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29D39-0836-41A7-85E6-B225596414BA}" type="datetimeFigureOut">
              <a:rPr lang="en-US" smtClean="0"/>
              <a:pPr/>
              <a:t>9/2/2017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1A9CA0-AA29-4E81-B08B-818A507FFAE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D7CF13-3A0B-465F-B381-303C7E8816FB}" type="datetimeFigureOut">
              <a:rPr lang="en-US" smtClean="0"/>
              <a:pPr/>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65250-D2BB-4E19-B67A-0C25BB3556F3}"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D7CF13-3A0B-465F-B381-303C7E8816FB}" type="datetimeFigureOut">
              <a:rPr lang="en-US" smtClean="0"/>
              <a:pPr/>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65250-D2BB-4E19-B67A-0C25BB3556F3}"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D7CF13-3A0B-465F-B381-303C7E8816FB}" type="datetimeFigureOut">
              <a:rPr lang="en-US" smtClean="0"/>
              <a:pPr/>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65250-D2BB-4E19-B67A-0C25BB3556F3}"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FAD7CF13-3A0B-465F-B381-303C7E8816FB}" type="datetimeFigureOut">
              <a:rPr lang="en-US" smtClean="0"/>
              <a:pPr/>
              <a:t>9/2/2017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0F465250-D2BB-4E19-B67A-0C25BB3556F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FAD7CF13-3A0B-465F-B381-303C7E8816FB}" type="datetimeFigureOut">
              <a:rPr lang="en-US" smtClean="0"/>
              <a:pPr/>
              <a:t>9/2/2017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0F465250-D2BB-4E19-B67A-0C25BB3556F3}"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FAD7CF13-3A0B-465F-B381-303C7E8816FB}" type="datetimeFigureOut">
              <a:rPr lang="en-US" smtClean="0"/>
              <a:pPr/>
              <a:t>9/2/2017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0F465250-D2BB-4E19-B67A-0C25BB3556F3}"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0F465250-D2BB-4E19-B67A-0C25BB3556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D7CF13-3A0B-465F-B381-303C7E8816FB}" type="datetimeFigureOut">
              <a:rPr lang="en-US" smtClean="0"/>
              <a:pPr/>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65250-D2BB-4E19-B67A-0C25BB3556F3}"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D7CF13-3A0B-465F-B381-303C7E8816FB}" type="datetimeFigureOut">
              <a:rPr lang="en-US" smtClean="0"/>
              <a:pPr/>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65250-D2BB-4E19-B67A-0C25BB3556F3}"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D7CF13-3A0B-465F-B381-303C7E8816FB}" type="datetimeFigureOut">
              <a:rPr lang="en-US" smtClean="0"/>
              <a:pPr/>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65250-D2BB-4E19-B67A-0C25BB3556F3}"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D7CF13-3A0B-465F-B381-303C7E8816FB}" type="datetimeFigureOut">
              <a:rPr lang="en-US" smtClean="0"/>
              <a:pPr/>
              <a:t>9/2/2017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465250-D2BB-4E19-B67A-0C25BB3556F3}"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D7CF13-3A0B-465F-B381-303C7E8816FB}" type="datetimeFigureOut">
              <a:rPr lang="en-US" smtClean="0"/>
              <a:pPr/>
              <a:t>9/2/2017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465250-D2BB-4E19-B67A-0C25BB3556F3}"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D7CF13-3A0B-465F-B381-303C7E8816FB}" type="datetimeFigureOut">
              <a:rPr lang="en-US" smtClean="0"/>
              <a:pPr/>
              <a:t>9/2/2017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465250-D2BB-4E19-B67A-0C25BB3556F3}"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D7CF13-3A0B-465F-B381-303C7E8816FB}" type="datetimeFigureOut">
              <a:rPr lang="en-US" smtClean="0"/>
              <a:pPr/>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65250-D2BB-4E19-B67A-0C25BB3556F3}"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D7CF13-3A0B-465F-B381-303C7E8816FB}" type="datetimeFigureOut">
              <a:rPr lang="en-US" smtClean="0"/>
              <a:pPr/>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65250-D2BB-4E19-B67A-0C25BB3556F3}"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D7CF13-3A0B-465F-B381-303C7E8816FB}" type="datetimeFigureOut">
              <a:rPr lang="en-US" smtClean="0"/>
              <a:pPr/>
              <a:t>9/2/2017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65250-D2BB-4E19-B67A-0C25BB3556F3}"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8"/>
          <p:cNvPicPr>
            <a:picLocks noChangeAspect="1" noChangeArrowheads="1"/>
          </p:cNvPicPr>
          <p:nvPr/>
        </p:nvPicPr>
        <p:blipFill>
          <a:blip r:embed="rId3" cstate="email"/>
          <a:srcRect/>
          <a:stretch>
            <a:fillRect/>
          </a:stretch>
        </p:blipFill>
        <p:spPr bwMode="auto">
          <a:xfrm>
            <a:off x="7467600" y="3709356"/>
            <a:ext cx="1560195" cy="2496312"/>
          </a:xfrm>
          <a:prstGeom prst="rect">
            <a:avLst/>
          </a:prstGeom>
          <a:noFill/>
          <a:ln w="9525">
            <a:noFill/>
            <a:miter lim="800000"/>
            <a:headEnd/>
            <a:tailEnd/>
          </a:ln>
        </p:spPr>
      </p:pic>
      <p:sp>
        <p:nvSpPr>
          <p:cNvPr id="14339" name="Text Box 2"/>
          <p:cNvSpPr txBox="1">
            <a:spLocks noChangeArrowheads="1"/>
          </p:cNvSpPr>
          <p:nvPr/>
        </p:nvSpPr>
        <p:spPr bwMode="auto">
          <a:xfrm>
            <a:off x="152400" y="1066800"/>
            <a:ext cx="5638800" cy="3262432"/>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a:t>
            </a:r>
            <a:r>
              <a:rPr lang="en-US" sz="1200" b="1" dirty="0" smtClean="0">
                <a:solidFill>
                  <a:srgbClr val="333399"/>
                </a:solidFill>
                <a:latin typeface="Tahoma" pitchFamily="34" charset="0"/>
              </a:rPr>
              <a:t>24/25.03.2017     </a:t>
            </a:r>
            <a:r>
              <a:rPr lang="en-US" sz="1200" b="1" dirty="0">
                <a:solidFill>
                  <a:srgbClr val="333399"/>
                </a:solidFill>
                <a:latin typeface="Tahoma" pitchFamily="34" charset="0"/>
              </a:rPr>
              <a:t>Incident </a:t>
            </a:r>
            <a:r>
              <a:rPr lang="en-US" sz="1200" b="1" dirty="0" smtClean="0">
                <a:solidFill>
                  <a:srgbClr val="333399"/>
                </a:solidFill>
                <a:latin typeface="Tahoma" pitchFamily="34" charset="0"/>
              </a:rPr>
              <a:t>title: Near Miss / Unsafe Act</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lgn="just" eaLnBrk="1" hangingPunct="1">
              <a:defRPr/>
            </a:pPr>
            <a:r>
              <a:rPr lang="en-US" sz="1300" dirty="0" smtClean="0">
                <a:latin typeface="Arial" pitchFamily="34" charset="0"/>
              </a:rPr>
              <a:t>During a recent Rig Move, several Kicker board lines were lifted by Crane, telehandler (man riding basket) and person climbing on monkey board to lift Kicker board line clear of the Rig Mast. Empowerment to Stop the Work was invoked.</a:t>
            </a:r>
            <a:endParaRPr lang="en-US" sz="1300" dirty="0">
              <a:latin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14300" indent="-114300">
              <a:buFont typeface="Arial" pitchFamily="34" charset="0"/>
              <a:buChar char="•"/>
              <a:defRPr/>
            </a:pPr>
            <a:r>
              <a:rPr lang="en-US" sz="1300" dirty="0" smtClean="0">
                <a:latin typeface="Arial" charset="0"/>
                <a:cs typeface="Tahoma" pitchFamily="34" charset="0"/>
              </a:rPr>
              <a:t>Follow through empowerment to stop</a:t>
            </a:r>
          </a:p>
          <a:p>
            <a:pPr marL="114300" indent="-114300">
              <a:buFont typeface="Arial" pitchFamily="34" charset="0"/>
              <a:buChar char="•"/>
              <a:defRPr/>
            </a:pPr>
            <a:r>
              <a:rPr lang="en-US" sz="1300" dirty="0" smtClean="0">
                <a:latin typeface="Arial" charset="0"/>
                <a:cs typeface="Tahoma" pitchFamily="34" charset="0"/>
              </a:rPr>
              <a:t>Follow written procedures</a:t>
            </a:r>
          </a:p>
          <a:p>
            <a:pPr marL="114300" indent="-114300">
              <a:buFont typeface="Arial" pitchFamily="34" charset="0"/>
              <a:buChar char="•"/>
              <a:defRPr/>
            </a:pPr>
            <a:r>
              <a:rPr lang="en-US" sz="1300" dirty="0" smtClean="0">
                <a:latin typeface="Arial" charset="0"/>
                <a:cs typeface="Tahoma" pitchFamily="34" charset="0"/>
              </a:rPr>
              <a:t>Comply with the Route Survey</a:t>
            </a:r>
          </a:p>
          <a:p>
            <a:pPr marL="114300" indent="-114300">
              <a:buFont typeface="Arial" pitchFamily="34" charset="0"/>
              <a:buChar char="•"/>
              <a:defRPr/>
            </a:pPr>
            <a:r>
              <a:rPr lang="en-US" sz="1300" dirty="0" smtClean="0">
                <a:latin typeface="Arial" charset="0"/>
                <a:cs typeface="Tahoma" pitchFamily="34" charset="0"/>
              </a:rPr>
              <a:t>Consult Electrical department when lines are too low </a:t>
            </a:r>
          </a:p>
          <a:p>
            <a:pPr marL="114300" indent="-114300">
              <a:buFont typeface="Arial" pitchFamily="34" charset="0"/>
              <a:buChar char="•"/>
              <a:defRPr/>
            </a:pPr>
            <a:r>
              <a:rPr lang="en-US" sz="1200" dirty="0" smtClean="0">
                <a:latin typeface="Arial" pitchFamily="34" charset="0"/>
                <a:cs typeface="Arial" pitchFamily="34" charset="0"/>
              </a:rPr>
              <a:t>Notify Electrical department when lines are too low </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28600" y="5257800"/>
            <a:ext cx="5410200" cy="584775"/>
          </a:xfrm>
          <a:prstGeom prst="rect">
            <a:avLst/>
          </a:prstGeom>
          <a:solidFill>
            <a:schemeClr val="accent2"/>
          </a:solidFill>
          <a:ln w="9525">
            <a:noFill/>
            <a:miter lim="800000"/>
            <a:headEnd/>
            <a:tailEnd/>
          </a:ln>
        </p:spPr>
        <p:txBody>
          <a:bodyPr wrap="square">
            <a:spAutoFit/>
          </a:bodyPr>
          <a:lstStyle/>
          <a:p>
            <a:pPr marL="114300" indent="-114300" algn="ctr">
              <a:defRPr/>
            </a:pPr>
            <a:r>
              <a:rPr lang="en-US" sz="1600" b="1" dirty="0" smtClean="0">
                <a:solidFill>
                  <a:srgbClr val="FFFF00"/>
                </a:solidFill>
                <a:latin typeface="Arial" charset="0"/>
                <a:cs typeface="Tahoma" pitchFamily="34" charset="0"/>
              </a:rPr>
              <a:t>PLAN AND DOCUMENT CHANGES TO THE OPERATION</a:t>
            </a:r>
            <a:endParaRPr lang="en-US" sz="1600" b="1" dirty="0">
              <a:solidFill>
                <a:srgbClr val="FFFF00"/>
              </a:solidFill>
              <a:latin typeface="Arial" charset="0"/>
            </a:endParaRPr>
          </a:p>
        </p:txBody>
      </p:sp>
      <p:sp>
        <p:nvSpPr>
          <p:cNvPr id="14" name="Rectangle 13"/>
          <p:cNvSpPr/>
          <p:nvPr/>
        </p:nvSpPr>
        <p:spPr>
          <a:xfrm>
            <a:off x="6477000" y="1066800"/>
            <a:ext cx="2438400"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mj-lt"/>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3074" name="Picture 2" descr="\\10.151.10.36\01 hse\PRIVATE\BE_HSE_Incident Management_2017\03.Mar\20170324_BE Rig 101 Kicker Board\06 - Photos\image1.JPG"/>
          <p:cNvPicPr>
            <a:picLocks noChangeAspect="1" noChangeArrowheads="1"/>
          </p:cNvPicPr>
          <p:nvPr/>
        </p:nvPicPr>
        <p:blipFill>
          <a:blip r:embed="rId4" cstate="email"/>
          <a:srcRect/>
          <a:stretch>
            <a:fillRect/>
          </a:stretch>
        </p:blipFill>
        <p:spPr bwMode="auto">
          <a:xfrm>
            <a:off x="5867400" y="795337"/>
            <a:ext cx="3124200" cy="2786063"/>
          </a:xfrm>
          <a:prstGeom prst="rect">
            <a:avLst/>
          </a:prstGeom>
          <a:noFill/>
          <a:ln>
            <a:noFill/>
          </a:ln>
        </p:spPr>
      </p:pic>
      <p:grpSp>
        <p:nvGrpSpPr>
          <p:cNvPr id="2" name="Group 131"/>
          <p:cNvGrpSpPr>
            <a:grpSpLocks/>
          </p:cNvGrpSpPr>
          <p:nvPr/>
        </p:nvGrpSpPr>
        <p:grpSpPr bwMode="auto">
          <a:xfrm>
            <a:off x="8382000" y="28194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1" name="TextBox 20"/>
          <p:cNvSpPr txBox="1"/>
          <p:nvPr/>
        </p:nvSpPr>
        <p:spPr>
          <a:xfrm>
            <a:off x="5867400" y="3721925"/>
            <a:ext cx="1600200" cy="2492990"/>
          </a:xfrm>
          <a:prstGeom prst="rect">
            <a:avLst/>
          </a:prstGeom>
          <a:solidFill>
            <a:schemeClr val="bg1"/>
          </a:solidFill>
          <a:ln>
            <a:noFill/>
          </a:ln>
        </p:spPr>
        <p:txBody>
          <a:bodyPr wrap="square" rtlCol="0">
            <a:spAutoFit/>
          </a:bodyPr>
          <a:lstStyle/>
          <a:p>
            <a:r>
              <a:rPr lang="en-US" sz="1800" b="1" dirty="0" smtClean="0">
                <a:solidFill>
                  <a:srgbClr val="3333CC"/>
                </a:solidFill>
              </a:rPr>
              <a:t>Route Survey</a:t>
            </a:r>
            <a:endParaRPr lang="en-US" sz="1400" dirty="0" smtClean="0"/>
          </a:p>
          <a:p>
            <a:r>
              <a:rPr lang="en-US" sz="1400" dirty="0" smtClean="0"/>
              <a:t>Obstructions, Pipelines, </a:t>
            </a:r>
            <a:r>
              <a:rPr lang="en-US" sz="1400" b="1" dirty="0" smtClean="0"/>
              <a:t>OHL</a:t>
            </a:r>
            <a:r>
              <a:rPr lang="en-US" sz="1400" dirty="0" smtClean="0"/>
              <a:t>, </a:t>
            </a:r>
            <a:r>
              <a:rPr lang="en-US" sz="1400" b="1" dirty="0" smtClean="0"/>
              <a:t>KB</a:t>
            </a:r>
            <a:r>
              <a:rPr lang="en-US" sz="1400" dirty="0" smtClean="0"/>
              <a:t>, Sharp junctions, Gradients etc</a:t>
            </a:r>
          </a:p>
          <a:p>
            <a:endParaRPr lang="en-US" sz="1400" dirty="0" smtClean="0"/>
          </a:p>
          <a:p>
            <a:endParaRPr lang="en-US" sz="1800" dirty="0" smtClean="0"/>
          </a:p>
          <a:p>
            <a:endParaRPr lang="en-US" sz="1800" dirty="0" smtClean="0"/>
          </a:p>
          <a:p>
            <a:r>
              <a:rPr lang="en-US" sz="1800" dirty="0" smtClean="0"/>
              <a:t> </a:t>
            </a:r>
            <a:endParaRPr lang="en-GB" sz="1800" dirty="0"/>
          </a:p>
        </p:txBody>
      </p:sp>
      <p:sp>
        <p:nvSpPr>
          <p:cNvPr id="26634" name="Freeform 132"/>
          <p:cNvSpPr>
            <a:spLocks/>
          </p:cNvSpPr>
          <p:nvPr/>
        </p:nvSpPr>
        <p:spPr bwMode="auto">
          <a:xfrm>
            <a:off x="8305800" y="5715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cxnSp>
        <p:nvCxnSpPr>
          <p:cNvPr id="19" name="Straight Connector 18"/>
          <p:cNvCxnSpPr/>
          <p:nvPr/>
        </p:nvCxnSpPr>
        <p:spPr bwMode="auto">
          <a:xfrm>
            <a:off x="7848600" y="48006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970318"/>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the DSV or Tool Pusher are present during Route Surveys?</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all OHL’s are measured and recorded on the Route Survey?</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the height of the rig is confirmed during the Pre Rig Move Meetings? </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ensure all personnel are aware of the Empowerment to Stop the Work?</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a:t>
            </a:r>
            <a:r>
              <a:rPr lang="en-US" sz="1400" dirty="0" err="1" smtClean="0">
                <a:solidFill>
                  <a:srgbClr val="0033CC"/>
                </a:solidFill>
                <a:latin typeface="+mj-lt"/>
                <a:sym typeface="Wingdings" pitchFamily="2" charset="2"/>
              </a:rPr>
              <a:t>utilise</a:t>
            </a:r>
            <a:r>
              <a:rPr lang="en-US" sz="1400" dirty="0" smtClean="0">
                <a:solidFill>
                  <a:srgbClr val="0033CC"/>
                </a:solidFill>
                <a:latin typeface="+mj-lt"/>
                <a:sym typeface="Wingdings" pitchFamily="2" charset="2"/>
              </a:rPr>
              <a:t> the Management of Change (MOC) process for changes to the operation?</a:t>
            </a:r>
          </a:p>
          <a:p>
            <a:pPr marL="342900" indent="-342900" eaLnBrk="1" hangingPunct="1">
              <a:defRPr/>
            </a:pPr>
            <a:endParaRPr lang="en-US" sz="1400" dirty="0">
              <a:solidFill>
                <a:srgbClr val="0033CC"/>
              </a:solidFill>
              <a:latin typeface="+mj-lt"/>
              <a:sym typeface="Wingdings" pitchFamily="2" charset="2"/>
            </a:endParaRPr>
          </a:p>
          <a:p>
            <a:pPr marL="119063" indent="-119063" eaLnBrk="1" hangingPunct="1">
              <a:defRPr/>
            </a:pPr>
            <a:endParaRPr lang="en-US" sz="1400" dirty="0">
              <a:solidFill>
                <a:srgbClr val="0033CC"/>
              </a:solidFill>
              <a:latin typeface="+mj-lt"/>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381000" y="838200"/>
            <a:ext cx="5767926"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24/25.03.2017     </a:t>
            </a:r>
            <a:r>
              <a:rPr lang="en-US" sz="1400" b="1" dirty="0">
                <a:solidFill>
                  <a:srgbClr val="333399"/>
                </a:solidFill>
                <a:latin typeface="Tahoma" pitchFamily="34" charset="0"/>
              </a:rPr>
              <a:t>Incident </a:t>
            </a:r>
            <a:r>
              <a:rPr lang="en-US" sz="1400" b="1" dirty="0" smtClean="0">
                <a:solidFill>
                  <a:srgbClr val="333399"/>
                </a:solidFill>
                <a:latin typeface="Tahoma" pitchFamily="34" charset="0"/>
              </a:rPr>
              <a:t>title: Near Miss / Unsafe Act</a:t>
            </a:r>
            <a:endParaRPr lang="en-US" sz="1400" b="1" dirty="0">
              <a:solidFill>
                <a:srgbClr val="333399"/>
              </a:solidFill>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91890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CA4B64D-DD3F-4EEE-8CA1-1EB67A048254}"/>
</file>

<file path=customXml/itemProps2.xml><?xml version="1.0" encoding="utf-8"?>
<ds:datastoreItem xmlns:ds="http://schemas.openxmlformats.org/officeDocument/2006/customXml" ds:itemID="{93F2C366-4A4C-40C2-A084-7E1C77F956BE}"/>
</file>

<file path=customXml/itemProps3.xml><?xml version="1.0" encoding="utf-8"?>
<ds:datastoreItem xmlns:ds="http://schemas.openxmlformats.org/officeDocument/2006/customXml" ds:itemID="{9B2129DA-E995-47C4-93BE-A23295EB3084}"/>
</file>

<file path=docProps/app.xml><?xml version="1.0" encoding="utf-8"?>
<Properties xmlns="http://schemas.openxmlformats.org/officeDocument/2006/extended-properties" xmlns:vt="http://schemas.openxmlformats.org/officeDocument/2006/docPropsVTypes">
  <Template>Theme1</Template>
  <TotalTime>2</TotalTime>
  <Words>302</Words>
  <Application>Microsoft Office PowerPoint</Application>
  <PresentationFormat>On-screen Show (4:3)</PresentationFormat>
  <Paragraphs>45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2</cp:revision>
  <dcterms:created xsi:type="dcterms:W3CDTF">2017-09-02T08:18:33Z</dcterms:created>
  <dcterms:modified xsi:type="dcterms:W3CDTF">2017-09-02T08:39:17Z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