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E3020-FA9E-4ED9-95F6-9873D3920A51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E9ECF-AD7C-482A-9F0F-467FFE5C9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442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3580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6D38B-2B6E-45D6-9537-D5097680C9F3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334F2-C263-4733-8E8D-1C3F93C059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92259" y="877652"/>
            <a:ext cx="4103542" cy="446276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03 April 2017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  Incident title: Rig 32 MVI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lvl="0" algn="just">
              <a:tabLst>
                <a:tab pos="166688" algn="l"/>
              </a:tabLst>
            </a:pPr>
            <a:r>
              <a:rPr lang="en-GB" sz="1200" dirty="0">
                <a:solidFill>
                  <a:srgbClr val="000000"/>
                </a:solidFill>
                <a:latin typeface="+mj-lt"/>
              </a:rPr>
              <a:t>On 03</a:t>
            </a:r>
            <a:r>
              <a:rPr lang="en-GB" sz="1200" baseline="30000" dirty="0">
                <a:solidFill>
                  <a:srgbClr val="000000"/>
                </a:solidFill>
                <a:latin typeface="+mj-lt"/>
              </a:rPr>
              <a:t>rd</a:t>
            </a:r>
            <a:r>
              <a:rPr lang="en-GB" sz="1200" dirty="0">
                <a:solidFill>
                  <a:srgbClr val="000000"/>
                </a:solidFill>
                <a:latin typeface="+mj-lt"/>
              </a:rPr>
              <a:t> April 2017, at 10:49 am, </a:t>
            </a:r>
            <a:r>
              <a:rPr lang="en-GB" sz="1200" dirty="0" smtClean="0">
                <a:solidFill>
                  <a:srgbClr val="000000"/>
                </a:solidFill>
                <a:latin typeface="+mj-lt"/>
              </a:rPr>
              <a:t>a Motor Vehicle Incident occurred during a rig move convoy. The vehicles were halted before a section of road with barriers.  This caused the vehicles to close up towards each other.  A vehicle in the convoy was preparing to move off through the obstruction, when a vehicle behind collided into the rear of the vehicle. Fortunately the driver only </a:t>
            </a:r>
            <a:r>
              <a:rPr lang="en-GB" sz="1200" dirty="0">
                <a:solidFill>
                  <a:srgbClr val="000000"/>
                </a:solidFill>
                <a:latin typeface="+mj-lt"/>
              </a:rPr>
              <a:t>sustained a small abrasion to his forehead which was treated at Shaleem </a:t>
            </a:r>
            <a:r>
              <a:rPr lang="en-GB" sz="1200" dirty="0" smtClean="0">
                <a:solidFill>
                  <a:srgbClr val="000000"/>
                </a:solidFill>
                <a:latin typeface="+mj-lt"/>
              </a:rPr>
              <a:t>Medical </a:t>
            </a:r>
            <a:r>
              <a:rPr lang="en-GB" sz="1200" dirty="0">
                <a:solidFill>
                  <a:srgbClr val="000000"/>
                </a:solidFill>
                <a:latin typeface="+mj-lt"/>
              </a:rPr>
              <a:t>C</a:t>
            </a:r>
            <a:r>
              <a:rPr lang="en-GB" sz="1200" dirty="0" smtClean="0">
                <a:solidFill>
                  <a:srgbClr val="000000"/>
                </a:solidFill>
                <a:latin typeface="+mj-lt"/>
              </a:rPr>
              <a:t>linic.  </a:t>
            </a:r>
            <a:r>
              <a:rPr lang="en-GB" sz="1200" dirty="0">
                <a:solidFill>
                  <a:srgbClr val="000000"/>
                </a:solidFill>
                <a:latin typeface="+mj-lt"/>
              </a:rPr>
              <a:t>He </a:t>
            </a:r>
            <a:r>
              <a:rPr lang="en-GB" sz="1200" dirty="0" smtClean="0">
                <a:solidFill>
                  <a:srgbClr val="000000"/>
                </a:solidFill>
                <a:latin typeface="+mj-lt"/>
              </a:rPr>
              <a:t>was treated then </a:t>
            </a:r>
            <a:r>
              <a:rPr lang="en-GB" sz="1200" dirty="0">
                <a:solidFill>
                  <a:srgbClr val="000000"/>
                </a:solidFill>
                <a:latin typeface="+mj-lt"/>
              </a:rPr>
              <a:t>released to return to work.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 Maintain the correct convoy distance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 Always ensure you conduct your daily vehicle checks and report faults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 Always conduct a brake function test before setting off on journeys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 Ensure you conduct a walk round inspection  of rig trailers</a:t>
            </a:r>
            <a:endParaRPr lang="en-US" sz="1200" strike="sngStrike" dirty="0" smtClean="0">
              <a:latin typeface="Arial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STOP if you think something isn’t right or you notice a safety hazard.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09800" y="6172200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Keep a safe distance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00600" y="914400"/>
            <a:ext cx="4023515" cy="2438400"/>
          </a:xfrm>
          <a:prstGeom prst="rect">
            <a:avLst/>
          </a:prstGeom>
        </p:spPr>
      </p:pic>
      <p:pic>
        <p:nvPicPr>
          <p:cNvPr id="1026" name="Picture 2" descr="C:\Users\gary.stretch\AppData\Local\Microsoft\Windows\Temporary Internet Files\Content.Outlook\GT01QNQZ\DSC0162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00600" y="3581400"/>
            <a:ext cx="4038600" cy="2438400"/>
          </a:xfrm>
          <a:prstGeom prst="rect">
            <a:avLst/>
          </a:prstGeom>
          <a:noFill/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05800" y="54864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229600" y="26670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0777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lvl="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lvl="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6"/>
                </a:solidFill>
                <a:latin typeface="Arial"/>
                <a:sym typeface="Wingdings" pitchFamily="2" charset="2"/>
              </a:rPr>
              <a:t>Have </a:t>
            </a:r>
            <a:r>
              <a:rPr lang="en-US" sz="1400" dirty="0">
                <a:solidFill>
                  <a:schemeClr val="accent6"/>
                </a:solidFill>
                <a:latin typeface="Arial"/>
                <a:sym typeface="Wingdings" pitchFamily="2" charset="2"/>
              </a:rPr>
              <a:t>Risk Assessments been updated / reviewed after the last incident within your company?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6"/>
                </a:solidFill>
                <a:latin typeface="Arial"/>
                <a:sym typeface="Wingdings" pitchFamily="2" charset="2"/>
              </a:rPr>
              <a:t>Have </a:t>
            </a:r>
            <a:r>
              <a:rPr lang="en-US" sz="1400" dirty="0">
                <a:solidFill>
                  <a:schemeClr val="accent6"/>
                </a:solidFill>
                <a:latin typeface="Arial"/>
                <a:sym typeface="Wingdings" pitchFamily="2" charset="2"/>
              </a:rPr>
              <a:t>Senior Management conducted any integrity </a:t>
            </a:r>
            <a:r>
              <a:rPr lang="en-US" sz="1400" dirty="0" smtClean="0">
                <a:solidFill>
                  <a:schemeClr val="accent6"/>
                </a:solidFill>
                <a:latin typeface="Arial"/>
                <a:sym typeface="Wingdings" pitchFamily="2" charset="2"/>
              </a:rPr>
              <a:t>checks </a:t>
            </a:r>
            <a:r>
              <a:rPr lang="en-US" sz="1400" dirty="0">
                <a:solidFill>
                  <a:schemeClr val="accent6"/>
                </a:solidFill>
                <a:latin typeface="Arial"/>
                <a:sym typeface="Wingdings" pitchFamily="2" charset="2"/>
              </a:rPr>
              <a:t>on </a:t>
            </a:r>
            <a:r>
              <a:rPr lang="en-US" sz="1400" dirty="0" smtClean="0">
                <a:solidFill>
                  <a:schemeClr val="accent6"/>
                </a:solidFill>
                <a:latin typeface="Arial"/>
                <a:sym typeface="Wingdings" pitchFamily="2" charset="2"/>
              </a:rPr>
              <a:t>vehicle maintenance?</a:t>
            </a:r>
            <a:endParaRPr lang="en-US" sz="1400" dirty="0">
              <a:solidFill>
                <a:schemeClr val="accent6"/>
              </a:solidFill>
              <a:latin typeface="Arial"/>
              <a:sym typeface="Wingdings" pitchFamily="2" charset="2"/>
            </a:endParaRP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6"/>
                </a:solidFill>
                <a:latin typeface="Arial"/>
                <a:sym typeface="Wingdings" pitchFamily="2" charset="2"/>
              </a:rPr>
              <a:t>Do </a:t>
            </a:r>
            <a:r>
              <a:rPr lang="en-US" sz="1400" dirty="0">
                <a:solidFill>
                  <a:schemeClr val="accent6"/>
                </a:solidFill>
                <a:latin typeface="Arial"/>
                <a:sym typeface="Wingdings" pitchFamily="2" charset="2"/>
              </a:rPr>
              <a:t>operations validate the completion of vehicle daily inspections on a regular basis?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6"/>
                </a:solidFill>
                <a:latin typeface="Arial"/>
                <a:sym typeface="Wingdings" pitchFamily="2" charset="2"/>
              </a:rPr>
              <a:t>Has a management review of TBT discussing convoy and rig move procedures been completed?</a:t>
            </a:r>
            <a:endParaRPr lang="en-US" sz="1400" dirty="0">
              <a:solidFill>
                <a:schemeClr val="accent6"/>
              </a:solidFill>
              <a:latin typeface="Arial"/>
              <a:sym typeface="Wingdings" pitchFamily="2" charset="2"/>
            </a:endParaRPr>
          </a:p>
          <a:p>
            <a:pPr lvl="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687" y="-200707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73478" y="816906"/>
            <a:ext cx="46105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: 03 April 2017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Rig 32 MVI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91896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C354E36-9BCB-4449-B189-CE91D4377FD5}"/>
</file>

<file path=customXml/itemProps2.xml><?xml version="1.0" encoding="utf-8"?>
<ds:datastoreItem xmlns:ds="http://schemas.openxmlformats.org/officeDocument/2006/customXml" ds:itemID="{7DA09505-413A-45E7-BFDD-4433136D9AA5}"/>
</file>

<file path=customXml/itemProps3.xml><?xml version="1.0" encoding="utf-8"?>
<ds:datastoreItem xmlns:ds="http://schemas.openxmlformats.org/officeDocument/2006/customXml" ds:itemID="{9C83D5A5-2887-4B7C-80F5-A5DB04784C2C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340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</cp:revision>
  <dcterms:created xsi:type="dcterms:W3CDTF">2017-09-02T08:21:23Z</dcterms:created>
  <dcterms:modified xsi:type="dcterms:W3CDTF">2017-09-10T07:44:57Z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