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44195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(#36)</a:t>
                      </a:r>
                      <a:endParaRPr lang="en-US" sz="1400" b="0" kern="1200" dirty="0">
                        <a:solidFill>
                          <a:srgbClr val="FF0000"/>
                        </a:solidFill>
                        <a:latin typeface="Calibri" pitchFamily="34" charset="0"/>
                        <a:ea typeface="+mn-ea"/>
                        <a:cs typeface="Calibri" pitchFamily="34" charset="0"/>
                      </a:endParaRP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19.09.17 at 05:20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01 -</a:t>
                      </a:r>
                      <a:r>
                        <a:rPr lang="en-US" sz="1400" b="0" kern="1200" baseline="0" dirty="0">
                          <a:solidFill>
                            <a:schemeClr val="dk1"/>
                          </a:solidFill>
                          <a:latin typeface="Calibri" pitchFamily="34" charset="0"/>
                          <a:ea typeface="+mn-ea"/>
                          <a:cs typeface="Calibri" pitchFamily="34" charset="0"/>
                        </a:rPr>
                        <a:t> Marmul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800">
                <a:solidFill>
                  <a:schemeClr val="bg1"/>
                </a:solidFill>
                <a:latin typeface="Calibri" pitchFamily="34" charset="0"/>
                <a:cs typeface="Calibri" pitchFamily="34" charset="0"/>
              </a:rPr>
              <a:t> </a:t>
            </a:r>
            <a:endParaRPr lang="en-GB" sz="1800"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685800"/>
          </a:xfrm>
          <a:prstGeom prst="wedgeRoundRectCallout">
            <a:avLst>
              <a:gd name="adj1" fmla="val 49654"/>
              <a:gd name="adj2" fmla="val 127908"/>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ensure you keep your hands away of the line of fire?</a:t>
            </a:r>
          </a:p>
          <a:p>
            <a:pPr marL="342900" indent="-342900">
              <a:buAutoNum type="arabicPeriod"/>
            </a:pPr>
            <a:r>
              <a:rPr lang="en-US" sz="1200" dirty="0">
                <a:solidFill>
                  <a:srgbClr val="000000"/>
                </a:solidFill>
                <a:latin typeface="Calibri" pitchFamily="34" charset="0"/>
                <a:cs typeface="Calibri" pitchFamily="34" charset="0"/>
              </a:rPr>
              <a:t>Do you ensure you  are handling the tubulars correctly ?</a:t>
            </a:r>
          </a:p>
          <a:p>
            <a:pPr marL="342900" indent="-342900">
              <a:buFontTx/>
              <a:buAutoNum type="arabicPeriod"/>
            </a:pPr>
            <a:r>
              <a:rPr lang="en-US" sz="1200" dirty="0">
                <a:solidFill>
                  <a:srgbClr val="000000"/>
                </a:solidFill>
                <a:latin typeface="Calibri" pitchFamily="34" charset="0"/>
                <a:cs typeface="Calibri" pitchFamily="34" charset="0"/>
              </a:rPr>
              <a:t>Do you ensure a clear communication with your team members? </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25469"/>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a:latin typeface="Calibri" pitchFamily="34" charset="0"/>
              </a:rPr>
              <a:t>The floorman was guiding the Sucker Rod (SR) to align it to the connection by pulling it with his right hand while putting his left hand on the SR table for support , the SR slipped crushing his left hand resulting in fractured finger. </a:t>
            </a:r>
            <a:endParaRPr lang="en-US" sz="1200" dirty="0">
              <a:latin typeface="Calibri" pitchFamily="34" charset="0"/>
            </a:endParaRPr>
          </a:p>
        </p:txBody>
      </p:sp>
      <p:sp>
        <p:nvSpPr>
          <p:cNvPr id="4101" name="Rectangle 5"/>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3" name="Picture 22" descr="SQASHED Fingers.png"/>
          <p:cNvPicPr>
            <a:picLocks noChangeAspect="1"/>
          </p:cNvPicPr>
          <p:nvPr/>
        </p:nvPicPr>
        <p:blipFill>
          <a:blip r:embed="rId5" cstate="print"/>
          <a:stretch>
            <a:fillRect/>
          </a:stretch>
        </p:blipFill>
        <p:spPr>
          <a:xfrm>
            <a:off x="152400" y="685800"/>
            <a:ext cx="1027081" cy="1142999"/>
          </a:xfrm>
          <a:prstGeom prst="rect">
            <a:avLst/>
          </a:prstGeom>
        </p:spPr>
      </p:pic>
      <p:pic>
        <p:nvPicPr>
          <p:cNvPr id="1026" name="Picture 3" descr="image003"/>
          <p:cNvPicPr>
            <a:picLocks noChangeAspect="1" noChangeArrowheads="1"/>
          </p:cNvPicPr>
          <p:nvPr/>
        </p:nvPicPr>
        <p:blipFill>
          <a:blip r:embed="rId6" cstate="print"/>
          <a:srcRect/>
          <a:stretch>
            <a:fillRect/>
          </a:stretch>
        </p:blipFill>
        <p:spPr bwMode="auto">
          <a:xfrm>
            <a:off x="6097068" y="1855572"/>
            <a:ext cx="2764787" cy="2057400"/>
          </a:xfrm>
          <a:prstGeom prst="rect">
            <a:avLst/>
          </a:prstGeom>
          <a:noFill/>
          <a:ln w="9525">
            <a:noFill/>
            <a:miter lim="800000"/>
            <a:headEnd/>
            <a:tailEnd/>
          </a:ln>
        </p:spPr>
      </p:pic>
      <p:cxnSp>
        <p:nvCxnSpPr>
          <p:cNvPr id="25" name="Straight Arrow Connector 24"/>
          <p:cNvCxnSpPr/>
          <p:nvPr/>
        </p:nvCxnSpPr>
        <p:spPr bwMode="auto">
          <a:xfrm flipH="1" flipV="1">
            <a:off x="7772400" y="3200400"/>
            <a:ext cx="304800" cy="9144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28" name="TextBox 27"/>
          <p:cNvSpPr txBox="1"/>
          <p:nvPr/>
        </p:nvSpPr>
        <p:spPr>
          <a:xfrm>
            <a:off x="7543800" y="4114800"/>
            <a:ext cx="1143000" cy="338554"/>
          </a:xfrm>
          <a:prstGeom prst="rect">
            <a:avLst/>
          </a:prstGeom>
          <a:noFill/>
        </p:spPr>
        <p:txBody>
          <a:bodyPr wrap="square" rtlCol="0">
            <a:spAutoFit/>
          </a:bodyPr>
          <a:lstStyle/>
          <a:p>
            <a:r>
              <a:rPr lang="en-US" sz="1600" dirty="0"/>
              <a:t>Crush point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096059A-F931-42A8-A261-7643AD6FF4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openxmlformats.org/package/2006/metadata/core-properties"/>
    <ds:schemaRef ds:uri="http://schemas.microsoft.com/sharepoint/v3"/>
    <ds:schemaRef ds:uri="9d51eac6-a7d5-47f5-a119-63d146adb134"/>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4880e4f8-4b7d-4bdd-91e3-e10d47036eca"/>
    <ds:schemaRef ds:uri="http://purl.org/dc/terms/"/>
    <ds:schemaRef ds:uri="4880E4F8-4B7D-4BDD-91E3-E10D47036ECA"/>
    <ds:schemaRef ds:uri="http://schemas.microsoft.com/sharepoint/v3/field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7363</TotalTime>
  <Words>149</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849</cp:revision>
  <dcterms:created xsi:type="dcterms:W3CDTF">2001-05-03T06:07:08Z</dcterms:created>
  <dcterms:modified xsi:type="dcterms:W3CDTF">2024-04-21T06:22:09Z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