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40" autoAdjust="0"/>
    <p:restoredTop sz="95747" autoAdjust="0"/>
  </p:normalViewPr>
  <p:slideViewPr>
    <p:cSldViewPr>
      <p:cViewPr varScale="1">
        <p:scale>
          <a:sx n="73" d="100"/>
          <a:sy n="73" d="100"/>
        </p:scale>
        <p:origin x="145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152400" y="1905000"/>
            <a:ext cx="5562600" cy="523220"/>
          </a:xfrm>
          <a:prstGeom prst="rect">
            <a:avLst/>
          </a:prstGeom>
          <a:noFill/>
          <a:ln w="9525">
            <a:noFill/>
            <a:miter lim="800000"/>
            <a:headEnd/>
            <a:tailEnd/>
          </a:ln>
        </p:spPr>
        <p:txBody>
          <a:bodyPr wrap="square">
            <a:spAutoFit/>
          </a:bodyPr>
          <a:lstStyle/>
          <a:p>
            <a:r>
              <a:rPr lang="en-US" sz="1600" b="1" dirty="0">
                <a:solidFill>
                  <a:schemeClr val="accent2"/>
                </a:solidFill>
                <a:latin typeface="+mj-lt"/>
                <a:cs typeface="Calibri" pitchFamily="34" charset="0"/>
              </a:rPr>
              <a:t>What happened</a:t>
            </a:r>
          </a:p>
          <a:p>
            <a:endParaRPr lang="en-US" sz="1200" dirty="0"/>
          </a:p>
        </p:txBody>
      </p:sp>
      <p:sp>
        <p:nvSpPr>
          <p:cNvPr id="18" name="Rectangle 4"/>
          <p:cNvSpPr>
            <a:spLocks noChangeArrowheads="1"/>
          </p:cNvSpPr>
          <p:nvPr/>
        </p:nvSpPr>
        <p:spPr bwMode="auto">
          <a:xfrm>
            <a:off x="381000" y="3349625"/>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email"/>
          <a:srcRect/>
          <a:stretch>
            <a:fillRect/>
          </a:stretch>
        </p:blipFill>
        <p:spPr bwMode="auto">
          <a:xfrm>
            <a:off x="203200" y="54864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6388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email"/>
          <a:stretch>
            <a:fillRect/>
          </a:stretch>
        </p:blipFill>
        <p:spPr>
          <a:xfrm>
            <a:off x="5638800" y="4495800"/>
            <a:ext cx="864870" cy="1921933"/>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3441957"/>
              </p:ext>
            </p:extLst>
          </p:nvPr>
        </p:nvGraphicFramePr>
        <p:xfrm>
          <a:off x="1676401" y="762000"/>
          <a:ext cx="7391400" cy="914400"/>
        </p:xfrm>
        <a:graphic>
          <a:graphicData uri="http://schemas.openxmlformats.org/drawingml/2006/table">
            <a:tbl>
              <a:tblPr firstRow="1" bandRow="1">
                <a:tableStyleId>{5C22544A-7EE6-4342-B048-85BDC9FD1C3A}</a:tableStyleId>
              </a:tblPr>
              <a:tblGrid>
                <a:gridCol w="1687167">
                  <a:extLst>
                    <a:ext uri="{9D8B030D-6E8A-4147-A177-3AD203B41FA5}">
                      <a16:colId xmlns:a16="http://schemas.microsoft.com/office/drawing/2014/main" val="20000"/>
                    </a:ext>
                  </a:extLst>
                </a:gridCol>
                <a:gridCol w="2249557">
                  <a:extLst>
                    <a:ext uri="{9D8B030D-6E8A-4147-A177-3AD203B41FA5}">
                      <a16:colId xmlns:a16="http://schemas.microsoft.com/office/drawing/2014/main" val="20001"/>
                    </a:ext>
                  </a:extLst>
                </a:gridCol>
                <a:gridCol w="1625121">
                  <a:extLst>
                    <a:ext uri="{9D8B030D-6E8A-4147-A177-3AD203B41FA5}">
                      <a16:colId xmlns:a16="http://schemas.microsoft.com/office/drawing/2014/main" val="20002"/>
                    </a:ext>
                  </a:extLst>
                </a:gridCol>
                <a:gridCol w="1829555">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gridSpan="3">
                  <a:txBody>
                    <a:bodyPr/>
                    <a:lstStyle/>
                    <a:p>
                      <a:r>
                        <a:rPr lang="en-US" sz="1400" b="0" kern="1200" dirty="0">
                          <a:solidFill>
                            <a:schemeClr val="tx1"/>
                          </a:solidFill>
                          <a:latin typeface="Calibri" pitchFamily="34" charset="0"/>
                          <a:ea typeface="+mn-ea"/>
                          <a:cs typeface="Calibri" pitchFamily="34" charset="0"/>
                        </a:rPr>
                        <a:t>LTI (#36)</a:t>
                      </a:r>
                      <a:endParaRPr lang="en-US" sz="1400" b="0" kern="1200" dirty="0">
                        <a:solidFill>
                          <a:srgbClr val="FF0000"/>
                        </a:solidFill>
                        <a:latin typeface="Calibri" pitchFamily="34" charset="0"/>
                        <a:ea typeface="+mn-ea"/>
                        <a:cs typeface="Calibri" pitchFamily="34" charset="0"/>
                      </a:endParaRPr>
                    </a:p>
                  </a:txBody>
                  <a:tcPr>
                    <a:noFill/>
                  </a:tcPr>
                </a:tc>
                <a:tc hMerge="1">
                  <a:txBody>
                    <a:bodyPr/>
                    <a:lstStyle/>
                    <a:p>
                      <a:pPr marL="0" algn="l" defTabSz="914400" rtl="0" eaLnBrk="1" latinLnBrk="0" hangingPunct="1"/>
                      <a:endParaRPr lang="en-US" sz="1400" b="1" kern="1200" dirty="0">
                        <a:solidFill>
                          <a:schemeClr val="dk1"/>
                        </a:solidFill>
                        <a:latin typeface="Calibri" pitchFamily="34" charset="0"/>
                        <a:ea typeface="+mn-ea"/>
                        <a:cs typeface="Calibri" pitchFamily="34" charset="0"/>
                      </a:endParaRPr>
                    </a:p>
                  </a:txBody>
                  <a:tcPr>
                    <a:no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chemeClr val="tx1"/>
                          </a:solidFill>
                          <a:latin typeface="Calibri" pitchFamily="34" charset="0"/>
                          <a:ea typeface="+mn-ea"/>
                          <a:cs typeface="Calibri" pitchFamily="34" charset="0"/>
                        </a:rPr>
                        <a:t>19.09.17 at 05:20 hrs</a:t>
                      </a:r>
                      <a:endParaRPr lang="en-US" sz="1400" b="0" kern="1200" dirty="0">
                        <a:solidFill>
                          <a:schemeClr val="tx1"/>
                        </a:solidFill>
                        <a:latin typeface="Calibri" pitchFamily="34" charset="0"/>
                        <a:ea typeface="+mn-ea"/>
                        <a:cs typeface="Calibri" pitchFamily="34" charset="0"/>
                      </a:endParaRP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Hoist 01 -</a:t>
                      </a:r>
                      <a:r>
                        <a:rPr lang="en-US" sz="1400" b="0" kern="1200" baseline="0" dirty="0">
                          <a:solidFill>
                            <a:schemeClr val="dk1"/>
                          </a:solidFill>
                          <a:latin typeface="Calibri" pitchFamily="34" charset="0"/>
                          <a:ea typeface="+mn-ea"/>
                          <a:cs typeface="Calibri" pitchFamily="34" charset="0"/>
                        </a:rPr>
                        <a:t> Marmul</a:t>
                      </a:r>
                      <a:endParaRPr lang="en-US" sz="1400" b="0" kern="1200" dirty="0">
                        <a:solidFill>
                          <a:schemeClr val="dk1"/>
                        </a:solidFill>
                        <a:latin typeface="Calibri" pitchFamily="34" charset="0"/>
                        <a:ea typeface="+mn-ea"/>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tx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r>
              <a:rPr lang="en-US" sz="1800">
                <a:solidFill>
                  <a:schemeClr val="bg1"/>
                </a:solidFill>
                <a:latin typeface="Calibri" pitchFamily="34" charset="0"/>
                <a:cs typeface="Calibri" pitchFamily="34" charset="0"/>
              </a:rPr>
              <a:t> </a:t>
            </a:r>
            <a:endParaRPr lang="en-GB" sz="1800"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304800" y="3733800"/>
            <a:ext cx="5638800" cy="685800"/>
          </a:xfrm>
          <a:prstGeom prst="wedgeRoundRectCallout">
            <a:avLst>
              <a:gd name="adj1" fmla="val 49654"/>
              <a:gd name="adj2" fmla="val 127908"/>
              <a:gd name="adj3" fmla="val 16667"/>
            </a:avLst>
          </a:prstGeom>
          <a:solidFill>
            <a:srgbClr val="FFC000">
              <a:alpha val="59999"/>
            </a:srgbClr>
          </a:solidFill>
          <a:ln w="9525" algn="ctr">
            <a:solidFill>
              <a:schemeClr val="tx1"/>
            </a:solidFill>
            <a:round/>
            <a:headEnd/>
            <a:tailEnd/>
          </a:ln>
        </p:spPr>
        <p:txBody>
          <a:bodyPr/>
          <a:lstStyle/>
          <a:p>
            <a:pPr marL="342900" indent="-342900">
              <a:buFontTx/>
              <a:buAutoNum type="arabicPeriod"/>
            </a:pPr>
            <a:r>
              <a:rPr lang="en-US" sz="1200" dirty="0">
                <a:solidFill>
                  <a:srgbClr val="000000"/>
                </a:solidFill>
                <a:latin typeface="Calibri" pitchFamily="34" charset="0"/>
                <a:cs typeface="Calibri" pitchFamily="34" charset="0"/>
              </a:rPr>
              <a:t>Do you ensure you keep your hands away of the line of fire?</a:t>
            </a:r>
          </a:p>
          <a:p>
            <a:pPr marL="342900" indent="-342900">
              <a:buAutoNum type="arabicPeriod"/>
            </a:pPr>
            <a:r>
              <a:rPr lang="en-US" sz="1200" dirty="0">
                <a:solidFill>
                  <a:srgbClr val="000000"/>
                </a:solidFill>
                <a:latin typeface="Calibri" pitchFamily="34" charset="0"/>
                <a:cs typeface="Calibri" pitchFamily="34" charset="0"/>
              </a:rPr>
              <a:t>Do you ensure you  are handling the tubulars correctly ?</a:t>
            </a:r>
          </a:p>
          <a:p>
            <a:pPr marL="342900" indent="-342900">
              <a:buFontTx/>
              <a:buAutoNum type="arabicPeriod"/>
            </a:pPr>
            <a:r>
              <a:rPr lang="en-US" sz="1200" dirty="0">
                <a:solidFill>
                  <a:srgbClr val="000000"/>
                </a:solidFill>
                <a:latin typeface="Calibri" pitchFamily="34" charset="0"/>
                <a:cs typeface="Calibri" pitchFamily="34" charset="0"/>
              </a:rPr>
              <a:t>Do you ensure a clear communication with your team members? </a:t>
            </a:r>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buFont typeface="Arial" charset="0"/>
              <a:buAutoNum type="arabicPeriod"/>
            </a:pPr>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buFont typeface="Arial" charset="0"/>
              <a:buAutoNum type="arabicPeriod"/>
            </a:pPr>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p:txBody>
      </p:sp>
      <p:sp>
        <p:nvSpPr>
          <p:cNvPr id="3073" name="Rectangle 1"/>
          <p:cNvSpPr>
            <a:spLocks noChangeArrowheads="1"/>
          </p:cNvSpPr>
          <p:nvPr/>
        </p:nvSpPr>
        <p:spPr bwMode="auto">
          <a:xfrm>
            <a:off x="152400" y="2325469"/>
            <a:ext cx="57150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US" sz="1200">
                <a:latin typeface="Calibri" pitchFamily="34" charset="0"/>
              </a:rPr>
              <a:t>The floorman was guiding the Sucker Rod (SR) to align it to the connection by pulling it with his right hand while putting his left hand on the SR table for support , the SR slipped crushing his left hand resulting in fractured finger. </a:t>
            </a:r>
            <a:endParaRPr lang="en-US" sz="1200" dirty="0">
              <a:latin typeface="Calibri" pitchFamily="34" charset="0"/>
            </a:endParaRPr>
          </a:p>
        </p:txBody>
      </p:sp>
      <p:sp>
        <p:nvSpPr>
          <p:cNvPr id="4101" name="Rectangle 5"/>
          <p:cNvSpPr>
            <a:spLocks noChangeArrowheads="1"/>
          </p:cNvSpPr>
          <p:nvPr/>
        </p:nvSpPr>
        <p:spPr bwMode="auto">
          <a:xfrm>
            <a:off x="0" y="1524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4102" name="Rectangle 6"/>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4103" name="Rectangle 7"/>
          <p:cNvSpPr>
            <a:spLocks noChangeArrowheads="1"/>
          </p:cNvSpPr>
          <p:nvPr/>
        </p:nvSpPr>
        <p:spPr bwMode="auto">
          <a:xfrm>
            <a:off x="0" y="46958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pic>
        <p:nvPicPr>
          <p:cNvPr id="23" name="Picture 22" descr="SQASHED Fingers.png"/>
          <p:cNvPicPr>
            <a:picLocks noChangeAspect="1"/>
          </p:cNvPicPr>
          <p:nvPr/>
        </p:nvPicPr>
        <p:blipFill>
          <a:blip r:embed="rId5" cstate="print"/>
          <a:stretch>
            <a:fillRect/>
          </a:stretch>
        </p:blipFill>
        <p:spPr>
          <a:xfrm>
            <a:off x="152400" y="685800"/>
            <a:ext cx="1027081" cy="1142999"/>
          </a:xfrm>
          <a:prstGeom prst="rect">
            <a:avLst/>
          </a:prstGeom>
        </p:spPr>
      </p:pic>
      <p:pic>
        <p:nvPicPr>
          <p:cNvPr id="1026" name="Picture 3" descr="image003"/>
          <p:cNvPicPr>
            <a:picLocks noChangeAspect="1" noChangeArrowheads="1"/>
          </p:cNvPicPr>
          <p:nvPr/>
        </p:nvPicPr>
        <p:blipFill>
          <a:blip r:embed="rId6" cstate="print"/>
          <a:srcRect/>
          <a:stretch>
            <a:fillRect/>
          </a:stretch>
        </p:blipFill>
        <p:spPr bwMode="auto">
          <a:xfrm>
            <a:off x="6097068" y="1855572"/>
            <a:ext cx="2764787" cy="2057400"/>
          </a:xfrm>
          <a:prstGeom prst="rect">
            <a:avLst/>
          </a:prstGeom>
          <a:noFill/>
          <a:ln w="9525">
            <a:noFill/>
            <a:miter lim="800000"/>
            <a:headEnd/>
            <a:tailEnd/>
          </a:ln>
        </p:spPr>
      </p:pic>
      <p:cxnSp>
        <p:nvCxnSpPr>
          <p:cNvPr id="25" name="Straight Arrow Connector 24"/>
          <p:cNvCxnSpPr/>
          <p:nvPr/>
        </p:nvCxnSpPr>
        <p:spPr bwMode="auto">
          <a:xfrm flipH="1" flipV="1">
            <a:off x="7772400" y="3200400"/>
            <a:ext cx="304800" cy="914400"/>
          </a:xfrm>
          <a:prstGeom prst="straightConnector1">
            <a:avLst/>
          </a:prstGeom>
          <a:solidFill>
            <a:schemeClr val="accent1"/>
          </a:solidFill>
          <a:ln w="38100" cap="flat" cmpd="sng" algn="ctr">
            <a:solidFill>
              <a:srgbClr val="FF0000"/>
            </a:solidFill>
            <a:prstDash val="solid"/>
            <a:round/>
            <a:headEnd type="none" w="med" len="med"/>
            <a:tailEnd type="arrow"/>
          </a:ln>
          <a:effectLst/>
        </p:spPr>
      </p:cxnSp>
      <p:sp>
        <p:nvSpPr>
          <p:cNvPr id="28" name="TextBox 27"/>
          <p:cNvSpPr txBox="1"/>
          <p:nvPr/>
        </p:nvSpPr>
        <p:spPr>
          <a:xfrm>
            <a:off x="7543800" y="4114800"/>
            <a:ext cx="1143000" cy="338554"/>
          </a:xfrm>
          <a:prstGeom prst="rect">
            <a:avLst/>
          </a:prstGeom>
          <a:noFill/>
        </p:spPr>
        <p:txBody>
          <a:bodyPr wrap="square" rtlCol="0">
            <a:spAutoFit/>
          </a:bodyPr>
          <a:lstStyle/>
          <a:p>
            <a:r>
              <a:rPr lang="en-US" sz="1600" dirty="0"/>
              <a:t>Crush point </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91898</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96DDA01A-3DF5-43E9-9FEC-4F4DE325F7EE}"/>
</file>

<file path=customXml/itemProps2.xml><?xml version="1.0" encoding="utf-8"?>
<ds:datastoreItem xmlns:ds="http://schemas.openxmlformats.org/officeDocument/2006/customXml" ds:itemID="{85FDC16C-F63C-417A-BF49-6BFDCAFEB574}">
  <ds:schemaRefs>
    <ds:schemaRef ds:uri="http://schemas.microsoft.com/sharepoint/v3/contenttype/forms"/>
  </ds:schemaRefs>
</ds:datastoreItem>
</file>

<file path=customXml/itemProps3.xml><?xml version="1.0" encoding="utf-8"?>
<ds:datastoreItem xmlns:ds="http://schemas.openxmlformats.org/officeDocument/2006/customXml" ds:itemID="{3A5D88EA-5F43-417B-8A80-9407E5803871}">
  <ds:schemaRefs>
    <ds:schemaRef ds:uri="http://schemas.openxmlformats.org/package/2006/metadata/core-properties"/>
    <ds:schemaRef ds:uri="http://schemas.microsoft.com/sharepoint/v3"/>
    <ds:schemaRef ds:uri="9d51eac6-a7d5-47f5-a119-63d146adb134"/>
    <ds:schemaRef ds:uri="http://schemas.microsoft.com/office/2006/documentManagement/types"/>
    <ds:schemaRef ds:uri="http://schemas.microsoft.com/office/infopath/2007/PartnerControls"/>
    <ds:schemaRef ds:uri="http://schemas.microsoft.com/office/2006/metadata/properties"/>
    <ds:schemaRef ds:uri="http://www.w3.org/XML/1998/namespace"/>
    <ds:schemaRef ds:uri="4880e4f8-4b7d-4bdd-91e3-e10d47036eca"/>
    <ds:schemaRef ds:uri="http://purl.org/dc/terms/"/>
    <ds:schemaRef ds:uri="4880E4F8-4B7D-4BDD-91E3-E10D47036ECA"/>
    <ds:schemaRef ds:uri="http://schemas.microsoft.com/sharepoint/v3/fields"/>
    <ds:schemaRef ds:uri="http://purl.org/dc/dcmityp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7363</TotalTime>
  <Words>149</Words>
  <Application>Microsoft Office PowerPoint</Application>
  <PresentationFormat>On-screen Show (4:3)</PresentationFormat>
  <Paragraphs>28</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849</cp:revision>
  <dcterms:created xsi:type="dcterms:W3CDTF">2001-05-03T06:07:08Z</dcterms:created>
  <dcterms:modified xsi:type="dcterms:W3CDTF">2024-04-21T06:22:09Z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