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6"/>
  </p:notesMasterIdLst>
  <p:handoutMasterIdLst>
    <p:handoutMasterId r:id="rId7"/>
  </p:handoutMasterIdLst>
  <p:sldIdLst>
    <p:sldId id="261" r:id="rId5"/>
  </p:sldIdLst>
  <p:sldSz cx="9144000" cy="6858000" type="screen4x3"/>
  <p:notesSz cx="6670675" cy="9929813"/>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8">
          <p15:clr>
            <a:srgbClr val="A4A3A4"/>
          </p15:clr>
        </p15:guide>
        <p15:guide id="2" pos="21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DD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340" autoAdjust="0"/>
    <p:restoredTop sz="95747" autoAdjust="0"/>
  </p:normalViewPr>
  <p:slideViewPr>
    <p:cSldViewPr>
      <p:cViewPr varScale="1">
        <p:scale>
          <a:sx n="73" d="100"/>
          <a:sy n="73" d="100"/>
        </p:scale>
        <p:origin x="1458"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3128"/>
        <p:guide pos="210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9219" name="Rectangle 3"/>
          <p:cNvSpPr>
            <a:spLocks noGrp="1" noChangeArrowheads="1"/>
          </p:cNvSpPr>
          <p:nvPr>
            <p:ph type="dt" sz="quarter"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9220" name="Rectangle 4"/>
          <p:cNvSpPr>
            <a:spLocks noGrp="1" noChangeArrowheads="1"/>
          </p:cNvSpPr>
          <p:nvPr>
            <p:ph type="ftr" sz="quarter" idx="2"/>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9221" name="Rectangle 5"/>
          <p:cNvSpPr>
            <a:spLocks noGrp="1" noChangeArrowheads="1"/>
          </p:cNvSpPr>
          <p:nvPr>
            <p:ph type="sldNum" sz="quarter" idx="3"/>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247850DC-4B7B-4DDB-AF95-BE45BC800185}" type="slidenum">
              <a:rPr lang="en-US"/>
              <a:pPr>
                <a:defRPr/>
              </a:pPr>
              <a:t>‹#›</a:t>
            </a:fld>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8195" name="Rectangle 3"/>
          <p:cNvSpPr>
            <a:spLocks noGrp="1" noChangeArrowheads="1"/>
          </p:cNvSpPr>
          <p:nvPr>
            <p:ph type="dt"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7172" name="Rectangle 4"/>
          <p:cNvSpPr>
            <a:spLocks noGrp="1" noRot="1" noChangeAspect="1" noChangeArrowheads="1" noTextEdit="1"/>
          </p:cNvSpPr>
          <p:nvPr>
            <p:ph type="sldImg" idx="2"/>
          </p:nvPr>
        </p:nvSpPr>
        <p:spPr bwMode="auto">
          <a:xfrm>
            <a:off x="852488" y="744538"/>
            <a:ext cx="4965700" cy="3724275"/>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889000" y="4716463"/>
            <a:ext cx="4892675" cy="44688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8199" name="Rectangle 7"/>
          <p:cNvSpPr>
            <a:spLocks noGrp="1" noChangeArrowheads="1"/>
          </p:cNvSpPr>
          <p:nvPr>
            <p:ph type="sldNum" sz="quarter" idx="5"/>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DD9F01EB-EC81-47AB-BA30-57B692915657}"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p>
            <a:fld id="{D641B58E-A7C1-4628-991B-46E81AD7F1F5}" type="slidenum">
              <a:rPr lang="en-US" smtClean="0"/>
              <a:pPr/>
              <a:t>1</a:t>
            </a:fld>
            <a:endParaRPr lang="en-US" dirty="0"/>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p:spPr>
        <p:txBody>
          <a:bodyPr/>
          <a:lstStyle/>
          <a:p>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p:txBody>
          <a:bodyPr/>
          <a:lstStyle>
            <a:lvl1pPr algn="ctr">
              <a:defRPr/>
            </a:lvl1pPr>
          </a:lstStyle>
          <a:p>
            <a:pPr>
              <a:defRPr/>
            </a:pPr>
            <a:fld id="{4F40A6A1-EDEA-49E7-9EBE-CCE48D7C39AA}"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p:txBody>
          <a:bodyPr/>
          <a:lstStyle>
            <a:lvl1pPr algn="ctr">
              <a:defRPr/>
            </a:lvl1pPr>
          </a:lstStyle>
          <a:p>
            <a:pPr>
              <a:defRPr/>
            </a:pPr>
            <a:fld id="{08737962-356F-4FE4-81D9-35F7017D157D}"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p:txBody>
          <a:bodyPr/>
          <a:lstStyle>
            <a:lvl1pPr algn="ctr">
              <a:defRPr/>
            </a:lvl1pPr>
          </a:lstStyle>
          <a:p>
            <a:pPr>
              <a:defRPr/>
            </a:pPr>
            <a:fld id="{AEA803EE-8FA3-4F22-9D29-81750D76E98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p:txBody>
          <a:bodyPr/>
          <a:lstStyle>
            <a:lvl1pPr algn="ctr">
              <a:defRPr/>
            </a:lvl1pPr>
          </a:lstStyle>
          <a:p>
            <a:pPr>
              <a:defRPr/>
            </a:pPr>
            <a:fld id="{3D438053-C4AA-4E08-BCC6-BC89ADAA5D9C}"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dirty="0"/>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06026161-7E6D-47DA-9480-04F3657FA99F}" type="slidenum">
              <a:rPr lang="en-US"/>
              <a:pPr>
                <a:defRPr/>
              </a:pPr>
              <a:t>‹#›</a:t>
            </a:fld>
            <a:endParaRPr lang="en-US" dirty="0"/>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dirty="0"/>
          </a:p>
        </p:txBody>
      </p:sp>
      <p:pic>
        <p:nvPicPr>
          <p:cNvPr id="1032" name="Content Placeholder 3" descr="PPT option1.jpg"/>
          <p:cNvPicPr>
            <a:picLocks noChangeAspect="1"/>
          </p:cNvPicPr>
          <p:nvPr userDrawn="1"/>
        </p:nvPicPr>
        <p:blipFill>
          <a:blip r:embed="rId6" cstate="email"/>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63" r:id="rId1"/>
    <p:sldLayoutId id="2147483964" r:id="rId2"/>
    <p:sldLayoutId id="2147483965" r:id="rId3"/>
    <p:sldLayoutId id="2147483966" r:id="rId4"/>
  </p:sldLayoutIdLst>
  <p:hf hdr="0" ft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5"/>
          <p:cNvSpPr>
            <a:spLocks noChangeArrowheads="1"/>
          </p:cNvSpPr>
          <p:nvPr/>
        </p:nvSpPr>
        <p:spPr bwMode="auto">
          <a:xfrm>
            <a:off x="0" y="152400"/>
            <a:ext cx="9144000" cy="609600"/>
          </a:xfrm>
          <a:prstGeom prst="rect">
            <a:avLst/>
          </a:prstGeom>
          <a:noFill/>
          <a:ln w="9525">
            <a:noFill/>
            <a:miter lim="800000"/>
            <a:headEnd/>
            <a:tailEnd/>
          </a:ln>
        </p:spPr>
        <p:txBody>
          <a:bodyPr/>
          <a:lstStyle/>
          <a:p>
            <a:pPr algn="ctr"/>
            <a:endParaRPr lang="en-GB" b="1" dirty="0">
              <a:solidFill>
                <a:srgbClr val="FFFFFF"/>
              </a:solidFill>
              <a:latin typeface="Calibri" pitchFamily="34" charset="0"/>
              <a:cs typeface="Calibri" pitchFamily="34" charset="0"/>
            </a:endParaRPr>
          </a:p>
        </p:txBody>
      </p:sp>
      <p:sp>
        <p:nvSpPr>
          <p:cNvPr id="6149" name="Rectangle 4"/>
          <p:cNvSpPr>
            <a:spLocks noChangeArrowheads="1"/>
          </p:cNvSpPr>
          <p:nvPr/>
        </p:nvSpPr>
        <p:spPr bwMode="auto">
          <a:xfrm>
            <a:off x="0" y="44450"/>
            <a:ext cx="184150" cy="368300"/>
          </a:xfrm>
          <a:prstGeom prst="rect">
            <a:avLst/>
          </a:prstGeom>
          <a:noFill/>
          <a:ln w="9525">
            <a:noFill/>
            <a:miter lim="800000"/>
            <a:headEnd/>
            <a:tailEnd/>
          </a:ln>
        </p:spPr>
        <p:txBody>
          <a:bodyPr wrap="none" anchor="ctr">
            <a:spAutoFit/>
          </a:bodyPr>
          <a:lstStyle/>
          <a:p>
            <a:pPr eaLnBrk="1" hangingPunct="1"/>
            <a:endParaRPr lang="en-US" sz="1800" dirty="0">
              <a:latin typeface="Calibri" pitchFamily="34" charset="0"/>
              <a:cs typeface="Calibri" pitchFamily="34" charset="0"/>
            </a:endParaRPr>
          </a:p>
        </p:txBody>
      </p:sp>
      <p:sp>
        <p:nvSpPr>
          <p:cNvPr id="6150" name="Rectangle 5"/>
          <p:cNvSpPr>
            <a:spLocks noChangeArrowheads="1"/>
          </p:cNvSpPr>
          <p:nvPr/>
        </p:nvSpPr>
        <p:spPr bwMode="auto">
          <a:xfrm>
            <a:off x="0" y="227013"/>
            <a:ext cx="396875" cy="460375"/>
          </a:xfrm>
          <a:prstGeom prst="rect">
            <a:avLst/>
          </a:prstGeom>
          <a:noFill/>
          <a:ln w="9525">
            <a:noFill/>
            <a:miter lim="800000"/>
            <a:headEnd/>
            <a:tailEnd/>
          </a:ln>
        </p:spPr>
        <p:txBody>
          <a:bodyPr wrap="none" anchor="ctr">
            <a:spAutoFit/>
          </a:bodyPr>
          <a:lstStyle/>
          <a:p>
            <a:pPr eaLnBrk="1" hangingPunct="1"/>
            <a:endParaRPr lang="en-US" sz="600" dirty="0">
              <a:latin typeface="Calibri" pitchFamily="34" charset="0"/>
              <a:cs typeface="Calibri" pitchFamily="34" charset="0"/>
            </a:endParaRPr>
          </a:p>
          <a:p>
            <a:r>
              <a:rPr lang="en-US" sz="1800" dirty="0">
                <a:latin typeface="Calibri" pitchFamily="34" charset="0"/>
                <a:cs typeface="Calibri" pitchFamily="34" charset="0"/>
              </a:rPr>
              <a:t>    </a:t>
            </a:r>
          </a:p>
        </p:txBody>
      </p:sp>
      <p:sp>
        <p:nvSpPr>
          <p:cNvPr id="6153" name="Rectangle 17"/>
          <p:cNvSpPr>
            <a:spLocks noChangeArrowheads="1"/>
          </p:cNvSpPr>
          <p:nvPr/>
        </p:nvSpPr>
        <p:spPr bwMode="auto">
          <a:xfrm>
            <a:off x="152400" y="1905000"/>
            <a:ext cx="5562600" cy="523220"/>
          </a:xfrm>
          <a:prstGeom prst="rect">
            <a:avLst/>
          </a:prstGeom>
          <a:noFill/>
          <a:ln w="9525">
            <a:noFill/>
            <a:miter lim="800000"/>
            <a:headEnd/>
            <a:tailEnd/>
          </a:ln>
        </p:spPr>
        <p:txBody>
          <a:bodyPr wrap="square">
            <a:spAutoFit/>
          </a:bodyPr>
          <a:lstStyle/>
          <a:p>
            <a:r>
              <a:rPr lang="en-US" sz="1600" b="1" dirty="0">
                <a:solidFill>
                  <a:schemeClr val="accent2"/>
                </a:solidFill>
                <a:latin typeface="+mj-lt"/>
                <a:cs typeface="Calibri" pitchFamily="34" charset="0"/>
              </a:rPr>
              <a:t>What happened</a:t>
            </a:r>
          </a:p>
          <a:p>
            <a:endParaRPr lang="en-US" sz="1200" dirty="0"/>
          </a:p>
        </p:txBody>
      </p:sp>
      <p:sp>
        <p:nvSpPr>
          <p:cNvPr id="18" name="Rectangle 4"/>
          <p:cNvSpPr>
            <a:spLocks noChangeArrowheads="1"/>
          </p:cNvSpPr>
          <p:nvPr/>
        </p:nvSpPr>
        <p:spPr bwMode="auto">
          <a:xfrm>
            <a:off x="381000" y="3048000"/>
            <a:ext cx="4343400" cy="307975"/>
          </a:xfrm>
          <a:prstGeom prst="rect">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a:spAutoFit/>
          </a:bodyPr>
          <a:lstStyle/>
          <a:p>
            <a:pPr marL="342900" indent="-342900">
              <a:defRPr/>
            </a:pPr>
            <a:r>
              <a:rPr lang="en-GB" sz="1400" b="1" dirty="0">
                <a:solidFill>
                  <a:srgbClr val="000000"/>
                </a:solidFill>
                <a:latin typeface="Calibri" pitchFamily="34" charset="0"/>
                <a:cs typeface="Calibri" pitchFamily="34" charset="0"/>
              </a:rPr>
              <a:t>Mr. Musleh asks the questions of can it happen to you?</a:t>
            </a:r>
          </a:p>
        </p:txBody>
      </p:sp>
      <p:pic>
        <p:nvPicPr>
          <p:cNvPr id="6178" name="Picture 18" descr="speakers-beu.png"/>
          <p:cNvPicPr>
            <a:picLocks noChangeAspect="1"/>
          </p:cNvPicPr>
          <p:nvPr/>
        </p:nvPicPr>
        <p:blipFill>
          <a:blip r:embed="rId3" cstate="email"/>
          <a:srcRect/>
          <a:stretch>
            <a:fillRect/>
          </a:stretch>
        </p:blipFill>
        <p:spPr bwMode="auto">
          <a:xfrm>
            <a:off x="203200" y="5486400"/>
            <a:ext cx="1016000" cy="762000"/>
          </a:xfrm>
          <a:prstGeom prst="rect">
            <a:avLst/>
          </a:prstGeom>
          <a:noFill/>
          <a:ln w="9525">
            <a:noFill/>
            <a:miter lim="800000"/>
            <a:headEnd/>
            <a:tailEnd/>
          </a:ln>
        </p:spPr>
      </p:pic>
      <p:sp>
        <p:nvSpPr>
          <p:cNvPr id="20" name="Curved Down Arrow 19"/>
          <p:cNvSpPr/>
          <p:nvPr/>
        </p:nvSpPr>
        <p:spPr bwMode="auto">
          <a:xfrm>
            <a:off x="1066800" y="5410200"/>
            <a:ext cx="609600" cy="228600"/>
          </a:xfrm>
          <a:prstGeom prst="curvedDownArrow">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a:lstStyle/>
          <a:p>
            <a:pPr>
              <a:defRPr/>
            </a:pPr>
            <a:endParaRPr lang="en-US" dirty="0">
              <a:solidFill>
                <a:schemeClr val="tx1"/>
              </a:solidFill>
            </a:endParaRPr>
          </a:p>
        </p:txBody>
      </p:sp>
      <p:sp>
        <p:nvSpPr>
          <p:cNvPr id="6183" name="Rounded Rectangle 20"/>
          <p:cNvSpPr>
            <a:spLocks noChangeArrowheads="1"/>
          </p:cNvSpPr>
          <p:nvPr/>
        </p:nvSpPr>
        <p:spPr bwMode="auto">
          <a:xfrm>
            <a:off x="1295400" y="5638800"/>
            <a:ext cx="3276600" cy="609600"/>
          </a:xfrm>
          <a:prstGeom prst="roundRect">
            <a:avLst>
              <a:gd name="adj" fmla="val 16667"/>
            </a:avLst>
          </a:prstGeom>
          <a:solidFill>
            <a:schemeClr val="bg1">
              <a:alpha val="0"/>
            </a:schemeClr>
          </a:solidFill>
          <a:ln w="15875" algn="ctr">
            <a:solidFill>
              <a:srgbClr val="0070C0"/>
            </a:solidFill>
            <a:round/>
            <a:headEnd/>
            <a:tailEnd/>
          </a:ln>
        </p:spPr>
        <p:txBody>
          <a:bodyPr/>
          <a:lstStyle/>
          <a:p>
            <a:pPr algn="justLow"/>
            <a:r>
              <a:rPr lang="en-US" sz="1000" b="1" dirty="0">
                <a:solidFill>
                  <a:srgbClr val="000000"/>
                </a:solidFill>
                <a:latin typeface="Calibri" pitchFamily="34" charset="0"/>
                <a:cs typeface="Calibri" pitchFamily="34" charset="0"/>
              </a:rPr>
              <a:t>Please disseminate this LTI notification to your teams and use it in your tool box talks and HSE meetings and notice boards.</a:t>
            </a:r>
            <a:endParaRPr lang="en-US" sz="1000" dirty="0">
              <a:solidFill>
                <a:srgbClr val="000000"/>
              </a:solidFill>
              <a:latin typeface="Calibri" pitchFamily="34" charset="0"/>
              <a:cs typeface="Calibri" pitchFamily="34" charset="0"/>
            </a:endParaRPr>
          </a:p>
        </p:txBody>
      </p:sp>
      <p:pic>
        <p:nvPicPr>
          <p:cNvPr id="31" name="Picture 30" descr="sad.png"/>
          <p:cNvPicPr>
            <a:picLocks noChangeAspect="1"/>
          </p:cNvPicPr>
          <p:nvPr/>
        </p:nvPicPr>
        <p:blipFill>
          <a:blip r:embed="rId4" cstate="email"/>
          <a:stretch>
            <a:fillRect/>
          </a:stretch>
        </p:blipFill>
        <p:spPr>
          <a:xfrm>
            <a:off x="5638800" y="4495800"/>
            <a:ext cx="864870" cy="1921933"/>
          </a:xfrm>
          <a:prstGeom prst="rect">
            <a:avLst/>
          </a:prstGeom>
        </p:spPr>
      </p:pic>
      <p:graphicFrame>
        <p:nvGraphicFramePr>
          <p:cNvPr id="32" name="Table 31"/>
          <p:cNvGraphicFramePr>
            <a:graphicFrameLocks noGrp="1"/>
          </p:cNvGraphicFramePr>
          <p:nvPr>
            <p:extLst>
              <p:ext uri="{D42A27DB-BD31-4B8C-83A1-F6EECF244321}">
                <p14:modId xmlns:p14="http://schemas.microsoft.com/office/powerpoint/2010/main" val="3020431509"/>
              </p:ext>
            </p:extLst>
          </p:nvPr>
        </p:nvGraphicFramePr>
        <p:xfrm>
          <a:off x="1676401" y="762000"/>
          <a:ext cx="7391400" cy="914400"/>
        </p:xfrm>
        <a:graphic>
          <a:graphicData uri="http://schemas.openxmlformats.org/drawingml/2006/table">
            <a:tbl>
              <a:tblPr firstRow="1" bandRow="1">
                <a:tableStyleId>{5C22544A-7EE6-4342-B048-85BDC9FD1C3A}</a:tableStyleId>
              </a:tblPr>
              <a:tblGrid>
                <a:gridCol w="1687167">
                  <a:extLst>
                    <a:ext uri="{9D8B030D-6E8A-4147-A177-3AD203B41FA5}">
                      <a16:colId xmlns:a16="http://schemas.microsoft.com/office/drawing/2014/main" val="20000"/>
                    </a:ext>
                  </a:extLst>
                </a:gridCol>
                <a:gridCol w="2249557">
                  <a:extLst>
                    <a:ext uri="{9D8B030D-6E8A-4147-A177-3AD203B41FA5}">
                      <a16:colId xmlns:a16="http://schemas.microsoft.com/office/drawing/2014/main" val="20001"/>
                    </a:ext>
                  </a:extLst>
                </a:gridCol>
                <a:gridCol w="1625121">
                  <a:extLst>
                    <a:ext uri="{9D8B030D-6E8A-4147-A177-3AD203B41FA5}">
                      <a16:colId xmlns:a16="http://schemas.microsoft.com/office/drawing/2014/main" val="20002"/>
                    </a:ext>
                  </a:extLst>
                </a:gridCol>
                <a:gridCol w="1829555">
                  <a:extLst>
                    <a:ext uri="{9D8B030D-6E8A-4147-A177-3AD203B41FA5}">
                      <a16:colId xmlns:a16="http://schemas.microsoft.com/office/drawing/2014/main" val="20003"/>
                    </a:ext>
                  </a:extLst>
                </a:gridCol>
              </a:tblGrid>
              <a:tr h="185351">
                <a:tc>
                  <a:txBody>
                    <a:bodyPr/>
                    <a:lstStyle/>
                    <a:p>
                      <a:r>
                        <a:rPr lang="en-US" sz="1400" b="1" dirty="0">
                          <a:solidFill>
                            <a:srgbClr val="C00000"/>
                          </a:solidFill>
                          <a:latin typeface="Calibri" pitchFamily="34" charset="0"/>
                          <a:cs typeface="Calibri" pitchFamily="34" charset="0"/>
                        </a:rPr>
                        <a:t>Incident type </a:t>
                      </a:r>
                      <a:endParaRPr lang="en-US" sz="1200" b="1" dirty="0">
                        <a:solidFill>
                          <a:srgbClr val="C00000"/>
                        </a:solidFill>
                        <a:latin typeface="Calibri" pitchFamily="34" charset="0"/>
                        <a:cs typeface="Calibri" pitchFamily="34" charset="0"/>
                      </a:endParaRPr>
                    </a:p>
                  </a:txBody>
                  <a:tcPr>
                    <a:noFill/>
                  </a:tcPr>
                </a:tc>
                <a:tc gridSpan="3">
                  <a:txBody>
                    <a:bodyPr/>
                    <a:lstStyle/>
                    <a:p>
                      <a:r>
                        <a:rPr lang="en-US" sz="1400" b="0" kern="1200" dirty="0">
                          <a:solidFill>
                            <a:schemeClr val="tx1"/>
                          </a:solidFill>
                          <a:latin typeface="Calibri" pitchFamily="34" charset="0"/>
                          <a:ea typeface="+mn-ea"/>
                          <a:cs typeface="Calibri" pitchFamily="34" charset="0"/>
                        </a:rPr>
                        <a:t>LTI (#37)</a:t>
                      </a:r>
                      <a:endParaRPr lang="en-US" sz="1400" b="0" kern="1200" dirty="0">
                        <a:solidFill>
                          <a:srgbClr val="FF0000"/>
                        </a:solidFill>
                        <a:latin typeface="Calibri" pitchFamily="34" charset="0"/>
                        <a:ea typeface="+mn-ea"/>
                        <a:cs typeface="Calibri" pitchFamily="34" charset="0"/>
                      </a:endParaRPr>
                    </a:p>
                  </a:txBody>
                  <a:tcPr>
                    <a:noFill/>
                  </a:tcPr>
                </a:tc>
                <a:tc hMerge="1">
                  <a:txBody>
                    <a:bodyPr/>
                    <a:lstStyle/>
                    <a:p>
                      <a:pPr marL="0" algn="l" defTabSz="914400" rtl="0" eaLnBrk="1" latinLnBrk="0" hangingPunct="1"/>
                      <a:endParaRPr lang="en-US" sz="1400" b="1" kern="1200" dirty="0">
                        <a:solidFill>
                          <a:schemeClr val="dk1"/>
                        </a:solidFill>
                        <a:latin typeface="Calibri" pitchFamily="34" charset="0"/>
                        <a:ea typeface="+mn-ea"/>
                        <a:cs typeface="Calibri" pitchFamily="34" charset="0"/>
                      </a:endParaRPr>
                    </a:p>
                  </a:txBody>
                  <a:tcPr>
                    <a:no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0"/>
                  </a:ext>
                </a:extLst>
              </a:tr>
              <a:tr h="185351">
                <a:tc>
                  <a:txBody>
                    <a:bodyPr/>
                    <a:lstStyle/>
                    <a:p>
                      <a:r>
                        <a:rPr lang="en-US" sz="1400" b="1" dirty="0">
                          <a:latin typeface="Calibri" pitchFamily="34" charset="0"/>
                          <a:cs typeface="Calibri" pitchFamily="34" charset="0"/>
                        </a:rPr>
                        <a:t>Date/</a:t>
                      </a:r>
                      <a:r>
                        <a:rPr lang="en-US" sz="1400" b="1" baseline="0" dirty="0">
                          <a:latin typeface="Calibri" pitchFamily="34" charset="0"/>
                          <a:cs typeface="Calibri" pitchFamily="34" charset="0"/>
                        </a:rPr>
                        <a:t> time </a:t>
                      </a:r>
                      <a:endParaRPr lang="en-US" sz="1400" b="1" dirty="0">
                        <a:latin typeface="Calibri" pitchFamily="34" charset="0"/>
                        <a:cs typeface="Calibri" pitchFamily="34" charset="0"/>
                      </a:endParaRP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0" kern="1200" dirty="0">
                          <a:solidFill>
                            <a:schemeClr val="tx1"/>
                          </a:solidFill>
                          <a:latin typeface="Calibri" pitchFamily="34" charset="0"/>
                          <a:ea typeface="+mn-ea"/>
                          <a:cs typeface="Calibri" pitchFamily="34" charset="0"/>
                        </a:rPr>
                        <a:t>26.09.17 at 09:50 hrs</a:t>
                      </a:r>
                      <a:endParaRPr lang="en-US" sz="1400" b="0" kern="1200" dirty="0">
                        <a:solidFill>
                          <a:schemeClr val="tx1"/>
                        </a:solidFill>
                        <a:latin typeface="Calibri" pitchFamily="34" charset="0"/>
                        <a:ea typeface="+mn-ea"/>
                        <a:cs typeface="Calibri" pitchFamily="34" charset="0"/>
                      </a:endParaRP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Directorate</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1"/>
                  </a:ext>
                </a:extLst>
              </a:tr>
              <a:tr h="304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a:latin typeface="Calibri" pitchFamily="34" charset="0"/>
                          <a:cs typeface="Calibri" pitchFamily="34" charset="0"/>
                        </a:rPr>
                        <a:t>Location</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Hoist</a:t>
                      </a:r>
                      <a:r>
                        <a:rPr lang="en-US" sz="1400" b="0" kern="1200" baseline="0" dirty="0">
                          <a:solidFill>
                            <a:schemeClr val="dk1"/>
                          </a:solidFill>
                          <a:latin typeface="Calibri" pitchFamily="34" charset="0"/>
                          <a:ea typeface="+mn-ea"/>
                          <a:cs typeface="Calibri" pitchFamily="34" charset="0"/>
                        </a:rPr>
                        <a:t> 103 - Nimr</a:t>
                      </a:r>
                      <a:endParaRPr lang="en-US" sz="1400" b="0" kern="1200" dirty="0">
                        <a:solidFill>
                          <a:schemeClr val="dk1"/>
                        </a:solidFill>
                        <a:latin typeface="Calibri" pitchFamily="34" charset="0"/>
                        <a:ea typeface="+mn-ea"/>
                        <a:cs typeface="Calibri" pitchFamily="34" charset="0"/>
                      </a:endParaRP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kern="1200" dirty="0">
                          <a:solidFill>
                            <a:schemeClr val="dk1"/>
                          </a:solidFill>
                          <a:latin typeface="Calibri" pitchFamily="34" charset="0"/>
                          <a:ea typeface="+mn-ea"/>
                          <a:cs typeface="Calibri" pitchFamily="34" charset="0"/>
                        </a:rPr>
                        <a:t>Dept</a:t>
                      </a:r>
                    </a:p>
                  </a:txBody>
                  <a:tcPr>
                    <a:noFill/>
                  </a:tcPr>
                </a:tc>
                <a:tc>
                  <a:txBody>
                    <a:bodyPr/>
                    <a:lstStyle/>
                    <a:p>
                      <a:pPr marL="0" algn="l" defTabSz="914400" rtl="0" eaLnBrk="1" latinLnBrk="0" hangingPunct="1"/>
                      <a:endParaRPr lang="en-US" sz="1400" b="0" kern="1200" dirty="0">
                        <a:solidFill>
                          <a:schemeClr val="tx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2"/>
                  </a:ext>
                </a:extLst>
              </a:tr>
            </a:tbl>
          </a:graphicData>
        </a:graphic>
      </p:graphicFrame>
      <p:sp>
        <p:nvSpPr>
          <p:cNvPr id="34" name="Rectangle 15"/>
          <p:cNvSpPr>
            <a:spLocks noChangeArrowheads="1"/>
          </p:cNvSpPr>
          <p:nvPr/>
        </p:nvSpPr>
        <p:spPr bwMode="auto">
          <a:xfrm>
            <a:off x="152400" y="152400"/>
            <a:ext cx="8991600" cy="461963"/>
          </a:xfrm>
          <a:prstGeom prst="rect">
            <a:avLst/>
          </a:prstGeom>
          <a:noFill/>
          <a:ln w="9525">
            <a:noFill/>
            <a:miter lim="800000"/>
            <a:headEnd/>
            <a:tailEnd/>
          </a:ln>
        </p:spPr>
        <p:txBody>
          <a:bodyPr>
            <a:spAutoFit/>
          </a:bodyPr>
          <a:lstStyle/>
          <a:p>
            <a:pPr algn="ctr"/>
            <a:r>
              <a:rPr lang="en-GB" b="1" dirty="0">
                <a:solidFill>
                  <a:srgbClr val="FFC000"/>
                </a:solidFill>
                <a:latin typeface="Calibri" pitchFamily="34" charset="0"/>
                <a:cs typeface="Calibri" pitchFamily="34" charset="0"/>
              </a:rPr>
              <a:t>PDO Incident First </a:t>
            </a:r>
            <a:r>
              <a:rPr lang="en-GB" b="1">
                <a:solidFill>
                  <a:srgbClr val="FFC000"/>
                </a:solidFill>
                <a:latin typeface="Calibri" pitchFamily="34" charset="0"/>
                <a:cs typeface="Calibri" pitchFamily="34" charset="0"/>
              </a:rPr>
              <a:t>Alert  </a:t>
            </a:r>
            <a:r>
              <a:rPr lang="en-US" sz="1800">
                <a:solidFill>
                  <a:schemeClr val="bg1"/>
                </a:solidFill>
                <a:latin typeface="Calibri" pitchFamily="34" charset="0"/>
                <a:cs typeface="Calibri" pitchFamily="34" charset="0"/>
              </a:rPr>
              <a:t> </a:t>
            </a:r>
            <a:endParaRPr lang="en-GB" sz="1800" dirty="0">
              <a:solidFill>
                <a:schemeClr val="bg1"/>
              </a:solidFill>
              <a:latin typeface="Calibri" pitchFamily="34" charset="0"/>
              <a:cs typeface="Calibri" pitchFamily="34" charset="0"/>
            </a:endParaRPr>
          </a:p>
        </p:txBody>
      </p:sp>
      <p:sp>
        <p:nvSpPr>
          <p:cNvPr id="36" name="Rounded Rectangular Callout 20"/>
          <p:cNvSpPr>
            <a:spLocks noChangeArrowheads="1"/>
          </p:cNvSpPr>
          <p:nvPr/>
        </p:nvSpPr>
        <p:spPr bwMode="auto">
          <a:xfrm>
            <a:off x="304800" y="3505200"/>
            <a:ext cx="5638800" cy="838200"/>
          </a:xfrm>
          <a:prstGeom prst="wedgeRoundRectCallout">
            <a:avLst>
              <a:gd name="adj1" fmla="val 52207"/>
              <a:gd name="adj2" fmla="val 131949"/>
              <a:gd name="adj3" fmla="val 16667"/>
            </a:avLst>
          </a:prstGeom>
          <a:solidFill>
            <a:srgbClr val="FFC000">
              <a:alpha val="59999"/>
            </a:srgbClr>
          </a:solidFill>
          <a:ln w="9525" algn="ctr">
            <a:solidFill>
              <a:schemeClr val="tx1"/>
            </a:solidFill>
            <a:round/>
            <a:headEnd/>
            <a:tailEnd/>
          </a:ln>
        </p:spPr>
        <p:txBody>
          <a:bodyPr/>
          <a:lstStyle/>
          <a:p>
            <a:pPr marL="342900" indent="-342900">
              <a:buFont typeface="Arial" charset="0"/>
              <a:buAutoNum type="arabicPeriod"/>
            </a:pPr>
            <a:r>
              <a:rPr lang="en-GB" sz="1200" dirty="0">
                <a:solidFill>
                  <a:srgbClr val="000000"/>
                </a:solidFill>
                <a:latin typeface="Calibri" pitchFamily="34" charset="0"/>
                <a:cs typeface="Calibri" pitchFamily="34" charset="0"/>
              </a:rPr>
              <a:t>Do you use a working platform when working at height?</a:t>
            </a:r>
          </a:p>
          <a:p>
            <a:pPr marL="342900" indent="-342900">
              <a:buFont typeface="Arial" charset="0"/>
              <a:buAutoNum type="arabicPeriod"/>
            </a:pPr>
            <a:r>
              <a:rPr lang="en-US" sz="1200" dirty="0">
                <a:solidFill>
                  <a:srgbClr val="000000"/>
                </a:solidFill>
                <a:latin typeface="Calibri" pitchFamily="34" charset="0"/>
                <a:cs typeface="Calibri" pitchFamily="34" charset="0"/>
              </a:rPr>
              <a:t>Do you always consider how you can fall from height?</a:t>
            </a:r>
          </a:p>
          <a:p>
            <a:pPr marL="342900" indent="-342900">
              <a:buFont typeface="Arial" charset="0"/>
              <a:buAutoNum type="arabicPeriod"/>
            </a:pPr>
            <a:r>
              <a:rPr lang="en-US" sz="1200" dirty="0">
                <a:solidFill>
                  <a:srgbClr val="000000"/>
                </a:solidFill>
                <a:latin typeface="Calibri" pitchFamily="34" charset="0"/>
                <a:cs typeface="Calibri" pitchFamily="34" charset="0"/>
              </a:rPr>
              <a:t>Do you check if you can do the task from the ground?</a:t>
            </a:r>
          </a:p>
          <a:p>
            <a:pPr marL="342900" indent="-342900"/>
            <a:endParaRPr lang="en-US" sz="1400" dirty="0">
              <a:latin typeface="Calibri" pitchFamily="34" charset="0"/>
              <a:cs typeface="Calibri" pitchFamily="34" charset="0"/>
            </a:endParaRPr>
          </a:p>
          <a:p>
            <a:pPr marL="342900" indent="-342900"/>
            <a:endParaRPr lang="en-GB" sz="1400" dirty="0">
              <a:latin typeface="Calibri" pitchFamily="34" charset="0"/>
              <a:cs typeface="Calibri" pitchFamily="34" charset="0"/>
            </a:endParaRPr>
          </a:p>
          <a:p>
            <a:pPr marL="342900" indent="-342900"/>
            <a:endParaRPr lang="en-GB" sz="1400" dirty="0">
              <a:latin typeface="Calibri" pitchFamily="34" charset="0"/>
              <a:cs typeface="Calibri" pitchFamily="34" charset="0"/>
            </a:endParaRPr>
          </a:p>
        </p:txBody>
      </p:sp>
      <p:sp>
        <p:nvSpPr>
          <p:cNvPr id="3073" name="Rectangle 1"/>
          <p:cNvSpPr>
            <a:spLocks noChangeArrowheads="1"/>
          </p:cNvSpPr>
          <p:nvPr/>
        </p:nvSpPr>
        <p:spPr bwMode="auto">
          <a:xfrm>
            <a:off x="152400" y="2209800"/>
            <a:ext cx="57150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en-US" sz="1200" dirty="0">
                <a:latin typeface="Calibri" pitchFamily="34" charset="0"/>
              </a:rPr>
              <a:t>The driver was preparing the trailer to load the tubing by putting wooden dunnage on the top. While doing so, he lost his balance and fall to the ground landing on his left hand fracturing his forearm. </a:t>
            </a:r>
          </a:p>
        </p:txBody>
      </p:sp>
      <p:sp>
        <p:nvSpPr>
          <p:cNvPr id="4101" name="Rectangle 5"/>
          <p:cNvSpPr>
            <a:spLocks noChangeArrowheads="1"/>
          </p:cNvSpPr>
          <p:nvPr/>
        </p:nvSpPr>
        <p:spPr bwMode="auto">
          <a:xfrm>
            <a:off x="0" y="1524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GB"/>
          </a:p>
        </p:txBody>
      </p:sp>
      <p:sp>
        <p:nvSpPr>
          <p:cNvPr id="4102" name="Rectangle 6"/>
          <p:cNvSpPr>
            <a:spLocks noChangeArrowheads="1"/>
          </p:cNvSpPr>
          <p:nvPr/>
        </p:nvSpPr>
        <p:spPr bwMode="auto">
          <a:xfrm>
            <a:off x="0" y="457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GB"/>
          </a:p>
        </p:txBody>
      </p:sp>
      <p:sp>
        <p:nvSpPr>
          <p:cNvPr id="4103" name="Rectangle 7"/>
          <p:cNvSpPr>
            <a:spLocks noChangeArrowheads="1"/>
          </p:cNvSpPr>
          <p:nvPr/>
        </p:nvSpPr>
        <p:spPr bwMode="auto">
          <a:xfrm>
            <a:off x="0" y="46958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600" b="0" i="0" u="none" strike="noStrike" cap="none" normalizeH="0" baseline="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Arial" pitchFamily="34"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pic>
        <p:nvPicPr>
          <p:cNvPr id="22" name="Picture 21" descr="falling off.png"/>
          <p:cNvPicPr>
            <a:picLocks noChangeAspect="1"/>
          </p:cNvPicPr>
          <p:nvPr/>
        </p:nvPicPr>
        <p:blipFill>
          <a:blip r:embed="rId5" cstate="print"/>
          <a:stretch>
            <a:fillRect/>
          </a:stretch>
        </p:blipFill>
        <p:spPr>
          <a:xfrm>
            <a:off x="381000" y="609601"/>
            <a:ext cx="838200" cy="1249558"/>
          </a:xfrm>
          <a:prstGeom prst="rect">
            <a:avLst/>
          </a:prstGeom>
        </p:spPr>
      </p:pic>
      <p:pic>
        <p:nvPicPr>
          <p:cNvPr id="19" name="Picture 18"/>
          <p:cNvPicPr/>
          <p:nvPr/>
        </p:nvPicPr>
        <p:blipFill>
          <a:blip r:embed="rId6" cstate="print"/>
          <a:stretch>
            <a:fillRect/>
          </a:stretch>
        </p:blipFill>
        <p:spPr bwMode="auto">
          <a:xfrm>
            <a:off x="6096000" y="1828800"/>
            <a:ext cx="2895600" cy="205740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91899</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85FDC16C-F63C-417A-BF49-6BFDCAFEB574}">
  <ds:schemaRefs>
    <ds:schemaRef ds:uri="http://schemas.microsoft.com/sharepoint/v3/contenttype/forms"/>
  </ds:schemaRefs>
</ds:datastoreItem>
</file>

<file path=customXml/itemProps2.xml><?xml version="1.0" encoding="utf-8"?>
<ds:datastoreItem xmlns:ds="http://schemas.openxmlformats.org/officeDocument/2006/customXml" ds:itemID="{FAFD7995-D23A-465D-8FD1-F9A47D75086F}"/>
</file>

<file path=customXml/itemProps3.xml><?xml version="1.0" encoding="utf-8"?>
<ds:datastoreItem xmlns:ds="http://schemas.openxmlformats.org/officeDocument/2006/customXml" ds:itemID="{3A5D88EA-5F43-417B-8A80-9407E5803871}">
  <ds:schemaRefs>
    <ds:schemaRef ds:uri="http://schemas.microsoft.com/sharepoint/v3/fields"/>
    <ds:schemaRef ds:uri="9d51eac6-a7d5-47f5-a119-63d146adb134"/>
    <ds:schemaRef ds:uri="http://purl.org/dc/elements/1.1/"/>
    <ds:schemaRef ds:uri="http://www.w3.org/XML/1998/namespace"/>
    <ds:schemaRef ds:uri="http://schemas.microsoft.com/office/2006/documentManagement/types"/>
    <ds:schemaRef ds:uri="http://schemas.microsoft.com/office/infopath/2007/PartnerControls"/>
    <ds:schemaRef ds:uri="http://purl.org/dc/terms/"/>
    <ds:schemaRef ds:uri="4880e4f8-4b7d-4bdd-91e3-e10d47036eca"/>
    <ds:schemaRef ds:uri="http://schemas.microsoft.com/office/2006/metadata/properties"/>
    <ds:schemaRef ds:uri="http://purl.org/dc/dcmitype/"/>
    <ds:schemaRef ds:uri="http://schemas.openxmlformats.org/package/2006/metadata/core-properties"/>
    <ds:schemaRef ds:uri="4880E4F8-4B7D-4BDD-91E3-E10D47036ECA"/>
    <ds:schemaRef ds:uri="http://schemas.microsoft.com/sharepoint/v3"/>
  </ds:schemaRefs>
</ds:datastoreItem>
</file>

<file path=docProps/app.xml><?xml version="1.0" encoding="utf-8"?>
<Properties xmlns="http://schemas.openxmlformats.org/officeDocument/2006/extended-properties" xmlns:vt="http://schemas.openxmlformats.org/officeDocument/2006/docPropsVTypes">
  <Template/>
  <TotalTime>7561</TotalTime>
  <Words>140</Words>
  <Application>Microsoft Office PowerPoint</Application>
  <PresentationFormat>On-screen Show (4:3)</PresentationFormat>
  <Paragraphs>22</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Default Design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Contractor RTA LTI on xx.xx.xx</dc:title>
  <dc:creator>MU93647</dc:creator>
  <cp:lastModifiedBy>Konduru, Raju IDI63X</cp:lastModifiedBy>
  <cp:revision>877</cp:revision>
  <dcterms:created xsi:type="dcterms:W3CDTF">2001-05-03T06:07:08Z</dcterms:created>
  <dcterms:modified xsi:type="dcterms:W3CDTF">2024-04-21T06:21:34Z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