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8"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4E231-D57E-4427-AF2D-B0A462C32D3A}" type="datetimeFigureOut">
              <a:rPr lang="en-US" smtClean="0"/>
              <a:pPr/>
              <a:t>06/11/2017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A32C96-3758-4203-A354-CCCA137C74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 name="Header Placeholder 4"/>
          <p:cNvSpPr>
            <a:spLocks noGrp="1"/>
          </p:cNvSpPr>
          <p:nvPr>
            <p:ph type="hdr" sz="quarter" idx="10"/>
          </p:nvPr>
        </p:nvSpPr>
        <p:spPr/>
        <p:txBody>
          <a:bodyPr/>
          <a:lstStyle/>
          <a:p>
            <a:pPr>
              <a:defRPr/>
            </a:pPr>
            <a:r>
              <a:rPr lang="en-US" smtClean="0"/>
              <a:t>Galfar Engineering &amp; Co, LTI No 09,Fracture of Right Leg, 02-April-2017</a:t>
            </a:r>
            <a:endParaRPr lang="en-US"/>
          </a:p>
        </p:txBody>
      </p:sp>
    </p:spTree>
    <p:extLst>
      <p:ext uri="{BB962C8B-B14F-4D97-AF65-F5344CB8AC3E}">
        <p14:creationId xmlns:p14="http://schemas.microsoft.com/office/powerpoint/2010/main" xmlns="" val="239105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 name="Header Placeholder 4"/>
          <p:cNvSpPr>
            <a:spLocks noGrp="1"/>
          </p:cNvSpPr>
          <p:nvPr>
            <p:ph type="hdr" sz="quarter" idx="10"/>
          </p:nvPr>
        </p:nvSpPr>
        <p:spPr/>
        <p:txBody>
          <a:bodyPr/>
          <a:lstStyle/>
          <a:p>
            <a:pPr>
              <a:defRPr/>
            </a:pPr>
            <a:r>
              <a:rPr lang="en-US" smtClean="0"/>
              <a:t>Galfar Engineering &amp; Co, LTI No 09,Fracture of Right Leg, 02-April-2017</a:t>
            </a:r>
            <a:endParaRPr lang="en-US"/>
          </a:p>
        </p:txBody>
      </p:sp>
    </p:spTree>
    <p:extLst>
      <p:ext uri="{BB962C8B-B14F-4D97-AF65-F5344CB8AC3E}">
        <p14:creationId xmlns:p14="http://schemas.microsoft.com/office/powerpoint/2010/main" xmlns="" val="3957067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06/11/2017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1ACE7204-ADB1-4154-B7BE-8AC8310990A4}" type="datetimeFigureOut">
              <a:rPr lang="en-US" smtClean="0"/>
              <a:pPr/>
              <a:t>06/11/2017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9C0877B9-A654-41F3-AC11-A63AF75A463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1ACE7204-ADB1-4154-B7BE-8AC8310990A4}" type="datetimeFigureOut">
              <a:rPr lang="en-US" smtClean="0"/>
              <a:pPr/>
              <a:t>06/11/2017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9C0877B9-A654-41F3-AC11-A63AF75A4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CE7204-ADB1-4154-B7BE-8AC8310990A4}" type="datetimeFigureOut">
              <a:rPr lang="en-US" smtClean="0"/>
              <a:pPr/>
              <a:t>06/11/2017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877B9-A654-41F3-AC11-A63AF75A4638}"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E7204-ADB1-4154-B7BE-8AC8310990A4}" type="datetimeFigureOut">
              <a:rPr lang="en-US" smtClean="0"/>
              <a:pPr/>
              <a:t>06/11/2017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877B9-A654-41F3-AC11-A63AF75A4638}"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5410200" y="914400"/>
            <a:ext cx="3543300" cy="2495550"/>
          </a:xfrm>
          <a:prstGeom prst="rect">
            <a:avLst/>
          </a:prstGeom>
          <a:noFill/>
          <a:ln w="9525">
            <a:noFill/>
            <a:miter lim="800000"/>
            <a:headEnd/>
            <a:tailEnd/>
          </a:ln>
        </p:spPr>
      </p:pic>
      <p:sp>
        <p:nvSpPr>
          <p:cNvPr id="14339" name="Text Box 2"/>
          <p:cNvSpPr txBox="1">
            <a:spLocks noChangeArrowheads="1"/>
          </p:cNvSpPr>
          <p:nvPr/>
        </p:nvSpPr>
        <p:spPr bwMode="auto">
          <a:xfrm>
            <a:off x="152400" y="760513"/>
            <a:ext cx="5181601" cy="4062651"/>
          </a:xfrm>
          <a:prstGeom prst="rect">
            <a:avLst/>
          </a:prstGeom>
          <a:noFill/>
          <a:ln w="19050">
            <a:noFill/>
            <a:miter lim="800000"/>
            <a:headEnd/>
            <a:tailEnd/>
          </a:ln>
        </p:spPr>
        <p:txBody>
          <a:bodyPr wrap="square" anchor="ctr">
            <a:spAutoFit/>
          </a:bodyPr>
          <a:lstStyle/>
          <a:p>
            <a:pPr marL="114300" indent="-114300" algn="just">
              <a:defRPr/>
            </a:pPr>
            <a:r>
              <a:rPr lang="en-GB" sz="1400" b="1" dirty="0" smtClean="0">
                <a:solidFill>
                  <a:srgbClr val="333399"/>
                </a:solidFill>
                <a:latin typeface="+mj-lt"/>
              </a:rPr>
              <a:t>Date:02.04.2017	</a:t>
            </a:r>
            <a:r>
              <a:rPr lang="en-US" sz="1400" b="1" dirty="0" smtClean="0">
                <a:solidFill>
                  <a:srgbClr val="333399"/>
                </a:solidFill>
                <a:latin typeface="+mj-lt"/>
              </a:rPr>
              <a:t>Incident type: LTI </a:t>
            </a:r>
            <a:endParaRPr lang="en-US" sz="1400" b="1" dirty="0" smtClean="0">
              <a:solidFill>
                <a:srgbClr val="FF0000"/>
              </a:solidFill>
              <a:latin typeface="Tahoma" pitchFamily="34" charset="0"/>
            </a:endParaRPr>
          </a:p>
          <a:p>
            <a:pPr marL="114300" indent="-114300" algn="just">
              <a:defRPr/>
            </a:pPr>
            <a:endParaRPr lang="en-US" sz="1400" b="1" dirty="0" smtClean="0">
              <a:solidFill>
                <a:srgbClr val="FF0000"/>
              </a:solidFill>
              <a:latin typeface="Tahoma" pitchFamily="34" charset="0"/>
            </a:endParaRPr>
          </a:p>
          <a:p>
            <a:pPr marL="114300" indent="-114300" algn="just">
              <a:defRPr/>
            </a:pPr>
            <a:r>
              <a:rPr lang="en-US" sz="1400" b="1" dirty="0" smtClean="0">
                <a:solidFill>
                  <a:srgbClr val="FF0000"/>
                </a:solidFill>
                <a:latin typeface="Tahoma" pitchFamily="34" charset="0"/>
              </a:rPr>
              <a:t>What </a:t>
            </a:r>
            <a:r>
              <a:rPr lang="en-US" sz="1400" b="1" dirty="0">
                <a:solidFill>
                  <a:srgbClr val="FF0000"/>
                </a:solidFill>
                <a:latin typeface="Tahoma" pitchFamily="34" charset="0"/>
              </a:rPr>
              <a:t>happened?</a:t>
            </a:r>
          </a:p>
          <a:p>
            <a:pPr algn="just"/>
            <a:r>
              <a:rPr lang="en-US" sz="1600" dirty="0" smtClean="0">
                <a:cs typeface="Calibri" pitchFamily="34" charset="0"/>
              </a:rPr>
              <a:t>The flowline pipe was rested on the tripod and due to the stress relief the pipeline straightened and fallen on the permit holders legs as he was walking parallel to the line which resulted in fracture to his right leg. </a:t>
            </a:r>
          </a:p>
          <a:p>
            <a:pPr algn="just"/>
            <a:endParaRPr lang="en-US" sz="1400" dirty="0" smtClean="0">
              <a:solidFill>
                <a:schemeClr val="accent6"/>
              </a:solidFill>
              <a:latin typeface="Calibri" pitchFamily="34" charset="0"/>
              <a:cs typeface="Calibri" pitchFamily="34" charset="0"/>
            </a:endParaRPr>
          </a:p>
          <a:p>
            <a:pPr algn="just"/>
            <a:endParaRPr lang="en-US" sz="1400" dirty="0" smtClean="0">
              <a:solidFill>
                <a:schemeClr val="accent6"/>
              </a:solidFill>
              <a:latin typeface="Calibri" pitchFamily="34" charset="0"/>
              <a:cs typeface="Calibri" pitchFamily="34" charset="0"/>
            </a:endParaRPr>
          </a:p>
          <a:p>
            <a:pPr marL="114300" indent="-114300" algn="just">
              <a:defRPr/>
            </a:pPr>
            <a:r>
              <a:rPr lang="en-US" sz="1400" b="1" dirty="0" smtClean="0">
                <a:solidFill>
                  <a:srgbClr val="333399"/>
                </a:solidFill>
                <a:latin typeface="Tahoma" pitchFamily="34" charset="0"/>
              </a:rPr>
              <a:t>Your </a:t>
            </a:r>
            <a:r>
              <a:rPr lang="en-US" sz="1400" b="1" dirty="0">
                <a:solidFill>
                  <a:srgbClr val="333399"/>
                </a:solidFill>
                <a:latin typeface="Tahoma" pitchFamily="34" charset="0"/>
              </a:rPr>
              <a:t>learning from this incident</a:t>
            </a:r>
            <a:r>
              <a:rPr lang="en-US" sz="1400" b="1" dirty="0" smtClean="0">
                <a:solidFill>
                  <a:srgbClr val="333399"/>
                </a:solidFill>
                <a:latin typeface="Tahoma" pitchFamily="34" charset="0"/>
              </a:rPr>
              <a:t>..</a:t>
            </a:r>
          </a:p>
          <a:p>
            <a:pPr indent="111125" algn="just">
              <a:buFont typeface="Arial" pitchFamily="34" charset="0"/>
              <a:buChar char="•"/>
              <a:tabLst>
                <a:tab pos="0" algn="l"/>
              </a:tabLst>
            </a:pPr>
            <a:r>
              <a:rPr lang="en-US" sz="1600" dirty="0" smtClean="0">
                <a:cs typeface="Calibri" pitchFamily="34" charset="0"/>
              </a:rPr>
              <a:t>Always ensure you stay  at safe distance from line. </a:t>
            </a:r>
          </a:p>
          <a:p>
            <a:pPr indent="111125" algn="just">
              <a:buFont typeface="Arial" pitchFamily="34" charset="0"/>
              <a:buChar char="•"/>
              <a:tabLst>
                <a:tab pos="0" algn="l"/>
              </a:tabLst>
            </a:pPr>
            <a:r>
              <a:rPr lang="en-US" sz="1600" dirty="0" smtClean="0">
                <a:cs typeface="Calibri" pitchFamily="34" charset="0"/>
              </a:rPr>
              <a:t>Ensure safe positioning of supporting stands prior to starting of work and monitor .</a:t>
            </a:r>
          </a:p>
          <a:p>
            <a:pPr indent="111125" algn="just">
              <a:buFont typeface="Arial" pitchFamily="34" charset="0"/>
              <a:buChar char="•"/>
              <a:tabLst>
                <a:tab pos="0" algn="l"/>
              </a:tabLst>
            </a:pPr>
            <a:r>
              <a:rPr lang="en-US" sz="1600" dirty="0" smtClean="0">
                <a:cs typeface="Calibri" pitchFamily="34" charset="0"/>
              </a:rPr>
              <a:t>Ensure that the hazards &amp; risk involved in the activities are discussed and controls are in place with all involved staffs</a:t>
            </a:r>
          </a:p>
          <a:p>
            <a:pPr indent="111125" algn="just">
              <a:buFont typeface="Arial" pitchFamily="34" charset="0"/>
              <a:buChar char="•"/>
              <a:tabLst>
                <a:tab pos="0" algn="l"/>
              </a:tabLst>
            </a:pPr>
            <a:r>
              <a:rPr lang="en-US" sz="1600" dirty="0" smtClean="0">
                <a:cs typeface="Calibri" pitchFamily="34" charset="0"/>
              </a:rPr>
              <a:t>Intervene when you see unsafe act or conditions </a:t>
            </a:r>
          </a:p>
          <a:p>
            <a:pPr marL="114300" indent="-114300" algn="just">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52400" y="5739825"/>
            <a:ext cx="5181600" cy="338554"/>
          </a:xfrm>
          <a:prstGeom prst="rect">
            <a:avLst/>
          </a:prstGeom>
          <a:solidFill>
            <a:srgbClr val="3333FF"/>
          </a:solidFill>
          <a:ln w="9525">
            <a:noFill/>
            <a:miter lim="800000"/>
            <a:headEnd/>
            <a:tailEnd/>
          </a:ln>
        </p:spPr>
        <p:txBody>
          <a:bodyPr wrap="square">
            <a:spAutoFit/>
          </a:bodyPr>
          <a:lstStyle/>
          <a:p>
            <a:pPr eaLnBrk="1" hangingPunct="1"/>
            <a:r>
              <a:rPr lang="en-US" sz="1600" b="1" dirty="0" smtClean="0">
                <a:solidFill>
                  <a:srgbClr val="FFFF00"/>
                </a:solidFill>
                <a:latin typeface="+mj-lt"/>
              </a:rPr>
              <a:t>Check your position and stay away from the “Line of Fire “</a:t>
            </a:r>
            <a:endParaRPr lang="en-US" sz="1600" b="1" dirty="0">
              <a:solidFill>
                <a:srgbClr val="FFFF00"/>
              </a:solidFill>
              <a:latin typeface="+mj-lt"/>
            </a:endParaRPr>
          </a:p>
        </p:txBody>
      </p:sp>
      <p:sp>
        <p:nvSpPr>
          <p:cNvPr id="26631" name="Slide Number Placeholder 12"/>
          <p:cNvSpPr>
            <a:spLocks noGrp="1"/>
          </p:cNvSpPr>
          <p:nvPr>
            <p:ph type="sldNum" sz="quarter" idx="12"/>
          </p:nvPr>
        </p:nvSpPr>
        <p:spPr>
          <a:xfrm>
            <a:off x="8153400" y="6248400"/>
            <a:ext cx="762000" cy="457200"/>
          </a:xfrm>
          <a:noFill/>
        </p:spPr>
        <p:txBody>
          <a:bodyPr/>
          <a:lstStyle/>
          <a:p>
            <a:fld id="{DB4615DE-AE29-4DBE-9167-7BEF3C405107}" type="slidenum">
              <a:rPr lang="en-US" smtClean="0"/>
              <a:pPr/>
              <a:t>1</a:t>
            </a:fld>
            <a:endParaRPr lang="en-US" dirty="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5638800" y="1905000"/>
            <a:ext cx="381000" cy="457200"/>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27" name="Picture 3" descr="D:\HSE Drive\Incident reports\2017\Incident Report- Amerika Prasad-02.04.2017\SAFTY-1jpg_Page1.jpg"/>
          <p:cNvPicPr>
            <a:picLocks noChangeAspect="1" noChangeArrowheads="1"/>
          </p:cNvPicPr>
          <p:nvPr/>
        </p:nvPicPr>
        <p:blipFill>
          <a:blip r:embed="rId4" cstate="print"/>
          <a:srcRect/>
          <a:stretch>
            <a:fillRect/>
          </a:stretch>
        </p:blipFill>
        <p:spPr bwMode="auto">
          <a:xfrm>
            <a:off x="5410200" y="3505200"/>
            <a:ext cx="3581400" cy="2743200"/>
          </a:xfrm>
          <a:prstGeom prst="rect">
            <a:avLst/>
          </a:prstGeom>
          <a:noFill/>
          <a:ln>
            <a:noFill/>
          </a:ln>
        </p:spPr>
      </p:pic>
      <p:sp>
        <p:nvSpPr>
          <p:cNvPr id="21" name="Freeform 132"/>
          <p:cNvSpPr>
            <a:spLocks/>
          </p:cNvSpPr>
          <p:nvPr/>
        </p:nvSpPr>
        <p:spPr bwMode="auto">
          <a:xfrm>
            <a:off x="5638800" y="5562600"/>
            <a:ext cx="6096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Arial" charset="0"/>
              <a:ea typeface="+mn-ea"/>
              <a:cs typeface="Arial" charset="0"/>
            </a:endParaRPr>
          </a:p>
        </p:txBody>
      </p:sp>
      <p:pic>
        <p:nvPicPr>
          <p:cNvPr id="3" name="Picture 3"/>
          <p:cNvPicPr>
            <a:picLocks noChangeAspect="1" noChangeArrowheads="1"/>
          </p:cNvPicPr>
          <p:nvPr/>
        </p:nvPicPr>
        <p:blipFill>
          <a:blip r:embed="rId5" cstate="print"/>
          <a:srcRect/>
          <a:stretch>
            <a:fillRect/>
          </a:stretch>
        </p:blipFill>
        <p:spPr bwMode="auto">
          <a:xfrm>
            <a:off x="8153400" y="4876800"/>
            <a:ext cx="519112" cy="1219200"/>
          </a:xfrm>
          <a:prstGeom prst="rect">
            <a:avLst/>
          </a:prstGeom>
          <a:noFill/>
          <a:ln w="9525">
            <a:noFill/>
            <a:miter lim="800000"/>
            <a:headEnd/>
            <a:tailEnd/>
          </a:ln>
        </p:spPr>
      </p:pic>
      <p:cxnSp>
        <p:nvCxnSpPr>
          <p:cNvPr id="17" name="Straight Connector 16"/>
          <p:cNvCxnSpPr/>
          <p:nvPr/>
        </p:nvCxnSpPr>
        <p:spPr bwMode="auto">
          <a:xfrm flipV="1">
            <a:off x="8534400" y="4724400"/>
            <a:ext cx="30480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421559" y="1439392"/>
            <a:ext cx="8189041" cy="2646878"/>
          </a:xfrm>
          <a:prstGeom prst="rect">
            <a:avLst/>
          </a:prstGeom>
          <a:noFill/>
          <a:ln w="19050">
            <a:noFill/>
            <a:miter lim="800000"/>
            <a:headEnd/>
            <a:tailEnd/>
          </a:ln>
        </p:spPr>
        <p:txBody>
          <a:bodyPr wrap="square">
            <a:spAutoFit/>
          </a:bodyPr>
          <a:lstStyle/>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rPr>
              <a:t>As a learning from this incident </a:t>
            </a:r>
            <a:r>
              <a:rPr lang="en-US" sz="1600" b="1" dirty="0" smtClean="0">
                <a:solidFill>
                  <a:srgbClr val="FF0000"/>
                </a:solidFill>
              </a:rPr>
              <a:t>and to </a:t>
            </a:r>
            <a:r>
              <a:rPr lang="en-US" sz="1600" b="1" dirty="0">
                <a:solidFill>
                  <a:srgbClr val="FF0000"/>
                </a:solidFill>
              </a:rPr>
              <a:t>ensure continual improvement all </a:t>
            </a:r>
            <a:r>
              <a:rPr lang="en-US" sz="1600" b="1" dirty="0" smtClean="0">
                <a:solidFill>
                  <a:srgbClr val="FF0000"/>
                </a:solidFill>
              </a:rPr>
              <a:t>contract managers </a:t>
            </a:r>
            <a:r>
              <a:rPr lang="en-US" sz="1600" b="1" dirty="0">
                <a:solidFill>
                  <a:srgbClr val="FF0000"/>
                </a:solidFill>
              </a:rPr>
              <a:t>must review their HSE HEMP against the questions asked </a:t>
            </a:r>
            <a:r>
              <a:rPr lang="en-US" sz="1600" b="1" dirty="0" smtClean="0">
                <a:solidFill>
                  <a:srgbClr val="FF0000"/>
                </a:solidFill>
              </a:rPr>
              <a:t>below:</a:t>
            </a:r>
            <a:endParaRPr lang="en-US" sz="1600" b="1" dirty="0">
              <a:solidFill>
                <a:srgbClr val="FF0000"/>
              </a:solidFill>
            </a:endParaRP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b="1" dirty="0">
              <a:solidFill>
                <a:srgbClr val="333399"/>
              </a:solidFill>
              <a:latin typeface="+mj-lt"/>
            </a:endParaRPr>
          </a:p>
          <a:p>
            <a:pPr marL="342900" indent="-342900" eaLnBrk="1" hangingPunct="1">
              <a:buFont typeface="+mj-lt"/>
              <a:buAutoNum type="arabicPeriod"/>
              <a:defRPr/>
            </a:pPr>
            <a:r>
              <a:rPr lang="en-US" sz="1600" b="1" dirty="0" smtClean="0">
                <a:solidFill>
                  <a:srgbClr val="333399"/>
                </a:solidFill>
                <a:latin typeface="+mj-lt"/>
                <a:sym typeface="Wingdings" pitchFamily="2" charset="2"/>
              </a:rPr>
              <a:t>Do you ensure the crew knows about the hazards involved in the work?</a:t>
            </a:r>
            <a:endParaRPr lang="en-US" sz="1600" b="1" dirty="0">
              <a:solidFill>
                <a:srgbClr val="333399"/>
              </a:solidFill>
              <a:latin typeface="+mj-lt"/>
              <a:sym typeface="Wingdings" pitchFamily="2" charset="2"/>
            </a:endParaRPr>
          </a:p>
          <a:p>
            <a:pPr marL="342900" indent="-342900" eaLnBrk="1" hangingPunct="1">
              <a:buFont typeface="+mj-lt"/>
              <a:buAutoNum type="arabicPeriod"/>
              <a:defRPr/>
            </a:pPr>
            <a:r>
              <a:rPr lang="en-US" sz="1600" b="1" dirty="0">
                <a:solidFill>
                  <a:srgbClr val="333399"/>
                </a:solidFill>
                <a:latin typeface="+mj-lt"/>
                <a:sym typeface="Wingdings" pitchFamily="2" charset="2"/>
              </a:rPr>
              <a:t>Do the supervisors </a:t>
            </a:r>
            <a:r>
              <a:rPr lang="en-US" sz="1600" b="1" dirty="0" smtClean="0">
                <a:solidFill>
                  <a:srgbClr val="333399"/>
                </a:solidFill>
                <a:latin typeface="+mj-lt"/>
                <a:sym typeface="Wingdings" pitchFamily="2" charset="2"/>
              </a:rPr>
              <a:t>continuously monitor the site activities?</a:t>
            </a:r>
            <a:endParaRPr lang="en-US" sz="1600" b="1" dirty="0">
              <a:solidFill>
                <a:srgbClr val="333399"/>
              </a:solidFill>
              <a:latin typeface="+mj-lt"/>
              <a:sym typeface="Wingdings" pitchFamily="2" charset="2"/>
            </a:endParaRPr>
          </a:p>
          <a:p>
            <a:pPr marL="342900" indent="-342900" eaLnBrk="1" hangingPunct="1">
              <a:buFont typeface="+mj-lt"/>
              <a:buAutoNum type="arabicPeriod"/>
              <a:defRPr/>
            </a:pPr>
            <a:r>
              <a:rPr lang="en-US" sz="1600" b="1" dirty="0" smtClean="0">
                <a:solidFill>
                  <a:srgbClr val="333399"/>
                </a:solidFill>
                <a:latin typeface="+mj-lt"/>
                <a:sym typeface="Wingdings" pitchFamily="2" charset="2"/>
              </a:rPr>
              <a:t>Do you ensure competence of workforce deployed  to the job?</a:t>
            </a:r>
            <a:endParaRPr lang="en-US" sz="1600" b="1" dirty="0">
              <a:solidFill>
                <a:srgbClr val="333399"/>
              </a:solidFill>
              <a:latin typeface="+mj-lt"/>
              <a:sym typeface="Wingdings" pitchFamily="2" charset="2"/>
            </a:endParaRPr>
          </a:p>
          <a:p>
            <a:pPr marL="342900" indent="-342900" eaLnBrk="1" hangingPunct="1">
              <a:buFont typeface="+mj-lt"/>
              <a:buAutoNum type="arabicPeriod"/>
              <a:defRPr/>
            </a:pPr>
            <a:r>
              <a:rPr lang="en-US" sz="1600" b="1" dirty="0" smtClean="0">
                <a:solidFill>
                  <a:srgbClr val="333399"/>
                </a:solidFill>
                <a:latin typeface="+mj-lt"/>
                <a:sym typeface="Wingdings" pitchFamily="2" charset="2"/>
              </a:rPr>
              <a:t>Do you encourage intervention culture amongst your workforce ?</a:t>
            </a:r>
          </a:p>
          <a:p>
            <a:pPr marL="342900" indent="-342900" eaLnBrk="1" hangingPunct="1">
              <a:buFont typeface="+mj-lt"/>
              <a:buAutoNum type="arabicPeriod"/>
              <a:defRPr/>
            </a:pPr>
            <a:r>
              <a:rPr lang="en-US" sz="1600" b="1" dirty="0" smtClean="0">
                <a:solidFill>
                  <a:srgbClr val="333399"/>
                </a:solidFill>
                <a:latin typeface="+mj-lt"/>
                <a:sym typeface="Wingdings" pitchFamily="2" charset="2"/>
              </a:rPr>
              <a:t>Do you consider complacency as a risk factor for your workforce doing routine activities ?</a:t>
            </a:r>
            <a:endParaRPr lang="en-US" sz="1600" b="1" dirty="0">
              <a:solidFill>
                <a:srgbClr val="333399"/>
              </a:solidFill>
              <a:latin typeface="+mj-lt"/>
              <a:sym typeface="Wingdings" pitchFamily="2" charset="2"/>
            </a:endParaRPr>
          </a:p>
          <a:p>
            <a:pPr marL="173038" indent="-173038" eaLnBrk="1" hangingPunct="1">
              <a:buFont typeface="Arial" pitchFamily="34" charset="0"/>
              <a:buChar char="•"/>
              <a:defRPr/>
            </a:pPr>
            <a:endParaRPr lang="en-US" sz="1600" b="1" dirty="0">
              <a:solidFill>
                <a:srgbClr val="333399"/>
              </a:solidFill>
              <a:latin typeface="+mj-lt"/>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276574" y="1066800"/>
            <a:ext cx="3661772" cy="369332"/>
          </a:xfrm>
          <a:prstGeom prst="rect">
            <a:avLst/>
          </a:prstGeom>
          <a:noFill/>
          <a:ln w="9525">
            <a:noFill/>
            <a:miter lim="800000"/>
            <a:headEnd/>
            <a:tailEnd/>
          </a:ln>
        </p:spPr>
        <p:txBody>
          <a:bodyPr wrap="none">
            <a:spAutoFit/>
          </a:bodyPr>
          <a:lstStyle/>
          <a:p>
            <a:pPr marL="114300" indent="-114300" algn="just"/>
            <a:r>
              <a:rPr lang="en-GB" b="1" dirty="0">
                <a:solidFill>
                  <a:srgbClr val="333399"/>
                </a:solidFill>
                <a:latin typeface="+mj-lt"/>
              </a:rPr>
              <a:t>Date: </a:t>
            </a:r>
            <a:r>
              <a:rPr lang="en-US" b="1" dirty="0" smtClean="0">
                <a:solidFill>
                  <a:srgbClr val="333399"/>
                </a:solidFill>
                <a:latin typeface="+mj-lt"/>
              </a:rPr>
              <a:t>02.04.2017	Incident type: LTI</a:t>
            </a:r>
            <a:endParaRPr lang="en-US"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91907</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8AF06A-0A03-4C51-9C9C-F14536BC8426}">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A9F9ED10-60E8-4853-B94C-3497C6B59C8B}"/>
</file>

<file path=customXml/itemProps3.xml><?xml version="1.0" encoding="utf-8"?>
<ds:datastoreItem xmlns:ds="http://schemas.openxmlformats.org/officeDocument/2006/customXml" ds:itemID="{520D31EE-7E16-45F8-A190-4E1ECAC37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TotalTime>
  <Words>198</Words>
  <Application>Microsoft Office PowerPoint</Application>
  <PresentationFormat>On-screen Show (4:3)</PresentationFormat>
  <Paragraphs>29</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14</cp:revision>
  <dcterms:created xsi:type="dcterms:W3CDTF">2017-06-15T10:43:50Z</dcterms:created>
  <dcterms:modified xsi:type="dcterms:W3CDTF">2017-11-06T10:23:48Z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