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27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7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228E7-FCDD-4F59-9A72-5DE6AF2E942F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355A9-C63A-4217-9E7F-490FCFC27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7C99-1638-4F56-BD25-408843A6F61D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/url?sa=i&amp;rct=j&amp;q=&amp;esrc=s&amp;source=images&amp;cd=&amp;cad=rja&amp;uact=8&amp;ved=0ahUKEwjehML8jaXUAhVRKlAKHS73DqEQjRwIBw&amp;url=http://www.erectastep.com/stair-and-work-platform-applications/maintenance-crossover-applications/&amp;psig=AFQjCNF3Fw6vIxwih0Ec2KOyzO0Rdy9kiA&amp;ust=149669726997408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762000"/>
            <a:ext cx="5181600" cy="47936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24.04.2017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  Incident title :LTI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/>
            <a:r>
              <a:rPr lang="en-US" sz="1600" dirty="0">
                <a:latin typeface="+mj-lt"/>
                <a:cs typeface="Calibri" pitchFamily="34" charset="0"/>
              </a:rPr>
              <a:t>On </a:t>
            </a:r>
            <a:r>
              <a:rPr lang="en-US" sz="1600" dirty="0" smtClean="0">
                <a:latin typeface="+mj-lt"/>
                <a:cs typeface="Calibri" pitchFamily="34" charset="0"/>
              </a:rPr>
              <a:t>24</a:t>
            </a:r>
            <a:r>
              <a:rPr lang="en-US" sz="1600" baseline="30000" dirty="0" smtClean="0">
                <a:latin typeface="+mj-lt"/>
                <a:cs typeface="Calibri" pitchFamily="34" charset="0"/>
              </a:rPr>
              <a:t>th</a:t>
            </a:r>
            <a:r>
              <a:rPr lang="en-US" sz="1600" dirty="0" smtClean="0">
                <a:latin typeface="+mj-lt"/>
                <a:cs typeface="Calibri" pitchFamily="34" charset="0"/>
              </a:rPr>
              <a:t> April </a:t>
            </a:r>
            <a:r>
              <a:rPr lang="en-US" sz="1600" dirty="0">
                <a:latin typeface="+mj-lt"/>
                <a:cs typeface="Calibri" pitchFamily="34" charset="0"/>
              </a:rPr>
              <a:t>2017 at </a:t>
            </a:r>
            <a:r>
              <a:rPr lang="en-US" sz="1600" dirty="0" smtClean="0">
                <a:latin typeface="+mj-lt"/>
                <a:cs typeface="Calibri" pitchFamily="34" charset="0"/>
              </a:rPr>
              <a:t>16.00</a:t>
            </a:r>
            <a:r>
              <a:rPr lang="en-US" sz="1600" dirty="0">
                <a:latin typeface="+mj-lt"/>
                <a:cs typeface="Calibri" pitchFamily="34" charset="0"/>
              </a:rPr>
              <a:t>, operation was RIH 3 ½” cement stinger. Inside cellar there was </a:t>
            </a:r>
            <a:r>
              <a:rPr lang="en-US" sz="1600" dirty="0" smtClean="0">
                <a:latin typeface="+mj-lt"/>
                <a:cs typeface="Calibri" pitchFamily="34" charset="0"/>
              </a:rPr>
              <a:t>water needed </a:t>
            </a:r>
            <a:r>
              <a:rPr lang="en-US" sz="1600" dirty="0">
                <a:latin typeface="+mj-lt"/>
                <a:cs typeface="Calibri" pitchFamily="34" charset="0"/>
              </a:rPr>
              <a:t>to be withdrawn. After laying cellar pump’s suction hose into the cellar, Derrick man (</a:t>
            </a:r>
            <a:r>
              <a:rPr lang="en-US" sz="1600" dirty="0" smtClean="0">
                <a:latin typeface="+mj-lt"/>
                <a:cs typeface="Calibri" pitchFamily="34" charset="0"/>
              </a:rPr>
              <a:t>IP) stepped </a:t>
            </a:r>
            <a:r>
              <a:rPr lang="en-US" sz="1600" dirty="0">
                <a:latin typeface="+mj-lt"/>
                <a:cs typeface="Calibri" pitchFamily="34" charset="0"/>
              </a:rPr>
              <a:t>onto the ground with his left foot, </a:t>
            </a:r>
            <a:r>
              <a:rPr lang="en-US" sz="1600" dirty="0" smtClean="0">
                <a:latin typeface="+mj-lt"/>
                <a:cs typeface="Calibri" pitchFamily="34" charset="0"/>
              </a:rPr>
              <a:t>crossing </a:t>
            </a:r>
            <a:r>
              <a:rPr lang="en-US" sz="1600" dirty="0">
                <a:latin typeface="+mj-lt"/>
                <a:cs typeface="Calibri" pitchFamily="34" charset="0"/>
              </a:rPr>
              <a:t>over a kill line (30 cm above </a:t>
            </a:r>
            <a:r>
              <a:rPr lang="en-US" sz="1600" dirty="0" smtClean="0">
                <a:latin typeface="+mj-lt"/>
                <a:cs typeface="Calibri" pitchFamily="34" charset="0"/>
              </a:rPr>
              <a:t>the ground </a:t>
            </a:r>
            <a:r>
              <a:rPr lang="en-US" sz="1600" dirty="0">
                <a:latin typeface="+mj-lt"/>
                <a:cs typeface="Calibri" pitchFamily="34" charset="0"/>
              </a:rPr>
              <a:t>level). </a:t>
            </a:r>
            <a:r>
              <a:rPr lang="en-US" sz="1600" dirty="0" smtClean="0">
                <a:latin typeface="+mj-lt"/>
                <a:cs typeface="Calibri" pitchFamily="34" charset="0"/>
              </a:rPr>
              <a:t>He </a:t>
            </a:r>
            <a:r>
              <a:rPr lang="en-US" sz="1600" dirty="0">
                <a:latin typeface="+mj-lt"/>
                <a:cs typeface="Calibri" pitchFamily="34" charset="0"/>
              </a:rPr>
              <a:t>was referred to PDO clinic in Yibal </a:t>
            </a:r>
            <a:r>
              <a:rPr lang="en-US" sz="1600" dirty="0" smtClean="0">
                <a:latin typeface="+mj-lt"/>
                <a:cs typeface="Calibri" pitchFamily="34" charset="0"/>
              </a:rPr>
              <a:t>and subsequently </a:t>
            </a:r>
            <a:r>
              <a:rPr lang="en-US" sz="1600" dirty="0">
                <a:latin typeface="+mj-lt"/>
                <a:cs typeface="Calibri" pitchFamily="34" charset="0"/>
              </a:rPr>
              <a:t>to Ibri hospital </a:t>
            </a:r>
            <a:r>
              <a:rPr lang="en-US" sz="1600" dirty="0" smtClean="0">
                <a:latin typeface="+mj-lt"/>
                <a:cs typeface="Calibri" pitchFamily="34" charset="0"/>
              </a:rPr>
              <a:t>. He was </a:t>
            </a:r>
            <a:r>
              <a:rPr lang="en-US" sz="1600" dirty="0">
                <a:latin typeface="+mj-lt"/>
                <a:cs typeface="Calibri" pitchFamily="34" charset="0"/>
              </a:rPr>
              <a:t>diagnosed with a fracture on </a:t>
            </a:r>
            <a:r>
              <a:rPr lang="en-US" sz="1600" dirty="0" smtClean="0">
                <a:latin typeface="+mj-lt"/>
                <a:cs typeface="Calibri" pitchFamily="34" charset="0"/>
              </a:rPr>
              <a:t>left foot</a:t>
            </a:r>
            <a:r>
              <a:rPr lang="en-US" sz="1600" dirty="0" smtClean="0">
                <a:latin typeface="+mj-lt"/>
                <a:cs typeface="Calibri" pitchFamily="34" charset="0"/>
              </a:rPr>
              <a:t>. </a:t>
            </a:r>
          </a:p>
          <a:p>
            <a:pPr marL="342900" indent="-342900" algn="just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Calibri" pitchFamily="34" charset="0"/>
              </a:rPr>
              <a:t>While </a:t>
            </a:r>
            <a:r>
              <a:rPr lang="en-US" sz="1600" dirty="0">
                <a:latin typeface="+mj-lt"/>
                <a:cs typeface="Calibri" pitchFamily="34" charset="0"/>
              </a:rPr>
              <a:t>moving through a well site location, always be focused and </a:t>
            </a:r>
            <a:r>
              <a:rPr lang="en-US" sz="1600" dirty="0" smtClean="0">
                <a:latin typeface="+mj-lt"/>
                <a:cs typeface="Calibri" pitchFamily="34" charset="0"/>
              </a:rPr>
              <a:t>watch where </a:t>
            </a:r>
            <a:r>
              <a:rPr lang="en-US" sz="1600" dirty="0">
                <a:latin typeface="+mj-lt"/>
                <a:cs typeface="Calibri" pitchFamily="34" charset="0"/>
              </a:rPr>
              <a:t>do you </a:t>
            </a:r>
            <a:r>
              <a:rPr lang="en-US" sz="1600" dirty="0" smtClean="0">
                <a:latin typeface="+mj-lt"/>
                <a:cs typeface="Calibri" pitchFamily="34" charset="0"/>
              </a:rPr>
              <a:t>step.</a:t>
            </a:r>
            <a:endParaRPr lang="en-US" sz="1600" dirty="0">
              <a:latin typeface="+mj-lt"/>
              <a:cs typeface="Calibri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600" dirty="0">
                <a:latin typeface="+mj-lt"/>
                <a:cs typeface="Calibri" pitchFamily="34" charset="0"/>
              </a:rPr>
              <a:t>Ensure to have good house keeping around your working </a:t>
            </a:r>
            <a:r>
              <a:rPr lang="en-US" sz="1600" dirty="0" smtClean="0">
                <a:latin typeface="+mj-lt"/>
                <a:cs typeface="Calibri" pitchFamily="34" charset="0"/>
              </a:rPr>
              <a:t>area.</a:t>
            </a:r>
            <a:endParaRPr lang="en-US" sz="1600" dirty="0">
              <a:latin typeface="+mj-lt"/>
              <a:cs typeface="Calibri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600" dirty="0">
                <a:latin typeface="+mj-lt"/>
                <a:cs typeface="Calibri" pitchFamily="34" charset="0"/>
              </a:rPr>
              <a:t>Avoid taking </a:t>
            </a:r>
            <a:r>
              <a:rPr lang="en-US" sz="1600" dirty="0" smtClean="0">
                <a:latin typeface="+mj-lt"/>
                <a:cs typeface="Calibri" pitchFamily="34" charset="0"/>
              </a:rPr>
              <a:t>shortcut.</a:t>
            </a:r>
            <a:endParaRPr lang="en-US" sz="1600" dirty="0">
              <a:latin typeface="+mj-lt"/>
              <a:cs typeface="Calibri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600" dirty="0">
                <a:latin typeface="+mj-lt"/>
                <a:cs typeface="Calibri" pitchFamily="34" charset="0"/>
              </a:rPr>
              <a:t>Prevent crossing lines above ground </a:t>
            </a:r>
            <a:r>
              <a:rPr lang="en-US" sz="1600" dirty="0" smtClean="0">
                <a:latin typeface="+mj-lt"/>
                <a:cs typeface="Calibri" pitchFamily="34" charset="0"/>
              </a:rPr>
              <a:t>level and </a:t>
            </a:r>
            <a:r>
              <a:rPr lang="en-US" sz="1600" dirty="0">
                <a:latin typeface="+mj-lt"/>
                <a:cs typeface="Calibri" pitchFamily="34" charset="0"/>
              </a:rPr>
              <a:t>introduce dedicate steps across lines</a:t>
            </a:r>
            <a:r>
              <a:rPr lang="en-US" sz="1600" dirty="0" smtClean="0">
                <a:latin typeface="+mj-lt"/>
                <a:cs typeface="Calibri" pitchFamily="34" charset="0"/>
              </a:rPr>
              <a:t>.</a:t>
            </a:r>
            <a:endParaRPr lang="en-US" sz="16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76225" y="5638800"/>
            <a:ext cx="5181600" cy="338554"/>
          </a:xfrm>
          <a:prstGeom prst="rect">
            <a:avLst/>
          </a:prstGeom>
          <a:solidFill>
            <a:srgbClr val="4C27E7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Always </a:t>
            </a:r>
            <a:r>
              <a:rPr lang="en-US" sz="1600" b="1" dirty="0" smtClean="0">
                <a:solidFill>
                  <a:srgbClr val="FFFF00"/>
                </a:solidFill>
              </a:rPr>
              <a:t>b</a:t>
            </a:r>
            <a:r>
              <a:rPr lang="en-US" sz="1600" b="1" dirty="0" smtClean="0">
                <a:solidFill>
                  <a:srgbClr val="FFFF00"/>
                </a:solidFill>
              </a:rPr>
              <a:t>e vigilant while </a:t>
            </a:r>
            <a:r>
              <a:rPr lang="en-US" sz="1600" b="1" dirty="0" smtClean="0">
                <a:solidFill>
                  <a:srgbClr val="FFFF00"/>
                </a:solidFill>
              </a:rPr>
              <a:t>moving across well site location</a:t>
            </a:r>
            <a:endParaRPr lang="en-US" sz="1600" b="1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+mj-lt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094929"/>
            <a:ext cx="3352801" cy="2228850"/>
          </a:xfrm>
          <a:prstGeom prst="rect">
            <a:avLst/>
          </a:prstGeom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1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26" name="Picture 2" descr="Image result for work platforms and stairs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0866"/>
          <a:stretch/>
        </p:blipFill>
        <p:spPr bwMode="auto">
          <a:xfrm>
            <a:off x="5562601" y="3571875"/>
            <a:ext cx="3352800" cy="25879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Freeform 132"/>
          <p:cNvSpPr>
            <a:spLocks/>
          </p:cNvSpPr>
          <p:nvPr/>
        </p:nvSpPr>
        <p:spPr bwMode="auto">
          <a:xfrm>
            <a:off x="8153400" y="5638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57020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contract managers must review their HSE HEMP against the questions asked below: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 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you ensure learnings </a:t>
            </a:r>
            <a:r>
              <a:rPr lang="en-US" sz="1400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from 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previous incidents </a:t>
            </a:r>
            <a:r>
              <a:rPr lang="en-US" sz="1400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are properly disseminated to all work force?</a:t>
            </a:r>
            <a:endParaRPr lang="en-US" sz="14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Does </a:t>
            </a:r>
            <a:r>
              <a:rPr lang="en-US" sz="1400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your crew discuss the potential hazards of routine activities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 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you make </a:t>
            </a:r>
            <a:r>
              <a:rPr lang="en-US" sz="1400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sure previous injuries undergo a FTW before resuming 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work </a:t>
            </a:r>
            <a:r>
              <a:rPr lang="en-US" sz="1400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again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How do you manage 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the 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risks of slip 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,trips, &amp; </a:t>
            </a:r>
            <a:r>
              <a:rPr lang="en-US" sz="140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fall </a:t>
            </a:r>
            <a:r>
              <a:rPr lang="en-US" sz="140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h</a:t>
            </a:r>
            <a:r>
              <a:rPr lang="en-US" sz="140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azards 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(Risk 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Normalization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)?</a:t>
            </a:r>
            <a:endParaRPr lang="en-US" sz="1400" dirty="0">
              <a:solidFill>
                <a:srgbClr val="0000FF"/>
              </a:solidFill>
              <a:latin typeface="Tahoma" pitchFamily="34" charset="0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71450" indent="-171450"/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40406" y="838200"/>
            <a:ext cx="36695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</a:t>
            </a: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24.04.2017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 :LTI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91909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1A98AD-101C-41F6-8F1C-6AA22084BD4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2C9697C-1AAC-4B95-AD9F-882A8C42E613}"/>
</file>

<file path=customXml/itemProps3.xml><?xml version="1.0" encoding="utf-8"?>
<ds:datastoreItem xmlns:ds="http://schemas.openxmlformats.org/officeDocument/2006/customXml" ds:itemID="{59088EFA-F274-476D-9CEF-B43CFB6605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321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5</cp:revision>
  <dcterms:created xsi:type="dcterms:W3CDTF">2017-09-02T09:11:25Z</dcterms:created>
  <dcterms:modified xsi:type="dcterms:W3CDTF">2017-11-06T10:32:39Z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