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ved=0ahUKEwjehML8jaXUAhVRKlAKHS73DqEQjRwIBw&amp;url=http://www.erectastep.com/stair-and-work-platform-applications/maintenance-crossover-applications/&amp;psig=AFQjCNF3Fw6vIxwih0Ec2KOyzO0Rdy9kiA&amp;ust=149669726997408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181600" cy="47936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24.04.2017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Incident title :LTI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dirty="0">
                <a:latin typeface="+mj-lt"/>
                <a:cs typeface="Calibri" pitchFamily="34" charset="0"/>
              </a:rPr>
              <a:t>On </a:t>
            </a:r>
            <a:r>
              <a:rPr lang="en-US" sz="1600" dirty="0" smtClean="0">
                <a:latin typeface="+mj-lt"/>
                <a:cs typeface="Calibri" pitchFamily="34" charset="0"/>
              </a:rPr>
              <a:t>24</a:t>
            </a:r>
            <a:r>
              <a:rPr lang="en-US" sz="1600" baseline="30000" dirty="0" smtClean="0">
                <a:latin typeface="+mj-lt"/>
                <a:cs typeface="Calibri" pitchFamily="34" charset="0"/>
              </a:rPr>
              <a:t>th</a:t>
            </a:r>
            <a:r>
              <a:rPr lang="en-US" sz="1600" dirty="0" smtClean="0">
                <a:latin typeface="+mj-lt"/>
                <a:cs typeface="Calibri" pitchFamily="34" charset="0"/>
              </a:rPr>
              <a:t> April </a:t>
            </a:r>
            <a:r>
              <a:rPr lang="en-US" sz="1600" dirty="0">
                <a:latin typeface="+mj-lt"/>
                <a:cs typeface="Calibri" pitchFamily="34" charset="0"/>
              </a:rPr>
              <a:t>2017 at </a:t>
            </a:r>
            <a:r>
              <a:rPr lang="en-US" sz="1600" dirty="0" smtClean="0">
                <a:latin typeface="+mj-lt"/>
                <a:cs typeface="Calibri" pitchFamily="34" charset="0"/>
              </a:rPr>
              <a:t>16.00</a:t>
            </a:r>
            <a:r>
              <a:rPr lang="en-US" sz="1600" dirty="0">
                <a:latin typeface="+mj-lt"/>
                <a:cs typeface="Calibri" pitchFamily="34" charset="0"/>
              </a:rPr>
              <a:t>, operation was RIH 3 ½” cement stinger. Inside cellar there was </a:t>
            </a:r>
            <a:r>
              <a:rPr lang="en-US" sz="1600" dirty="0" smtClean="0">
                <a:latin typeface="+mj-lt"/>
                <a:cs typeface="Calibri" pitchFamily="34" charset="0"/>
              </a:rPr>
              <a:t>water needed </a:t>
            </a:r>
            <a:r>
              <a:rPr lang="en-US" sz="1600" dirty="0">
                <a:latin typeface="+mj-lt"/>
                <a:cs typeface="Calibri" pitchFamily="34" charset="0"/>
              </a:rPr>
              <a:t>to be withdrawn. After laying cellar pump’s suction hose into the cellar, Derrick man (</a:t>
            </a:r>
            <a:r>
              <a:rPr lang="en-US" sz="1600" dirty="0" smtClean="0">
                <a:latin typeface="+mj-lt"/>
                <a:cs typeface="Calibri" pitchFamily="34" charset="0"/>
              </a:rPr>
              <a:t>IP) stepped </a:t>
            </a:r>
            <a:r>
              <a:rPr lang="en-US" sz="1600" dirty="0">
                <a:latin typeface="+mj-lt"/>
                <a:cs typeface="Calibri" pitchFamily="34" charset="0"/>
              </a:rPr>
              <a:t>onto the ground with his left foot, </a:t>
            </a:r>
            <a:r>
              <a:rPr lang="en-US" sz="1600" dirty="0" smtClean="0">
                <a:latin typeface="+mj-lt"/>
                <a:cs typeface="Calibri" pitchFamily="34" charset="0"/>
              </a:rPr>
              <a:t>crossing </a:t>
            </a:r>
            <a:r>
              <a:rPr lang="en-US" sz="1600" dirty="0">
                <a:latin typeface="+mj-lt"/>
                <a:cs typeface="Calibri" pitchFamily="34" charset="0"/>
              </a:rPr>
              <a:t>over a kill line (30 cm above </a:t>
            </a:r>
            <a:r>
              <a:rPr lang="en-US" sz="1600" dirty="0" smtClean="0">
                <a:latin typeface="+mj-lt"/>
                <a:cs typeface="Calibri" pitchFamily="34" charset="0"/>
              </a:rPr>
              <a:t>the ground </a:t>
            </a:r>
            <a:r>
              <a:rPr lang="en-US" sz="1600" dirty="0">
                <a:latin typeface="+mj-lt"/>
                <a:cs typeface="Calibri" pitchFamily="34" charset="0"/>
              </a:rPr>
              <a:t>level). </a:t>
            </a:r>
            <a:r>
              <a:rPr lang="en-US" sz="1600" dirty="0" smtClean="0">
                <a:latin typeface="+mj-lt"/>
                <a:cs typeface="Calibri" pitchFamily="34" charset="0"/>
              </a:rPr>
              <a:t>He </a:t>
            </a:r>
            <a:r>
              <a:rPr lang="en-US" sz="1600" dirty="0">
                <a:latin typeface="+mj-lt"/>
                <a:cs typeface="Calibri" pitchFamily="34" charset="0"/>
              </a:rPr>
              <a:t>was referred to PDO clinic in Yibal </a:t>
            </a:r>
            <a:r>
              <a:rPr lang="en-US" sz="1600" dirty="0" smtClean="0">
                <a:latin typeface="+mj-lt"/>
                <a:cs typeface="Calibri" pitchFamily="34" charset="0"/>
              </a:rPr>
              <a:t>and subsequently </a:t>
            </a:r>
            <a:r>
              <a:rPr lang="en-US" sz="1600" dirty="0">
                <a:latin typeface="+mj-lt"/>
                <a:cs typeface="Calibri" pitchFamily="34" charset="0"/>
              </a:rPr>
              <a:t>to Ibri hospital </a:t>
            </a:r>
            <a:r>
              <a:rPr lang="en-US" sz="1600" dirty="0" smtClean="0">
                <a:latin typeface="+mj-lt"/>
                <a:cs typeface="Calibri" pitchFamily="34" charset="0"/>
              </a:rPr>
              <a:t>. He was </a:t>
            </a:r>
            <a:r>
              <a:rPr lang="en-US" sz="1600" dirty="0">
                <a:latin typeface="+mj-lt"/>
                <a:cs typeface="Calibri" pitchFamily="34" charset="0"/>
              </a:rPr>
              <a:t>diagnosed with a fracture on </a:t>
            </a:r>
            <a:r>
              <a:rPr lang="en-US" sz="1600" dirty="0" smtClean="0">
                <a:latin typeface="+mj-lt"/>
                <a:cs typeface="Calibri" pitchFamily="34" charset="0"/>
              </a:rPr>
              <a:t>left foot</a:t>
            </a:r>
            <a:r>
              <a:rPr lang="en-US" sz="1600" dirty="0" smtClean="0">
                <a:latin typeface="+mj-lt"/>
                <a:cs typeface="Calibri" pitchFamily="34" charset="0"/>
              </a:rPr>
              <a:t>. </a:t>
            </a: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Calibri" pitchFamily="34" charset="0"/>
              </a:rPr>
              <a:t>While </a:t>
            </a:r>
            <a:r>
              <a:rPr lang="en-US" sz="1600" dirty="0">
                <a:latin typeface="+mj-lt"/>
                <a:cs typeface="Calibri" pitchFamily="34" charset="0"/>
              </a:rPr>
              <a:t>moving through a well site location, always be focused and </a:t>
            </a:r>
            <a:r>
              <a:rPr lang="en-US" sz="1600" dirty="0" smtClean="0">
                <a:latin typeface="+mj-lt"/>
                <a:cs typeface="Calibri" pitchFamily="34" charset="0"/>
              </a:rPr>
              <a:t>watch where </a:t>
            </a:r>
            <a:r>
              <a:rPr lang="en-US" sz="1600" dirty="0">
                <a:latin typeface="+mj-lt"/>
                <a:cs typeface="Calibri" pitchFamily="34" charset="0"/>
              </a:rPr>
              <a:t>do you </a:t>
            </a:r>
            <a:r>
              <a:rPr lang="en-US" sz="1600" dirty="0" smtClean="0">
                <a:latin typeface="+mj-lt"/>
                <a:cs typeface="Calibri" pitchFamily="34" charset="0"/>
              </a:rPr>
              <a:t>step.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Ensure to have good house keeping around your working </a:t>
            </a:r>
            <a:r>
              <a:rPr lang="en-US" sz="1600" dirty="0" smtClean="0">
                <a:latin typeface="+mj-lt"/>
                <a:cs typeface="Calibri" pitchFamily="34" charset="0"/>
              </a:rPr>
              <a:t>area.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Avoid taking </a:t>
            </a:r>
            <a:r>
              <a:rPr lang="en-US" sz="1600" dirty="0" smtClean="0">
                <a:latin typeface="+mj-lt"/>
                <a:cs typeface="Calibri" pitchFamily="34" charset="0"/>
              </a:rPr>
              <a:t>shortcut.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Prevent crossing lines above ground </a:t>
            </a:r>
            <a:r>
              <a:rPr lang="en-US" sz="1600" dirty="0" smtClean="0">
                <a:latin typeface="+mj-lt"/>
                <a:cs typeface="Calibri" pitchFamily="34" charset="0"/>
              </a:rPr>
              <a:t>level and </a:t>
            </a:r>
            <a:r>
              <a:rPr lang="en-US" sz="1600" dirty="0">
                <a:latin typeface="+mj-lt"/>
                <a:cs typeface="Calibri" pitchFamily="34" charset="0"/>
              </a:rPr>
              <a:t>introduce dedicate steps across lines</a:t>
            </a:r>
            <a:r>
              <a:rPr lang="en-US" sz="1600" dirty="0" smtClean="0">
                <a:latin typeface="+mj-lt"/>
                <a:cs typeface="Calibri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6225" y="5638800"/>
            <a:ext cx="51816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Always </a:t>
            </a:r>
            <a:r>
              <a:rPr lang="en-US" sz="1600" b="1" dirty="0" smtClean="0">
                <a:solidFill>
                  <a:srgbClr val="FFFF00"/>
                </a:solidFill>
              </a:rPr>
              <a:t>b</a:t>
            </a:r>
            <a:r>
              <a:rPr lang="en-US" sz="1600" b="1" dirty="0" smtClean="0">
                <a:solidFill>
                  <a:srgbClr val="FFFF00"/>
                </a:solidFill>
              </a:rPr>
              <a:t>e vigilant while </a:t>
            </a:r>
            <a:r>
              <a:rPr lang="en-US" sz="1600" b="1" dirty="0" smtClean="0">
                <a:solidFill>
                  <a:srgbClr val="FFFF00"/>
                </a:solidFill>
              </a:rPr>
              <a:t>moving across well site location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94929"/>
            <a:ext cx="3352801" cy="2228850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6" name="Picture 2" descr="Image result for work platforms and stairs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0866"/>
          <a:stretch/>
        </p:blipFill>
        <p:spPr bwMode="auto">
          <a:xfrm>
            <a:off x="5562601" y="3571875"/>
            <a:ext cx="3352800" cy="2587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81534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 ensure learnings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from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previous incidents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are properly disseminated to all work force?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Does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your crew discuss the potential hazards of routine activities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 make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sure previous injuries undergo a FTW before resuming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work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again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How do you manage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risks of slip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,trips, &amp; 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fall 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h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azards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(Risk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Normalization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00FF"/>
              </a:solidFill>
              <a:latin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1450" indent="-171450"/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40406" y="838200"/>
            <a:ext cx="36695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24.04.2017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 :LTI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1A98AD-101C-41F6-8F1C-6AA22084BD4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C9697C-1AAC-4B95-AD9F-882A8C42E613}"/>
</file>

<file path=customXml/itemProps3.xml><?xml version="1.0" encoding="utf-8"?>
<ds:datastoreItem xmlns:ds="http://schemas.openxmlformats.org/officeDocument/2006/customXml" ds:itemID="{59088EFA-F274-476D-9CEF-B43CFB6605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321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5</cp:revision>
  <dcterms:created xsi:type="dcterms:W3CDTF">2017-09-02T09:11:25Z</dcterms:created>
  <dcterms:modified xsi:type="dcterms:W3CDTF">2017-11-06T10:32:39Z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