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06/11/2017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838200"/>
            <a:ext cx="4419600" cy="495520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400" b="1" dirty="0">
                <a:solidFill>
                  <a:srgbClr val="333399"/>
                </a:solidFill>
                <a:latin typeface="+mj-lt"/>
              </a:rPr>
              <a:t>Date: </a:t>
            </a: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0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3.01. 2017	Incident type: </a:t>
            </a:r>
            <a:r>
              <a:rPr lang="en-US" sz="1400" b="1" dirty="0">
                <a:solidFill>
                  <a:srgbClr val="333399"/>
                </a:solidFill>
                <a:latin typeface="+mj-lt"/>
              </a:rPr>
              <a:t>LTI 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algn="just">
              <a:defRPr/>
            </a:pPr>
            <a:r>
              <a:rPr lang="en-US" altLang="en-US" sz="1400" dirty="0">
                <a:latin typeface="+mj-lt"/>
                <a:cs typeface="Arial" charset="0"/>
              </a:rPr>
              <a:t>A sampling Engineer was working alone at </a:t>
            </a:r>
            <a:r>
              <a:rPr lang="en-US" altLang="en-US" sz="1400" dirty="0" smtClean="0">
                <a:latin typeface="+mj-lt"/>
                <a:cs typeface="Arial" charset="0"/>
              </a:rPr>
              <a:t>workshop </a:t>
            </a:r>
            <a:r>
              <a:rPr lang="en-US" altLang="en-US" sz="1400" dirty="0">
                <a:latin typeface="+mj-lt"/>
                <a:cs typeface="Arial" charset="0"/>
              </a:rPr>
              <a:t>at evening conducting disposal of </a:t>
            </a:r>
            <a:r>
              <a:rPr lang="en-US" sz="1400" dirty="0">
                <a:latin typeface="+mj-lt"/>
                <a:cs typeface="Arial" charset="0"/>
              </a:rPr>
              <a:t>charged sampling bottle [cylinder that </a:t>
            </a:r>
            <a:r>
              <a:rPr lang="en-US" sz="1400" dirty="0" smtClean="0">
                <a:latin typeface="+mj-lt"/>
                <a:cs typeface="Arial" charset="0"/>
              </a:rPr>
              <a:t>contained pressurized </a:t>
            </a:r>
            <a:r>
              <a:rPr lang="en-US" sz="1400" dirty="0">
                <a:latin typeface="+mj-lt"/>
                <a:cs typeface="Arial" charset="0"/>
              </a:rPr>
              <a:t>oil sample]. </a:t>
            </a:r>
            <a:r>
              <a:rPr lang="en-US" sz="1400" dirty="0" smtClean="0">
                <a:latin typeface="+mj-lt"/>
                <a:cs typeface="Arial" charset="0"/>
              </a:rPr>
              <a:t>He </a:t>
            </a:r>
            <a:r>
              <a:rPr lang="en-US" sz="1400" dirty="0">
                <a:latin typeface="+mj-lt"/>
                <a:cs typeface="Arial" charset="0"/>
              </a:rPr>
              <a:t>left </a:t>
            </a:r>
            <a:r>
              <a:rPr lang="en-US" sz="1400" dirty="0" smtClean="0">
                <a:latin typeface="+mj-lt"/>
                <a:cs typeface="Arial" charset="0"/>
              </a:rPr>
              <a:t>the sample plug unopened and opened the </a:t>
            </a:r>
            <a:r>
              <a:rPr lang="en-US" sz="1400" dirty="0">
                <a:latin typeface="+mj-lt"/>
                <a:cs typeface="Arial" charset="0"/>
              </a:rPr>
              <a:t>3 valves </a:t>
            </a:r>
            <a:r>
              <a:rPr lang="en-US" sz="1400" dirty="0" smtClean="0">
                <a:latin typeface="+mj-lt"/>
                <a:cs typeface="Arial" charset="0"/>
              </a:rPr>
              <a:t>leaving the pressurized fluid inside when he </a:t>
            </a:r>
            <a:r>
              <a:rPr lang="en-US" sz="1400" dirty="0">
                <a:latin typeface="+mj-lt"/>
                <a:cs typeface="Arial" charset="0"/>
              </a:rPr>
              <a:t>commenced dismantling the cylinder. </a:t>
            </a:r>
            <a:r>
              <a:rPr lang="en-US" sz="1400" dirty="0" smtClean="0">
                <a:latin typeface="+mj-lt"/>
                <a:cs typeface="Arial" charset="0"/>
              </a:rPr>
              <a:t>He </a:t>
            </a:r>
            <a:r>
              <a:rPr lang="en-US" sz="1400" dirty="0">
                <a:latin typeface="+mj-lt"/>
                <a:cs typeface="Arial" charset="0"/>
              </a:rPr>
              <a:t>then hammered </a:t>
            </a:r>
            <a:r>
              <a:rPr lang="en-US" sz="1400" dirty="0" smtClean="0">
                <a:latin typeface="+mj-lt"/>
                <a:cs typeface="Arial" charset="0"/>
              </a:rPr>
              <a:t>the </a:t>
            </a:r>
            <a:r>
              <a:rPr lang="en-US" sz="1400" dirty="0">
                <a:latin typeface="+mj-lt"/>
                <a:cs typeface="Arial" charset="0"/>
              </a:rPr>
              <a:t>piston when suddenly it blew out of the cylinder </a:t>
            </a:r>
            <a:r>
              <a:rPr lang="en-US" sz="1400" dirty="0" smtClean="0">
                <a:latin typeface="+mj-lt"/>
                <a:cs typeface="Arial" charset="0"/>
              </a:rPr>
              <a:t>striking </a:t>
            </a:r>
            <a:r>
              <a:rPr lang="en-US" sz="1400" dirty="0">
                <a:latin typeface="+mj-lt"/>
                <a:cs typeface="Arial" charset="0"/>
              </a:rPr>
              <a:t>the </a:t>
            </a:r>
            <a:r>
              <a:rPr lang="en-US" sz="1400" dirty="0" smtClean="0">
                <a:latin typeface="+mj-lt"/>
                <a:cs typeface="Arial" charset="0"/>
              </a:rPr>
              <a:t>Engineer </a:t>
            </a:r>
            <a:r>
              <a:rPr lang="en-US" sz="1400" dirty="0">
                <a:latin typeface="+mj-lt"/>
                <a:cs typeface="Arial" charset="0"/>
              </a:rPr>
              <a:t>in both of his hands and smashing some glass in the </a:t>
            </a:r>
            <a:r>
              <a:rPr lang="en-US" sz="1400" dirty="0" smtClean="0">
                <a:latin typeface="+mj-lt"/>
                <a:cs typeface="Arial" charset="0"/>
              </a:rPr>
              <a:t>workshop</a:t>
            </a:r>
            <a:r>
              <a:rPr lang="en-US" sz="1400" dirty="0">
                <a:latin typeface="+mj-lt"/>
                <a:cs typeface="Arial" charset="0"/>
              </a:rPr>
              <a:t>. The incident caused a fracture to his right hand index finger and left </a:t>
            </a:r>
            <a:r>
              <a:rPr lang="en-US" sz="1400" dirty="0" smtClean="0">
                <a:latin typeface="+mj-lt"/>
                <a:cs typeface="Arial" charset="0"/>
              </a:rPr>
              <a:t>wrist.</a:t>
            </a:r>
            <a:endParaRPr lang="en-US" altLang="en-US" sz="1400" dirty="0">
              <a:latin typeface="+mj-lt"/>
              <a:cs typeface="Arial" charset="0"/>
            </a:endParaRPr>
          </a:p>
          <a:p>
            <a:pPr marL="342900" indent="-342900" algn="just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228600" indent="-228600" algn="just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  <a:cs typeface="Arial" charset="0"/>
              </a:rPr>
              <a:t>When </a:t>
            </a:r>
            <a:r>
              <a:rPr lang="en-US" sz="1400" dirty="0">
                <a:latin typeface="+mj-lt"/>
                <a:cs typeface="Arial" charset="0"/>
              </a:rPr>
              <a:t>dealing with risky tools, never take short-cuts and if you are not sure how safe </a:t>
            </a:r>
            <a:r>
              <a:rPr lang="en-US" sz="1400" dirty="0" smtClean="0">
                <a:latin typeface="+mj-lt"/>
                <a:cs typeface="Arial" charset="0"/>
              </a:rPr>
              <a:t>the </a:t>
            </a:r>
            <a:r>
              <a:rPr lang="en-US" sz="1400" dirty="0">
                <a:latin typeface="+mj-lt"/>
                <a:cs typeface="Arial" charset="0"/>
              </a:rPr>
              <a:t>tool </a:t>
            </a:r>
            <a:r>
              <a:rPr lang="en-US" sz="1400" dirty="0" smtClean="0">
                <a:latin typeface="+mj-lt"/>
                <a:cs typeface="Arial" charset="0"/>
              </a:rPr>
              <a:t>is, STOP </a:t>
            </a:r>
            <a:r>
              <a:rPr lang="en-US" sz="1400" dirty="0">
                <a:latin typeface="+mj-lt"/>
                <a:cs typeface="Arial" charset="0"/>
              </a:rPr>
              <a:t>the job. </a:t>
            </a:r>
          </a:p>
          <a:p>
            <a:pPr marL="228600" indent="-228600" algn="just">
              <a:buFont typeface="Arial" pitchFamily="34" charset="0"/>
              <a:buChar char="•"/>
              <a:defRPr/>
            </a:pPr>
            <a:r>
              <a:rPr lang="en-US" sz="1400" dirty="0" smtClean="0">
                <a:latin typeface="+mj-lt"/>
                <a:cs typeface="Arial" charset="0"/>
              </a:rPr>
              <a:t>Ensure team aware of existing procedures that are supposed to protect them.</a:t>
            </a:r>
          </a:p>
          <a:p>
            <a:pPr algn="just" eaLnBrk="1" hangingPunct="1">
              <a:defRPr/>
            </a:pPr>
            <a:endParaRPr lang="en-US" sz="1050" dirty="0" smtClean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  <a:p>
            <a:pPr marL="119063" indent="-119063" algn="just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52400" y="5486400"/>
            <a:ext cx="4495800" cy="338554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1600" b="1" dirty="0">
                <a:solidFill>
                  <a:srgbClr val="FFFF00"/>
                </a:solidFill>
                <a:latin typeface="+mj-lt"/>
              </a:rPr>
              <a:t>Never take shortcuts, if in doubt, 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STOP and </a:t>
            </a:r>
            <a:r>
              <a:rPr lang="en-US" sz="1600" b="1" dirty="0" smtClean="0">
                <a:solidFill>
                  <a:srgbClr val="FFFF00"/>
                </a:solidFill>
                <a:latin typeface="+mj-lt"/>
              </a:rPr>
              <a:t>check!</a:t>
            </a:r>
            <a:endParaRPr lang="en-US" sz="1600" b="1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29"/>
          <p:cNvGrpSpPr/>
          <p:nvPr/>
        </p:nvGrpSpPr>
        <p:grpSpPr>
          <a:xfrm>
            <a:off x="4800600" y="1143000"/>
            <a:ext cx="4267200" cy="2061865"/>
            <a:chOff x="4724400" y="1143000"/>
            <a:chExt cx="4419600" cy="2061865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6825" t="38729" r="6666" b="21059"/>
            <a:stretch/>
          </p:blipFill>
          <p:spPr>
            <a:xfrm>
              <a:off x="4772527" y="1143000"/>
              <a:ext cx="4371473" cy="1524000"/>
            </a:xfrm>
            <a:prstGeom prst="rect">
              <a:avLst/>
            </a:prstGeom>
          </p:spPr>
        </p:pic>
        <p:grpSp>
          <p:nvGrpSpPr>
            <p:cNvPr id="4" name="Group 131"/>
            <p:cNvGrpSpPr>
              <a:grpSpLocks/>
            </p:cNvGrpSpPr>
            <p:nvPr/>
          </p:nvGrpSpPr>
          <p:grpSpPr bwMode="auto">
            <a:xfrm>
              <a:off x="4876800" y="2057400"/>
              <a:ext cx="336550" cy="544513"/>
              <a:chOff x="3504" y="544"/>
              <a:chExt cx="2287" cy="1855"/>
            </a:xfrm>
          </p:grpSpPr>
          <p:sp>
            <p:nvSpPr>
              <p:cNvPr id="26635" name="Line 129"/>
              <p:cNvSpPr>
                <a:spLocks noChangeShapeType="1"/>
              </p:cNvSpPr>
              <p:nvPr/>
            </p:nvSpPr>
            <p:spPr bwMode="auto">
              <a:xfrm>
                <a:off x="3504" y="568"/>
                <a:ext cx="2287" cy="1831"/>
              </a:xfrm>
              <a:prstGeom prst="line">
                <a:avLst/>
              </a:prstGeom>
              <a:noFill/>
              <a:ln w="133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636" name="Line 130"/>
              <p:cNvSpPr>
                <a:spLocks noChangeShapeType="1"/>
              </p:cNvSpPr>
              <p:nvPr/>
            </p:nvSpPr>
            <p:spPr bwMode="auto">
              <a:xfrm flipV="1">
                <a:off x="3528" y="544"/>
                <a:ext cx="2144" cy="1807"/>
              </a:xfrm>
              <a:prstGeom prst="line">
                <a:avLst/>
              </a:prstGeom>
              <a:noFill/>
              <a:ln w="1333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" name="Straight Arrow Connector 19"/>
            <p:cNvCxnSpPr>
              <a:stCxn id="37" idx="0"/>
            </p:cNvCxnSpPr>
            <p:nvPr/>
          </p:nvCxnSpPr>
          <p:spPr bwMode="auto">
            <a:xfrm flipH="1" flipV="1">
              <a:off x="5334000" y="1600200"/>
              <a:ext cx="266700" cy="11430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7" name="Straight Arrow Connector 26"/>
            <p:cNvCxnSpPr>
              <a:stCxn id="23" idx="0"/>
            </p:cNvCxnSpPr>
            <p:nvPr/>
          </p:nvCxnSpPr>
          <p:spPr bwMode="auto">
            <a:xfrm flipV="1">
              <a:off x="7734300" y="1447800"/>
              <a:ext cx="1028700" cy="12954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8" name="Straight Arrow Connector 27"/>
            <p:cNvCxnSpPr>
              <a:stCxn id="23" idx="0"/>
            </p:cNvCxnSpPr>
            <p:nvPr/>
          </p:nvCxnSpPr>
          <p:spPr bwMode="auto">
            <a:xfrm flipV="1">
              <a:off x="7734300" y="1676400"/>
              <a:ext cx="1028700" cy="10668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6858000" y="2743200"/>
              <a:ext cx="17526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Valves open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724400" y="2743200"/>
              <a:ext cx="17526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</a:rPr>
                <a:t>Valve closed</a:t>
              </a:r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4800600" y="3505200"/>
            <a:ext cx="4267200" cy="2061865"/>
            <a:chOff x="4724400" y="3505200"/>
            <a:chExt cx="4419600" cy="2061865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6825" t="38729" r="6666" b="21059"/>
            <a:stretch/>
          </p:blipFill>
          <p:spPr>
            <a:xfrm>
              <a:off x="4772527" y="3505200"/>
              <a:ext cx="4371473" cy="1524000"/>
            </a:xfrm>
            <a:prstGeom prst="rect">
              <a:avLst/>
            </a:prstGeom>
          </p:spPr>
        </p:pic>
        <p:sp>
          <p:nvSpPr>
            <p:cNvPr id="26634" name="Freeform 132"/>
            <p:cNvSpPr>
              <a:spLocks/>
            </p:cNvSpPr>
            <p:nvPr/>
          </p:nvSpPr>
          <p:spPr bwMode="auto">
            <a:xfrm>
              <a:off x="4876800" y="4343400"/>
              <a:ext cx="457200" cy="457200"/>
            </a:xfrm>
            <a:custGeom>
              <a:avLst/>
              <a:gdLst>
                <a:gd name="T0" fmla="*/ 0 w 1336"/>
                <a:gd name="T1" fmla="*/ 2147483647 h 888"/>
                <a:gd name="T2" fmla="*/ 2147483647 w 1336"/>
                <a:gd name="T3" fmla="*/ 2147483647 h 888"/>
                <a:gd name="T4" fmla="*/ 2147483647 w 1336"/>
                <a:gd name="T5" fmla="*/ 0 h 888"/>
                <a:gd name="T6" fmla="*/ 0 60000 65536"/>
                <a:gd name="T7" fmla="*/ 0 60000 65536"/>
                <a:gd name="T8" fmla="*/ 0 60000 65536"/>
                <a:gd name="T9" fmla="*/ 0 w 1336"/>
                <a:gd name="T10" fmla="*/ 0 h 888"/>
                <a:gd name="T11" fmla="*/ 1336 w 1336"/>
                <a:gd name="T12" fmla="*/ 888 h 8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36" h="888">
                  <a:moveTo>
                    <a:pt x="0" y="600"/>
                  </a:moveTo>
                  <a:lnTo>
                    <a:pt x="312" y="888"/>
                  </a:lnTo>
                  <a:lnTo>
                    <a:pt x="1336" y="0"/>
                  </a:lnTo>
                </a:path>
              </a:pathLst>
            </a:custGeom>
            <a:noFill/>
            <a:ln w="133350">
              <a:solidFill>
                <a:srgbClr val="00FF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43" name="Straight Arrow Connector 42"/>
            <p:cNvCxnSpPr>
              <a:stCxn id="47" idx="0"/>
            </p:cNvCxnSpPr>
            <p:nvPr/>
          </p:nvCxnSpPr>
          <p:spPr bwMode="auto">
            <a:xfrm flipH="1" flipV="1">
              <a:off x="5334000" y="3962400"/>
              <a:ext cx="266700" cy="11430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Straight Arrow Connector 43"/>
            <p:cNvCxnSpPr>
              <a:stCxn id="46" idx="0"/>
            </p:cNvCxnSpPr>
            <p:nvPr/>
          </p:nvCxnSpPr>
          <p:spPr bwMode="auto">
            <a:xfrm flipV="1">
              <a:off x="7734300" y="3810000"/>
              <a:ext cx="1028700" cy="12954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Straight Arrow Connector 44"/>
            <p:cNvCxnSpPr>
              <a:stCxn id="46" idx="0"/>
            </p:cNvCxnSpPr>
            <p:nvPr/>
          </p:nvCxnSpPr>
          <p:spPr bwMode="auto">
            <a:xfrm flipV="1">
              <a:off x="7734300" y="4038600"/>
              <a:ext cx="1028700" cy="106680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6858000" y="5105400"/>
              <a:ext cx="17526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Valves open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724400" y="5105400"/>
              <a:ext cx="1752600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</a:rPr>
                <a:t>Valve open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457200" y="1125538"/>
            <a:ext cx="8077200" cy="227754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lvl="0"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below:</a:t>
            </a:r>
          </a:p>
          <a:p>
            <a:pPr marL="342900" indent="-342900" algn="just" eaLnBrk="1" hangingPunct="1">
              <a:defRPr/>
            </a:pPr>
            <a:endParaRPr lang="en-US" sz="16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600" dirty="0">
              <a:solidFill>
                <a:srgbClr val="000000"/>
              </a:solidFill>
              <a:latin typeface="+mj-lt"/>
            </a:endParaRPr>
          </a:p>
          <a:p>
            <a:pPr marL="342900" indent="-342900" algn="just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b="1" dirty="0">
                <a:solidFill>
                  <a:srgbClr val="333399"/>
                </a:solidFill>
                <a:latin typeface="+mj-lt"/>
                <a:sym typeface="Wingdings" pitchFamily="2" charset="2"/>
              </a:rPr>
              <a:t>you ensure all procedures are up to date and staff have read and understood them?</a:t>
            </a:r>
          </a:p>
          <a:p>
            <a:pPr marL="342900" indent="-342900" algn="just" eaLnBrk="1" hangingPunct="1">
              <a:buFont typeface="+mj-lt"/>
              <a:buAutoNum type="arabicPeriod"/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</a:t>
            </a:r>
            <a:r>
              <a:rPr lang="en-US" sz="1600" b="1" dirty="0">
                <a:solidFill>
                  <a:srgbClr val="333399"/>
                </a:solidFill>
                <a:latin typeface="+mj-lt"/>
                <a:sym typeface="Wingdings" pitchFamily="2" charset="2"/>
              </a:rPr>
              <a:t>you ensure your risk register / HEMP are up to date and staff are updated and aware of any changes?</a:t>
            </a:r>
          </a:p>
          <a:p>
            <a:pPr marL="342900" indent="-342900" algn="just" eaLnBrk="1" hangingPunct="1">
              <a:buFont typeface="+mj-lt"/>
              <a:buAutoNum type="arabicPeriod"/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you have adequate competent HSE representation in your business? </a:t>
            </a:r>
          </a:p>
          <a:p>
            <a:pPr marL="173038" indent="-173038" algn="just" eaLnBrk="1" hangingPunct="1"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193962" y="838200"/>
            <a:ext cx="37146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>
              <a:defRPr/>
            </a:pPr>
            <a:r>
              <a:rPr lang="en-GB" b="1" dirty="0" smtClean="0">
                <a:solidFill>
                  <a:srgbClr val="333399"/>
                </a:solidFill>
                <a:latin typeface="+mj-lt"/>
              </a:rPr>
              <a:t>Date: 0</a:t>
            </a:r>
            <a:r>
              <a:rPr lang="en-US" b="1" dirty="0" smtClean="0">
                <a:solidFill>
                  <a:srgbClr val="333399"/>
                </a:solidFill>
                <a:latin typeface="+mj-lt"/>
              </a:rPr>
              <a:t>3.01. 2017	Incident type: LTI </a:t>
            </a:r>
            <a:endParaRPr lang="en-US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91908</DocId>
    <ImageCreateDate xmlns="4880E4F8-4B7D-4BDD-91E3-E10D47036ECA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27171B-EE0F-4B09-BBE9-02ED49DE8EB7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1D91455-0921-4B65-81BD-5A91C0D3D115}"/>
</file>

<file path=customXml/itemProps3.xml><?xml version="1.0" encoding="utf-8"?>
<ds:datastoreItem xmlns:ds="http://schemas.openxmlformats.org/officeDocument/2006/customXml" ds:itemID="{36089190-98A5-44DC-81EF-690B43BC88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183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17</cp:revision>
  <dcterms:created xsi:type="dcterms:W3CDTF">2017-06-15T10:43:50Z</dcterms:created>
  <dcterms:modified xsi:type="dcterms:W3CDTF">2017-11-06T10:27:13Z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