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7" r:id="rId2"/>
    <p:sldId id="26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22E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4E231-D57E-4427-AF2D-B0A462C32D3A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32C96-3758-4203-A354-CCCA137C74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840575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66538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CE7204-ADB1-4154-B7BE-8AC8310990A4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CE7204-ADB1-4154-B7BE-8AC8310990A4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ACE7204-ADB1-4154-B7BE-8AC8310990A4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E7204-ADB1-4154-B7BE-8AC8310990A4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87904" y="811590"/>
            <a:ext cx="5835650" cy="504753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</a:rPr>
              <a:t>Date:</a:t>
            </a:r>
            <a:r>
              <a:rPr lang="en-US" sz="1600" b="1" dirty="0">
                <a:solidFill>
                  <a:srgbClr val="333399"/>
                </a:solidFill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</a:rPr>
              <a:t>03.05.2017	Incident Type: LTI</a:t>
            </a:r>
            <a:endParaRPr lang="en-US" sz="1600" b="1" dirty="0">
              <a:solidFill>
                <a:srgbClr val="333399"/>
              </a:solidFill>
            </a:endParaRPr>
          </a:p>
          <a:p>
            <a:pPr marL="114300" indent="-114300" algn="just">
              <a:defRPr/>
            </a:pPr>
            <a:endParaRPr lang="en-US" sz="500" b="1" dirty="0">
              <a:solidFill>
                <a:srgbClr val="FF0000"/>
              </a:solidFill>
              <a:latin typeface="+mj-lt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+mj-lt"/>
              </a:rPr>
              <a:t>What happened?</a:t>
            </a:r>
            <a:endParaRPr lang="en-US" sz="1600" dirty="0">
              <a:solidFill>
                <a:srgbClr val="FF0000"/>
              </a:solidFill>
              <a:latin typeface="+mj-lt"/>
            </a:endParaRPr>
          </a:p>
          <a:p>
            <a:pPr algn="just"/>
            <a:r>
              <a:rPr lang="en-US" sz="1600" dirty="0" smtClean="0">
                <a:solidFill>
                  <a:srgbClr val="000000"/>
                </a:solidFill>
                <a:latin typeface="+mj-lt"/>
              </a:rPr>
              <a:t>While picking 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>up 4 ½” liner from catwalk to the mouse hole using driller side air </a:t>
            </a:r>
            <a:r>
              <a:rPr lang="en-US" sz="1600" dirty="0" smtClean="0">
                <a:solidFill>
                  <a:srgbClr val="000000"/>
                </a:solidFill>
                <a:latin typeface="+mj-lt"/>
              </a:rPr>
              <a:t>winch. The 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>Floorman was having difficulties in latching the elevator to the liner in the mouse hole. While his hands were still holding the handles of the elevator, he gave a verbal signal to the Driller to operate the link tilt backwards slightly. When the bails tilted back, the elevator moved downwards and struck the </a:t>
            </a:r>
            <a:r>
              <a:rPr lang="en-US" sz="1600" dirty="0" smtClean="0">
                <a:solidFill>
                  <a:srgbClr val="000000"/>
                </a:solidFill>
                <a:latin typeface="+mj-lt"/>
              </a:rPr>
              <a:t>Floorman' s 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>finger </a:t>
            </a:r>
            <a:r>
              <a:rPr lang="en-US" sz="1600" dirty="0" smtClean="0">
                <a:solidFill>
                  <a:srgbClr val="000000"/>
                </a:solidFill>
                <a:latin typeface="+mj-lt"/>
              </a:rPr>
              <a:t>resulting in a crush injury to his right hand middle finger.  </a:t>
            </a: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+mj-lt"/>
            </a:endParaRP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333399"/>
              </a:solidFill>
              <a:latin typeface="+mj-lt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Your </a:t>
            </a:r>
            <a:r>
              <a:rPr lang="en-US" sz="1600" b="1" dirty="0">
                <a:solidFill>
                  <a:srgbClr val="333399"/>
                </a:solidFill>
                <a:latin typeface="+mj-lt"/>
              </a:rPr>
              <a:t>learning from this incident..</a:t>
            </a:r>
          </a:p>
          <a:p>
            <a:pPr marL="114300" indent="-114300" algn="just">
              <a:defRPr/>
            </a:pPr>
            <a:endParaRPr lang="en-US" sz="900" dirty="0">
              <a:solidFill>
                <a:srgbClr val="000000"/>
              </a:solidFill>
              <a:latin typeface="+mj-lt"/>
            </a:endParaRPr>
          </a:p>
          <a:p>
            <a:pPr marL="171450" lvl="0" indent="-17145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latin typeface="+mj-lt"/>
              </a:rPr>
              <a:t>Always ensure the TRIC and the JSP for the task, </a:t>
            </a:r>
            <a:r>
              <a:rPr lang="en-US" sz="1600" dirty="0" smtClean="0">
                <a:solidFill>
                  <a:srgbClr val="000000"/>
                </a:solidFill>
                <a:latin typeface="+mj-lt"/>
              </a:rPr>
              <a:t>capture all the 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>hazards/ risks </a:t>
            </a:r>
            <a:r>
              <a:rPr lang="en-US" sz="1600" dirty="0" smtClean="0">
                <a:solidFill>
                  <a:srgbClr val="000000"/>
                </a:solidFill>
                <a:latin typeface="+mj-lt"/>
              </a:rPr>
              <a:t>&amp; controls related 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>to </a:t>
            </a:r>
            <a:r>
              <a:rPr lang="en-US" sz="1600" dirty="0" smtClean="0">
                <a:solidFill>
                  <a:srgbClr val="000000"/>
                </a:solidFill>
                <a:latin typeface="+mj-lt"/>
              </a:rPr>
              <a:t>dynamic pinch points. </a:t>
            </a:r>
            <a:endParaRPr lang="en-US" sz="1600" dirty="0">
              <a:solidFill>
                <a:srgbClr val="000000"/>
              </a:solidFill>
              <a:latin typeface="+mj-lt"/>
            </a:endParaRPr>
          </a:p>
          <a:p>
            <a:pPr marL="171450" lvl="0" indent="-17145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600" dirty="0" smtClean="0">
                <a:latin typeface="+mj-lt"/>
              </a:rPr>
              <a:t>Encourage all personnel to utilize effective intervention </a:t>
            </a:r>
            <a:r>
              <a:rPr lang="en-US" sz="1600" dirty="0">
                <a:latin typeface="+mj-lt"/>
              </a:rPr>
              <a:t>while performing the task.</a:t>
            </a:r>
          </a:p>
          <a:p>
            <a:pPr marL="171450" lvl="0" indent="-17145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600" dirty="0">
                <a:latin typeface="+mj-lt"/>
              </a:rPr>
              <a:t>Always stay away from the line of fire while giving signals to the </a:t>
            </a:r>
            <a:r>
              <a:rPr lang="en-US" sz="1600" dirty="0" smtClean="0">
                <a:latin typeface="+mj-lt"/>
              </a:rPr>
              <a:t>Driller.</a:t>
            </a:r>
          </a:p>
          <a:p>
            <a:pPr marL="171450" lvl="0" indent="-17145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600" dirty="0" smtClean="0">
                <a:latin typeface="+mj-lt"/>
              </a:rPr>
              <a:t>Promote use of learning from CCTV footage</a:t>
            </a:r>
            <a:endParaRPr lang="en-US" sz="1600" dirty="0">
              <a:latin typeface="+mj-lt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 dirty="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8123755" y="6496422"/>
            <a:ext cx="1020245" cy="304800"/>
          </a:xfrm>
          <a:noFill/>
        </p:spPr>
        <p:txBody>
          <a:bodyPr/>
          <a:lstStyle/>
          <a:p>
            <a:fld id="{DB4615DE-AE29-4DBE-9167-7BEF3C405107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sp>
        <p:nvSpPr>
          <p:cNvPr id="20" name="Text Placeholder 4"/>
          <p:cNvSpPr txBox="1">
            <a:spLocks/>
          </p:cNvSpPr>
          <p:nvPr/>
        </p:nvSpPr>
        <p:spPr>
          <a:xfrm>
            <a:off x="6019801" y="3279361"/>
            <a:ext cx="2880794" cy="436131"/>
          </a:xfrm>
          <a:prstGeom prst="rect">
            <a:avLst/>
          </a:prstGeom>
          <a:solidFill>
            <a:srgbClr val="FF0000"/>
          </a:solidFill>
        </p:spPr>
        <p:txBody>
          <a:bodyPr anchor="ctr"/>
          <a:lstStyle>
            <a:lvl1pPr marL="342900" indent="-34290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Floorman </a:t>
            </a:r>
            <a:r>
              <a:rPr lang="en-US" sz="1400" b="1" dirty="0" smtClean="0">
                <a:solidFill>
                  <a:srgbClr val="FFFF00"/>
                </a:solidFill>
                <a:latin typeface="Calibri"/>
              </a:rPr>
              <a:t>holding elevator handles </a:t>
            </a:r>
            <a:r>
              <a:rPr kumimoji="0" lang="en-US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when he gave signal to tilt the bails</a:t>
            </a:r>
            <a:endParaRPr kumimoji="0" lang="en-US" sz="1400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Text Placeholder 7"/>
          <p:cNvSpPr txBox="1">
            <a:spLocks/>
          </p:cNvSpPr>
          <p:nvPr/>
        </p:nvSpPr>
        <p:spPr>
          <a:xfrm>
            <a:off x="6049445" y="6109417"/>
            <a:ext cx="2851149" cy="413635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anchor="ctr"/>
          <a:lstStyle>
            <a:lvl1pPr marL="342900" indent="-34290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Stay away when the bails are in motion</a:t>
            </a:r>
            <a:endParaRPr kumimoji="0" lang="en-US" sz="1400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19800" y="862477"/>
            <a:ext cx="2851150" cy="2392090"/>
          </a:xfrm>
          <a:prstGeom prst="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49445" y="3785375"/>
            <a:ext cx="2851149" cy="2283617"/>
          </a:xfrm>
          <a:prstGeom prst="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</p:pic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8426450" y="2631641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3" name="Left Arrow 2"/>
          <p:cNvSpPr/>
          <p:nvPr/>
        </p:nvSpPr>
        <p:spPr bwMode="auto">
          <a:xfrm>
            <a:off x="6172200" y="1680126"/>
            <a:ext cx="427555" cy="336085"/>
          </a:xfrm>
          <a:prstGeom prst="lef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634" name="Freeform 132"/>
          <p:cNvSpPr>
            <a:spLocks/>
          </p:cNvSpPr>
          <p:nvPr/>
        </p:nvSpPr>
        <p:spPr bwMode="auto">
          <a:xfrm>
            <a:off x="8353039" y="5458715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762000" y="5909846"/>
            <a:ext cx="4724400" cy="338554"/>
          </a:xfrm>
          <a:prstGeom prst="rect">
            <a:avLst/>
          </a:prstGeom>
          <a:solidFill>
            <a:srgbClr val="3A22EC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600" b="1" dirty="0">
                <a:solidFill>
                  <a:srgbClr val="FFFF00"/>
                </a:solidFill>
              </a:rPr>
              <a:t>Stay </a:t>
            </a:r>
            <a:r>
              <a:rPr lang="en-US" sz="1600" b="1" dirty="0" smtClean="0">
                <a:solidFill>
                  <a:srgbClr val="FFFF00"/>
                </a:solidFill>
              </a:rPr>
              <a:t>clear when </a:t>
            </a:r>
            <a:r>
              <a:rPr lang="en-US" sz="1600" b="1" dirty="0">
                <a:solidFill>
                  <a:srgbClr val="FFFF00"/>
                </a:solidFill>
              </a:rPr>
              <a:t>the bails </a:t>
            </a:r>
            <a:r>
              <a:rPr lang="en-US" sz="1600" b="1" dirty="0" smtClean="0">
                <a:solidFill>
                  <a:srgbClr val="FFFF00"/>
                </a:solidFill>
              </a:rPr>
              <a:t>are in motion </a:t>
            </a:r>
            <a:endParaRPr lang="en-US" sz="16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400" y="1143000"/>
            <a:ext cx="8686800" cy="393954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+mj-lt"/>
              </a:rPr>
              <a:t>Confirm the following</a:t>
            </a: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: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Does your JSP s capture all the hazards?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Does your crew intervene when ever an unsafe act/condition occurs?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Do you periodically review your HEMP?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Do you have a pinch point register and is it reviewed periodically?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Is there an assurance program for conducting assessment of the LOD process?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Is there a process to utilize and report use of CCTV footage in identifying “safe” and “at risk” </a:t>
            </a:r>
            <a:r>
              <a:rPr lang="en-US" sz="1600" b="1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behaviors </a:t>
            </a:r>
            <a:r>
              <a:rPr lang="en-US" sz="1600" b="1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in daily operations? </a:t>
            </a:r>
            <a:endParaRPr lang="en-US" sz="1600" b="1" dirty="0" smtClean="0">
              <a:solidFill>
                <a:srgbClr val="333399"/>
              </a:solidFill>
              <a:latin typeface="+mj-lt"/>
              <a:sym typeface="Wingdings" pitchFamily="2" charset="2"/>
            </a:endParaRPr>
          </a:p>
          <a:p>
            <a:pPr eaLnBrk="1" hangingPunct="1"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	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237865" y="789880"/>
            <a:ext cx="350679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/>
            <a:r>
              <a:rPr lang="en-GB" sz="1600" b="1" dirty="0">
                <a:solidFill>
                  <a:srgbClr val="333399"/>
                </a:solidFill>
                <a:latin typeface="+mj-lt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+mj-lt"/>
              </a:rPr>
              <a:t>  </a:t>
            </a: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03.05.2017	Incident Type: LTI</a:t>
            </a:r>
            <a:endParaRPr lang="en-US" sz="1600" b="1" dirty="0">
              <a:solidFill>
                <a:srgbClr val="333399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91911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354ACC7A-9884-49DE-9FD6-BA2216A81AB4}"/>
</file>

<file path=customXml/itemProps2.xml><?xml version="1.0" encoding="utf-8"?>
<ds:datastoreItem xmlns:ds="http://schemas.openxmlformats.org/officeDocument/2006/customXml" ds:itemID="{3705A810-5D30-4182-9AD8-EC9BA3C34F94}"/>
</file>

<file path=customXml/itemProps3.xml><?xml version="1.0" encoding="utf-8"?>
<ds:datastoreItem xmlns:ds="http://schemas.openxmlformats.org/officeDocument/2006/customXml" ds:itemID="{195CDE88-A49D-4802-9266-60E1DD6B6E8B}"/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211</Words>
  <Application>Microsoft Office PowerPoint</Application>
  <PresentationFormat>On-screen Show (4:3)</PresentationFormat>
  <Paragraphs>38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mu61323</cp:lastModifiedBy>
  <cp:revision>12</cp:revision>
  <dcterms:created xsi:type="dcterms:W3CDTF">2017-06-15T10:43:50Z</dcterms:created>
  <dcterms:modified xsi:type="dcterms:W3CDTF">2017-10-25T06:36:59Z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