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87C67F-F009-426A-AE55-8891FA72F600}" type="datetimeFigureOut">
              <a:rPr lang="en-US" smtClean="0"/>
              <a:pPr/>
              <a:t>10/25/2017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9E95FF-7D9C-4AB3-9B0E-91AC5C2BA2A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FD86B0D-B31A-45C4-8858-85B1EED3AD35}"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D6448E-8482-4D82-9F24-712A05E45539}" type="slidenum">
              <a:rPr lang="en-US" smtClean="0"/>
              <a:pPr/>
              <a:t>‹#›</a:t>
            </a:fld>
            <a:endParaRPr lang="en-US"/>
          </a:p>
        </p:txBody>
      </p:sp>
    </p:spTree>
    <p:extLst>
      <p:ext uri="{BB962C8B-B14F-4D97-AF65-F5344CB8AC3E}">
        <p14:creationId xmlns=""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D86B0D-B31A-45C4-8858-85B1EED3AD35}"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D6448E-8482-4D82-9F24-712A05E45539}" type="slidenum">
              <a:rPr lang="en-US" smtClean="0"/>
              <a:pPr/>
              <a:t>‹#›</a:t>
            </a:fld>
            <a:endParaRPr lang="en-US"/>
          </a:p>
        </p:txBody>
      </p:sp>
    </p:spTree>
    <p:extLst>
      <p:ext uri="{BB962C8B-B14F-4D97-AF65-F5344CB8AC3E}">
        <p14:creationId xmlns=""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D86B0D-B31A-45C4-8858-85B1EED3AD35}"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D6448E-8482-4D82-9F24-712A05E45539}" type="slidenum">
              <a:rPr lang="en-US" smtClean="0"/>
              <a:pPr/>
              <a:t>‹#›</a:t>
            </a:fld>
            <a:endParaRPr lang="en-US"/>
          </a:p>
        </p:txBody>
      </p:sp>
    </p:spTree>
    <p:extLst>
      <p:ext uri="{BB962C8B-B14F-4D97-AF65-F5344CB8AC3E}">
        <p14:creationId xmlns=""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DFD86B0D-B31A-45C4-8858-85B1EED3AD35}" type="datetimeFigureOut">
              <a:rPr lang="en-US" smtClean="0"/>
              <a:pPr/>
              <a:t>10/25/2017</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5BD6448E-8482-4D82-9F24-712A05E45539}"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DFD86B0D-B31A-45C4-8858-85B1EED3AD35}" type="datetimeFigureOut">
              <a:rPr lang="en-US" smtClean="0"/>
              <a:pPr/>
              <a:t>10/25/2017</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5BD6448E-8482-4D82-9F24-712A05E45539}"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DFD86B0D-B31A-45C4-8858-85B1EED3AD35}" type="datetimeFigureOut">
              <a:rPr lang="en-US" smtClean="0"/>
              <a:pPr/>
              <a:t>10/25/2017</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5BD6448E-8482-4D82-9F24-712A05E45539}"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5BD6448E-8482-4D82-9F24-712A05E4553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D86B0D-B31A-45C4-8858-85B1EED3AD35}"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D6448E-8482-4D82-9F24-712A05E45539}" type="slidenum">
              <a:rPr lang="en-US" smtClean="0"/>
              <a:pPr/>
              <a:t>‹#›</a:t>
            </a:fld>
            <a:endParaRPr lang="en-US"/>
          </a:p>
        </p:txBody>
      </p:sp>
    </p:spTree>
    <p:extLst>
      <p:ext uri="{BB962C8B-B14F-4D97-AF65-F5344CB8AC3E}">
        <p14:creationId xmlns=""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D86B0D-B31A-45C4-8858-85B1EED3AD35}"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D6448E-8482-4D82-9F24-712A05E45539}" type="slidenum">
              <a:rPr lang="en-US" smtClean="0"/>
              <a:pPr/>
              <a:t>‹#›</a:t>
            </a:fld>
            <a:endParaRPr lang="en-US"/>
          </a:p>
        </p:txBody>
      </p:sp>
    </p:spTree>
    <p:extLst>
      <p:ext uri="{BB962C8B-B14F-4D97-AF65-F5344CB8AC3E}">
        <p14:creationId xmlns=""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FD86B0D-B31A-45C4-8858-85B1EED3AD35}" type="datetimeFigureOut">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D6448E-8482-4D82-9F24-712A05E45539}" type="slidenum">
              <a:rPr lang="en-US" smtClean="0"/>
              <a:pPr/>
              <a:t>‹#›</a:t>
            </a:fld>
            <a:endParaRPr lang="en-US"/>
          </a:p>
        </p:txBody>
      </p:sp>
    </p:spTree>
    <p:extLst>
      <p:ext uri="{BB962C8B-B14F-4D97-AF65-F5344CB8AC3E}">
        <p14:creationId xmlns=""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FD86B0D-B31A-45C4-8858-85B1EED3AD35}" type="datetimeFigureOut">
              <a:rPr lang="en-US" smtClean="0"/>
              <a:pPr/>
              <a:t>10/25/2017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D6448E-8482-4D82-9F24-712A05E45539}" type="slidenum">
              <a:rPr lang="en-US" smtClean="0"/>
              <a:pPr/>
              <a:t>‹#›</a:t>
            </a:fld>
            <a:endParaRPr lang="en-US"/>
          </a:p>
        </p:txBody>
      </p:sp>
    </p:spTree>
    <p:extLst>
      <p:ext uri="{BB962C8B-B14F-4D97-AF65-F5344CB8AC3E}">
        <p14:creationId xmlns=""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FD86B0D-B31A-45C4-8858-85B1EED3AD35}" type="datetimeFigureOut">
              <a:rPr lang="en-US" smtClean="0"/>
              <a:pPr/>
              <a:t>10/25/2017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D6448E-8482-4D82-9F24-712A05E45539}" type="slidenum">
              <a:rPr lang="en-US" smtClean="0"/>
              <a:pPr/>
              <a:t>‹#›</a:t>
            </a:fld>
            <a:endParaRPr lang="en-US"/>
          </a:p>
        </p:txBody>
      </p:sp>
    </p:spTree>
    <p:extLst>
      <p:ext uri="{BB962C8B-B14F-4D97-AF65-F5344CB8AC3E}">
        <p14:creationId xmlns=""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D86B0D-B31A-45C4-8858-85B1EED3AD35}" type="datetimeFigureOut">
              <a:rPr lang="en-US" smtClean="0"/>
              <a:pPr/>
              <a:t>10/25/2017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D6448E-8482-4D82-9F24-712A05E45539}" type="slidenum">
              <a:rPr lang="en-US" smtClean="0"/>
              <a:pPr/>
              <a:t>‹#›</a:t>
            </a:fld>
            <a:endParaRPr lang="en-US"/>
          </a:p>
        </p:txBody>
      </p:sp>
    </p:spTree>
    <p:extLst>
      <p:ext uri="{BB962C8B-B14F-4D97-AF65-F5344CB8AC3E}">
        <p14:creationId xmlns=""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D86B0D-B31A-45C4-8858-85B1EED3AD35}" type="datetimeFigureOut">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D6448E-8482-4D82-9F24-712A05E45539}" type="slidenum">
              <a:rPr lang="en-US" smtClean="0"/>
              <a:pPr/>
              <a:t>‹#›</a:t>
            </a:fld>
            <a:endParaRPr lang="en-US"/>
          </a:p>
        </p:txBody>
      </p:sp>
    </p:spTree>
    <p:extLst>
      <p:ext uri="{BB962C8B-B14F-4D97-AF65-F5344CB8AC3E}">
        <p14:creationId xmlns=""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D86B0D-B31A-45C4-8858-85B1EED3AD35}" type="datetimeFigureOut">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D6448E-8482-4D82-9F24-712A05E45539}" type="slidenum">
              <a:rPr lang="en-US" smtClean="0"/>
              <a:pPr/>
              <a:t>‹#›</a:t>
            </a:fld>
            <a:endParaRPr lang="en-US"/>
          </a:p>
        </p:txBody>
      </p:sp>
    </p:spTree>
    <p:extLst>
      <p:ext uri="{BB962C8B-B14F-4D97-AF65-F5344CB8AC3E}">
        <p14:creationId xmlns=""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D86B0D-B31A-45C4-8858-85B1EED3AD35}" type="datetimeFigureOut">
              <a:rPr lang="en-US" smtClean="0"/>
              <a:pPr/>
              <a:t>10/25/2017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D6448E-8482-4D82-9F24-712A05E45539}"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6" descr="image002"/>
          <p:cNvPicPr>
            <a:picLocks noChangeAspect="1" noChangeArrowheads="1"/>
          </p:cNvPicPr>
          <p:nvPr/>
        </p:nvPicPr>
        <p:blipFill>
          <a:blip r:embed="rId3" cstate="print"/>
          <a:srcRect/>
          <a:stretch>
            <a:fillRect/>
          </a:stretch>
        </p:blipFill>
        <p:spPr bwMode="auto">
          <a:xfrm>
            <a:off x="5638800" y="1066800"/>
            <a:ext cx="3380015" cy="2514600"/>
          </a:xfrm>
          <a:prstGeom prst="rect">
            <a:avLst/>
          </a:prstGeom>
          <a:noFill/>
          <a:ln w="9525">
            <a:noFill/>
            <a:miter lim="800000"/>
            <a:headEnd/>
            <a:tailEnd/>
          </a:ln>
        </p:spPr>
      </p:pic>
      <p:pic>
        <p:nvPicPr>
          <p:cNvPr id="14" name="Picture 2" descr="cid:image001.jpg@01D2E355.D045DB10"/>
          <p:cNvPicPr>
            <a:picLocks noChangeAspect="1" noChangeArrowheads="1"/>
          </p:cNvPicPr>
          <p:nvPr/>
        </p:nvPicPr>
        <p:blipFill>
          <a:blip r:embed="rId4" cstate="print"/>
          <a:srcRect l="1923" t="2694" r="1923" b="3012"/>
          <a:stretch>
            <a:fillRect/>
          </a:stretch>
        </p:blipFill>
        <p:spPr bwMode="auto">
          <a:xfrm>
            <a:off x="5638800" y="3962400"/>
            <a:ext cx="3374571" cy="2362200"/>
          </a:xfrm>
          <a:prstGeom prst="rect">
            <a:avLst/>
          </a:prstGeom>
          <a:noFill/>
          <a:ln w="9525">
            <a:noFill/>
            <a:miter lim="800000"/>
            <a:headEnd/>
            <a:tailEnd/>
          </a:ln>
        </p:spPr>
      </p:pic>
      <p:sp>
        <p:nvSpPr>
          <p:cNvPr id="14339" name="Text Box 2"/>
          <p:cNvSpPr txBox="1">
            <a:spLocks noChangeArrowheads="1"/>
          </p:cNvSpPr>
          <p:nvPr/>
        </p:nvSpPr>
        <p:spPr bwMode="auto">
          <a:xfrm>
            <a:off x="152400" y="838200"/>
            <a:ext cx="4981575" cy="4547399"/>
          </a:xfrm>
          <a:prstGeom prst="rect">
            <a:avLst/>
          </a:prstGeom>
          <a:noFill/>
          <a:ln w="19050">
            <a:noFill/>
            <a:miter lim="800000"/>
            <a:headEnd/>
            <a:tailEnd/>
          </a:ln>
        </p:spPr>
        <p:txBody>
          <a:bodyPr wrap="square">
            <a:spAutoFit/>
          </a:bodyPr>
          <a:lstStyle/>
          <a:p>
            <a:pPr marL="114300" indent="-114300" algn="just">
              <a:defRPr/>
            </a:pPr>
            <a:r>
              <a:rPr lang="en-GB" sz="1600" b="1" dirty="0">
                <a:solidFill>
                  <a:srgbClr val="333399"/>
                </a:solidFill>
                <a:latin typeface="+mj-lt"/>
              </a:rPr>
              <a:t>Date:</a:t>
            </a:r>
            <a:r>
              <a:rPr lang="en-US" sz="1600" b="1" dirty="0">
                <a:solidFill>
                  <a:srgbClr val="333399"/>
                </a:solidFill>
                <a:latin typeface="+mj-lt"/>
              </a:rPr>
              <a:t> </a:t>
            </a:r>
            <a:r>
              <a:rPr lang="en-US" sz="1600" b="1" dirty="0" smtClean="0">
                <a:solidFill>
                  <a:srgbClr val="333399"/>
                </a:solidFill>
                <a:latin typeface="+mj-lt"/>
              </a:rPr>
              <a:t>10.05</a:t>
            </a:r>
            <a:r>
              <a:rPr lang="en-US" sz="1600" b="1" dirty="0" smtClean="0">
                <a:solidFill>
                  <a:srgbClr val="333399"/>
                </a:solidFill>
                <a:latin typeface="+mj-lt"/>
              </a:rPr>
              <a:t>.17	</a:t>
            </a:r>
            <a:r>
              <a:rPr lang="en-US" sz="1600" b="1" dirty="0" smtClean="0">
                <a:solidFill>
                  <a:srgbClr val="333399"/>
                </a:solidFill>
                <a:latin typeface="+mj-lt"/>
              </a:rPr>
              <a:t>Incident </a:t>
            </a:r>
            <a:r>
              <a:rPr lang="en-US" sz="1600" b="1" dirty="0" smtClean="0">
                <a:solidFill>
                  <a:srgbClr val="333399"/>
                </a:solidFill>
                <a:latin typeface="+mj-lt"/>
              </a:rPr>
              <a:t>title: </a:t>
            </a:r>
            <a:r>
              <a:rPr lang="en-US" sz="1600" b="1" dirty="0" smtClean="0">
                <a:solidFill>
                  <a:srgbClr val="333399"/>
                </a:solidFill>
                <a:latin typeface="+mj-lt"/>
              </a:rPr>
              <a:t>LTI </a:t>
            </a:r>
            <a:endParaRPr lang="en-US" sz="1600" b="1" dirty="0">
              <a:solidFill>
                <a:srgbClr val="333399"/>
              </a:solidFill>
              <a:latin typeface="+mj-lt"/>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r>
              <a:rPr lang="en-US" sz="1600" b="1" dirty="0" smtClean="0">
                <a:solidFill>
                  <a:srgbClr val="FF0000"/>
                </a:solidFill>
                <a:latin typeface="Tahoma" pitchFamily="34" charset="0"/>
              </a:rPr>
              <a:t>?</a:t>
            </a:r>
          </a:p>
          <a:p>
            <a:pPr algn="just"/>
            <a:r>
              <a:rPr lang="en-US" sz="1600" dirty="0" smtClean="0">
                <a:solidFill>
                  <a:srgbClr val="000000"/>
                </a:solidFill>
                <a:latin typeface="+mj-lt"/>
              </a:rPr>
              <a:t>On </a:t>
            </a:r>
            <a:r>
              <a:rPr lang="en-US" sz="1600" dirty="0" smtClean="0">
                <a:solidFill>
                  <a:srgbClr val="000000"/>
                </a:solidFill>
                <a:latin typeface="+mj-lt"/>
              </a:rPr>
              <a:t>10</a:t>
            </a:r>
            <a:r>
              <a:rPr lang="en-US" sz="1600" baseline="30000" dirty="0" smtClean="0">
                <a:solidFill>
                  <a:srgbClr val="000000"/>
                </a:solidFill>
                <a:latin typeface="+mj-lt"/>
              </a:rPr>
              <a:t>th</a:t>
            </a:r>
            <a:r>
              <a:rPr lang="en-US" sz="1600" dirty="0" smtClean="0">
                <a:solidFill>
                  <a:srgbClr val="000000"/>
                </a:solidFill>
                <a:latin typeface="+mj-lt"/>
              </a:rPr>
              <a:t> May at around 11:00 hrs HDU crew started laying hoses at </a:t>
            </a:r>
            <a:r>
              <a:rPr lang="en-US" sz="1600" dirty="0" err="1" smtClean="0">
                <a:solidFill>
                  <a:srgbClr val="000000"/>
                </a:solidFill>
                <a:latin typeface="+mj-lt"/>
              </a:rPr>
              <a:t>Ufuq</a:t>
            </a:r>
            <a:r>
              <a:rPr lang="en-US" sz="1600" dirty="0" smtClean="0">
                <a:solidFill>
                  <a:srgbClr val="000000"/>
                </a:solidFill>
                <a:latin typeface="+mj-lt"/>
              </a:rPr>
              <a:t> using 40 Ton trailer. In the process the trailer slightly turned left following a pre-determined surveyed mark (flag) and the hose slipped from under the wheels of the pickup and hit the Maintenance Technician on his knees resulting in him losing his balance and falling on his right hand resulting in fracture. </a:t>
            </a:r>
          </a:p>
          <a:p>
            <a:endParaRPr lang="en-US" sz="1050" dirty="0" smtClean="0">
              <a:solidFill>
                <a:srgbClr val="000000"/>
              </a:solidFill>
              <a:latin typeface="Arial"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600" dirty="0">
              <a:solidFill>
                <a:srgbClr val="000000"/>
              </a:solidFill>
              <a:latin typeface="Arial" charset="0"/>
            </a:endParaRPr>
          </a:p>
          <a:p>
            <a:pPr eaLnBrk="1" hangingPunct="1">
              <a:buFont typeface="Arial" pitchFamily="34" charset="0"/>
              <a:buChar char="•"/>
              <a:defRPr/>
            </a:pPr>
            <a:r>
              <a:rPr lang="en-US" sz="1050" dirty="0" smtClean="0">
                <a:latin typeface="Arial" charset="0"/>
                <a:cs typeface="Tahoma" pitchFamily="34" charset="0"/>
              </a:rPr>
              <a:t>  </a:t>
            </a:r>
            <a:r>
              <a:rPr lang="en-US" sz="1600" dirty="0" smtClean="0">
                <a:solidFill>
                  <a:srgbClr val="000000"/>
                </a:solidFill>
                <a:latin typeface="+mj-lt"/>
              </a:rPr>
              <a:t>Always ensure good communication between  workers </a:t>
            </a:r>
          </a:p>
          <a:p>
            <a:pPr eaLnBrk="1" hangingPunct="1">
              <a:buFont typeface="Arial" pitchFamily="34" charset="0"/>
              <a:buChar char="•"/>
              <a:defRPr/>
            </a:pPr>
            <a:r>
              <a:rPr lang="en-US" sz="1600" dirty="0" smtClean="0">
                <a:solidFill>
                  <a:srgbClr val="000000"/>
                </a:solidFill>
                <a:latin typeface="+mj-lt"/>
              </a:rPr>
              <a:t>  Always consider sources of stored energy</a:t>
            </a:r>
          </a:p>
          <a:p>
            <a:pPr eaLnBrk="1" hangingPunct="1">
              <a:buFont typeface="Arial" pitchFamily="34" charset="0"/>
              <a:buChar char="•"/>
              <a:defRPr/>
            </a:pPr>
            <a:r>
              <a:rPr lang="en-US" sz="1600" dirty="0" smtClean="0">
                <a:solidFill>
                  <a:srgbClr val="000000"/>
                </a:solidFill>
                <a:latin typeface="+mj-lt"/>
              </a:rPr>
              <a:t>  Ensure you are away from the line of fire </a:t>
            </a:r>
          </a:p>
          <a:p>
            <a:pPr eaLnBrk="1" hangingPunct="1">
              <a:buFont typeface="Arial" pitchFamily="34" charset="0"/>
              <a:buChar char="•"/>
              <a:defRPr/>
            </a:pPr>
            <a:r>
              <a:rPr lang="en-US" sz="1600" dirty="0" smtClean="0">
                <a:solidFill>
                  <a:srgbClr val="000000"/>
                </a:solidFill>
                <a:latin typeface="+mj-lt"/>
              </a:rPr>
              <a:t>  Ensure all tasks are covered in your procedures and risk assessments </a:t>
            </a:r>
          </a:p>
          <a:p>
            <a:pPr eaLnBrk="1" hangingPunct="1">
              <a:defRPr/>
            </a:pPr>
            <a:r>
              <a:rPr lang="en-US" sz="1600" dirty="0" smtClean="0">
                <a:solidFill>
                  <a:srgbClr val="000000"/>
                </a:solidFill>
                <a:latin typeface="+mj-lt"/>
              </a:rPr>
              <a:t> </a:t>
            </a:r>
            <a:endParaRPr lang="en-US" sz="1600" dirty="0">
              <a:solidFill>
                <a:srgbClr val="000000"/>
              </a:solidFill>
              <a:latin typeface="+mj-lt"/>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304800" y="5528846"/>
            <a:ext cx="5181600" cy="369332"/>
          </a:xfrm>
          <a:prstGeom prst="rect">
            <a:avLst/>
          </a:prstGeom>
          <a:solidFill>
            <a:srgbClr val="3A22EC"/>
          </a:solidFill>
          <a:ln w="9525">
            <a:noFill/>
            <a:miter lim="800000"/>
            <a:headEnd/>
            <a:tailEnd/>
          </a:ln>
        </p:spPr>
        <p:txBody>
          <a:bodyPr wrap="square">
            <a:spAutoFit/>
          </a:bodyPr>
          <a:lstStyle/>
          <a:p>
            <a:pPr algn="ctr"/>
            <a:r>
              <a:rPr lang="en-US" b="1" dirty="0">
                <a:solidFill>
                  <a:srgbClr val="FFFF00"/>
                </a:solidFill>
              </a:rPr>
              <a:t>Keep away </a:t>
            </a:r>
            <a:r>
              <a:rPr lang="en-US" b="1" dirty="0" smtClean="0">
                <a:solidFill>
                  <a:srgbClr val="FFFF00"/>
                </a:solidFill>
              </a:rPr>
              <a:t>from the line </a:t>
            </a:r>
            <a:r>
              <a:rPr lang="en-US" b="1" dirty="0">
                <a:solidFill>
                  <a:srgbClr val="FFFF00"/>
                </a:solidFill>
              </a:rPr>
              <a:t>of fire </a:t>
            </a: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smtClean="0"/>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2" name="Group 131"/>
          <p:cNvGrpSpPr>
            <a:grpSpLocks/>
          </p:cNvGrpSpPr>
          <p:nvPr/>
        </p:nvGrpSpPr>
        <p:grpSpPr bwMode="auto">
          <a:xfrm>
            <a:off x="8458200" y="2819400"/>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6634" name="Freeform 132"/>
          <p:cNvSpPr>
            <a:spLocks/>
          </p:cNvSpPr>
          <p:nvPr/>
        </p:nvSpPr>
        <p:spPr bwMode="auto">
          <a:xfrm>
            <a:off x="8458200" y="54102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
        <p:nvSpPr>
          <p:cNvPr id="13" name="Left Arrow 12"/>
          <p:cNvSpPr/>
          <p:nvPr/>
        </p:nvSpPr>
        <p:spPr bwMode="auto">
          <a:xfrm>
            <a:off x="6172200" y="2895600"/>
            <a:ext cx="838200" cy="152400"/>
          </a:xfrm>
          <a:prstGeom prst="lef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Times New Roman" pitchFamily="18" charset="0"/>
            </a:endParaRPr>
          </a:p>
        </p:txBody>
      </p:sp>
      <p:sp>
        <p:nvSpPr>
          <p:cNvPr id="15" name="TextBox 14"/>
          <p:cNvSpPr txBox="1"/>
          <p:nvPr/>
        </p:nvSpPr>
        <p:spPr>
          <a:xfrm>
            <a:off x="5638800" y="3581400"/>
            <a:ext cx="3352800" cy="276999"/>
          </a:xfrm>
          <a:prstGeom prst="rect">
            <a:avLst/>
          </a:prstGeom>
          <a:noFill/>
        </p:spPr>
        <p:txBody>
          <a:bodyPr wrap="square" rtlCol="0">
            <a:spAutoFit/>
          </a:bodyPr>
          <a:lstStyle/>
          <a:p>
            <a:pPr algn="ctr"/>
            <a:r>
              <a:rPr lang="en-GB" sz="1200" dirty="0" smtClean="0">
                <a:latin typeface="+mj-lt"/>
              </a:rPr>
              <a:t>Direction of hose hitting worker</a:t>
            </a:r>
            <a:endParaRPr lang="en-GB" sz="1200"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3231654"/>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600" dirty="0" smtClean="0">
                <a:solidFill>
                  <a:srgbClr val="0000FF"/>
                </a:solidFill>
                <a:latin typeface="Tahoma" pitchFamily="34" charset="0"/>
                <a:sym typeface="Wingdings" pitchFamily="2" charset="2"/>
              </a:rPr>
              <a:t>Does </a:t>
            </a:r>
            <a:r>
              <a:rPr lang="en-US" sz="1600" dirty="0" smtClean="0">
                <a:solidFill>
                  <a:srgbClr val="0000FF"/>
                </a:solidFill>
                <a:latin typeface="Tahoma" pitchFamily="34" charset="0"/>
                <a:sym typeface="Wingdings" pitchFamily="2" charset="2"/>
              </a:rPr>
              <a:t>your HEMP identify all hazards including routine tasks? </a:t>
            </a:r>
            <a:endParaRPr lang="en-US" sz="1600" dirty="0" smtClean="0">
              <a:solidFill>
                <a:srgbClr val="0000FF"/>
              </a:solidFill>
              <a:latin typeface="Tahoma" pitchFamily="34" charset="0"/>
              <a:sym typeface="Wingdings" pitchFamily="2" charset="2"/>
            </a:endParaRPr>
          </a:p>
          <a:p>
            <a:pPr marL="342900" indent="-342900" eaLnBrk="1" hangingPunct="1">
              <a:buFont typeface="+mj-lt"/>
              <a:buAutoNum type="arabicPeriod"/>
              <a:defRPr/>
            </a:pPr>
            <a:r>
              <a:rPr lang="en-US" sz="1600" dirty="0" smtClean="0">
                <a:solidFill>
                  <a:srgbClr val="0000FF"/>
                </a:solidFill>
                <a:latin typeface="Tahoma" pitchFamily="34" charset="0"/>
                <a:sym typeface="Wingdings" pitchFamily="2" charset="2"/>
              </a:rPr>
              <a:t>Do </a:t>
            </a:r>
            <a:r>
              <a:rPr lang="en-US" sz="1600" dirty="0" smtClean="0">
                <a:solidFill>
                  <a:srgbClr val="0000FF"/>
                </a:solidFill>
                <a:latin typeface="Tahoma" pitchFamily="34" charset="0"/>
                <a:sym typeface="Wingdings" pitchFamily="2" charset="2"/>
              </a:rPr>
              <a:t>you conduct work observations to identify potential hazards? </a:t>
            </a:r>
            <a:endParaRPr lang="en-US" sz="1600" dirty="0" smtClean="0">
              <a:solidFill>
                <a:srgbClr val="0000FF"/>
              </a:solidFill>
              <a:latin typeface="Tahoma" pitchFamily="34" charset="0"/>
              <a:sym typeface="Wingdings" pitchFamily="2" charset="2"/>
            </a:endParaRPr>
          </a:p>
          <a:p>
            <a:pPr marL="342900" indent="-342900" eaLnBrk="1" hangingPunct="1">
              <a:buFont typeface="+mj-lt"/>
              <a:buAutoNum type="arabicPeriod"/>
              <a:defRPr/>
            </a:pPr>
            <a:r>
              <a:rPr lang="en-US" sz="1600" dirty="0" smtClean="0">
                <a:solidFill>
                  <a:srgbClr val="0000FF"/>
                </a:solidFill>
                <a:latin typeface="Tahoma" pitchFamily="34" charset="0"/>
                <a:sym typeface="Wingdings" pitchFamily="2" charset="2"/>
              </a:rPr>
              <a:t>Do </a:t>
            </a:r>
            <a:r>
              <a:rPr lang="en-US" sz="1600" dirty="0" smtClean="0">
                <a:solidFill>
                  <a:srgbClr val="0000FF"/>
                </a:solidFill>
                <a:latin typeface="Tahoma" pitchFamily="34" charset="0"/>
                <a:sym typeface="Wingdings" pitchFamily="2" charset="2"/>
              </a:rPr>
              <a:t>you discuss the potential hazards of routine activities with your employees? </a:t>
            </a:r>
            <a:endParaRPr lang="en-US" sz="1600" dirty="0" smtClean="0">
              <a:solidFill>
                <a:srgbClr val="0000FF"/>
              </a:solidFill>
              <a:latin typeface="Tahoma" pitchFamily="34" charset="0"/>
              <a:sym typeface="Wingdings" pitchFamily="2" charset="2"/>
            </a:endParaRPr>
          </a:p>
          <a:p>
            <a:pPr marL="342900" indent="-342900" eaLnBrk="1" hangingPunct="1">
              <a:buFont typeface="+mj-lt"/>
              <a:buAutoNum type="arabicPeriod"/>
              <a:defRPr/>
            </a:pPr>
            <a:r>
              <a:rPr lang="en-US" sz="1600" dirty="0" smtClean="0">
                <a:solidFill>
                  <a:srgbClr val="0000FF"/>
                </a:solidFill>
                <a:latin typeface="Tahoma" pitchFamily="34" charset="0"/>
                <a:sym typeface="Wingdings" pitchFamily="2" charset="2"/>
              </a:rPr>
              <a:t>Does </a:t>
            </a:r>
            <a:r>
              <a:rPr lang="en-US" sz="1600" dirty="0" smtClean="0">
                <a:solidFill>
                  <a:srgbClr val="0000FF"/>
                </a:solidFill>
                <a:latin typeface="Tahoma" pitchFamily="34" charset="0"/>
                <a:sym typeface="Wingdings" pitchFamily="2" charset="2"/>
              </a:rPr>
              <a:t>your supervisors intervene in unsafe acts</a:t>
            </a:r>
          </a:p>
          <a:p>
            <a:pPr marL="119063" indent="-119063" eaLnBrk="1" hangingPunct="1">
              <a:buFontTx/>
              <a:buChar char="•"/>
              <a:defRPr/>
            </a:pPr>
            <a:endParaRPr lang="en-US" sz="1400" dirty="0" smtClean="0">
              <a:solidFill>
                <a:srgbClr val="FF0000"/>
              </a:solidFill>
              <a:latin typeface="+mj-lt"/>
              <a:sym typeface="Wingdings" pitchFamily="2" charset="2"/>
            </a:endParaRPr>
          </a:p>
          <a:p>
            <a:pPr marL="119063" indent="-119063" eaLnBrk="1" hangingPunct="1">
              <a:defRPr/>
            </a:pPr>
            <a:endParaRPr lang="en-US" sz="1400" dirty="0" smtClean="0">
              <a:solidFill>
                <a:srgbClr val="FF0000"/>
              </a:solidFill>
              <a:latin typeface="+mj-lt"/>
              <a:sym typeface="Wingdings" pitchFamily="2" charset="2"/>
            </a:endParaRPr>
          </a:p>
          <a:p>
            <a:pPr marL="119063" indent="-119063" eaLnBrk="1" hangingPunct="1">
              <a:buFontTx/>
              <a:buChar char="•"/>
              <a:defRPr/>
            </a:pPr>
            <a:endParaRPr lang="en-US" sz="1400" dirty="0" smtClean="0">
              <a:solidFill>
                <a:srgbClr val="FF0000"/>
              </a:solidFill>
              <a:latin typeface="+mj-lt"/>
              <a:sym typeface="Wingdings" pitchFamily="2" charset="2"/>
            </a:endParaRPr>
          </a:p>
          <a:p>
            <a:pPr marL="173038" indent="-173038" eaLnBrk="1" hangingPunct="1">
              <a:defRPr/>
            </a:pPr>
            <a:endParaRPr lang="en-US" sz="800" dirty="0">
              <a:solidFill>
                <a:srgbClr val="000000"/>
              </a:solidFill>
              <a:latin typeface="Arial" charset="0"/>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smtClean="0"/>
          </a:p>
        </p:txBody>
      </p:sp>
      <p:sp>
        <p:nvSpPr>
          <p:cNvPr id="27653" name="Rectangle 8"/>
          <p:cNvSpPr>
            <a:spLocks noChangeArrowheads="1"/>
          </p:cNvSpPr>
          <p:nvPr/>
        </p:nvSpPr>
        <p:spPr bwMode="auto">
          <a:xfrm>
            <a:off x="252235" y="838200"/>
            <a:ext cx="3537250" cy="338554"/>
          </a:xfrm>
          <a:prstGeom prst="rect">
            <a:avLst/>
          </a:prstGeom>
          <a:noFill/>
          <a:ln w="9525">
            <a:noFill/>
            <a:miter lim="800000"/>
            <a:headEnd/>
            <a:tailEnd/>
          </a:ln>
        </p:spPr>
        <p:txBody>
          <a:bodyPr wrap="none">
            <a:spAutoFit/>
          </a:bodyPr>
          <a:lstStyle/>
          <a:p>
            <a:pPr marL="114300" indent="-114300" algn="just"/>
            <a:r>
              <a:rPr lang="en-GB" sz="1600" b="1" dirty="0">
                <a:solidFill>
                  <a:srgbClr val="333399"/>
                </a:solidFill>
                <a:latin typeface="+mj-lt"/>
              </a:rPr>
              <a:t>Date:</a:t>
            </a:r>
            <a:r>
              <a:rPr lang="en-US" sz="1600" b="1" dirty="0">
                <a:solidFill>
                  <a:srgbClr val="333399"/>
                </a:solidFill>
                <a:latin typeface="+mj-lt"/>
              </a:rPr>
              <a:t> </a:t>
            </a:r>
            <a:r>
              <a:rPr lang="en-US" sz="1600" b="1" dirty="0" smtClean="0">
                <a:solidFill>
                  <a:srgbClr val="333399"/>
                </a:solidFill>
                <a:latin typeface="+mj-lt"/>
              </a:rPr>
              <a:t>10.05.17 	Incident </a:t>
            </a:r>
            <a:r>
              <a:rPr lang="en-US" sz="1600" b="1" dirty="0" smtClean="0">
                <a:solidFill>
                  <a:srgbClr val="333399"/>
                </a:solidFill>
                <a:latin typeface="+mj-lt"/>
              </a:rPr>
              <a:t>title : </a:t>
            </a:r>
            <a:r>
              <a:rPr lang="en-US" sz="1600" b="1" dirty="0" smtClean="0">
                <a:solidFill>
                  <a:srgbClr val="333399"/>
                </a:solidFill>
                <a:latin typeface="+mj-lt"/>
              </a:rPr>
              <a:t>LTI </a:t>
            </a:r>
            <a:endParaRPr lang="en-US" sz="1600" b="1" dirty="0">
              <a:solidFill>
                <a:srgbClr val="333399"/>
              </a:solidFill>
              <a:latin typeface="+mj-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91912</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70AF93E5-1938-40C9-951E-71AE8D50845E}"/>
</file>

<file path=customXml/itemProps2.xml><?xml version="1.0" encoding="utf-8"?>
<ds:datastoreItem xmlns:ds="http://schemas.openxmlformats.org/officeDocument/2006/customXml" ds:itemID="{BC1A2C79-704C-401E-AA63-F9AE12BA1EE5}"/>
</file>

<file path=customXml/itemProps3.xml><?xml version="1.0" encoding="utf-8"?>
<ds:datastoreItem xmlns:ds="http://schemas.openxmlformats.org/officeDocument/2006/customXml" ds:itemID="{4AC630BF-A2F8-4302-8F15-61DD443D859F}"/>
</file>

<file path=docProps/app.xml><?xml version="1.0" encoding="utf-8"?>
<Properties xmlns="http://schemas.openxmlformats.org/officeDocument/2006/extended-properties" xmlns:vt="http://schemas.openxmlformats.org/officeDocument/2006/docPropsVTypes">
  <Template>Theme1</Template>
  <TotalTime>14</TotalTime>
  <Words>155</Words>
  <Application>Microsoft Office PowerPoint</Application>
  <PresentationFormat>On-screen Show (4:3)</PresentationFormat>
  <Paragraphs>36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mu61323</cp:lastModifiedBy>
  <cp:revision>3</cp:revision>
  <dcterms:created xsi:type="dcterms:W3CDTF">2017-10-15T11:16:27Z</dcterms:created>
  <dcterms:modified xsi:type="dcterms:W3CDTF">2017-10-25T06:48:33Z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