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27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228E7-FCDD-4F59-9A72-5DE6AF2E942F}"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355A9-C63A-4217-9E7F-490FCFC27DD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FC737C99-1638-4F56-BD25-408843A6F61D}" type="datetimeFigureOut">
              <a:rPr lang="en-US" smtClean="0"/>
              <a:pPr/>
              <a:t>10/25/2017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37C99-1638-4F56-BD25-408843A6F61D}"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D4E7E-E938-4036-B477-3BB9F2C3B5DD}"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IMG_8438.jpg">
            <a:extLst>
              <a:ext uri="{FF2B5EF4-FFF2-40B4-BE49-F238E27FC236}">
                <a16:creationId xmlns:a16="http://schemas.microsoft.com/office/drawing/2014/main" xmlns="" id="{D7091F92-F7CF-4DA8-AAF6-8CA9E1ADFE68}"/>
              </a:ext>
            </a:extLst>
          </p:cNvPr>
          <p:cNvPicPr>
            <a:picLocks noChangeAspect="1"/>
          </p:cNvPicPr>
          <p:nvPr/>
        </p:nvPicPr>
        <p:blipFill>
          <a:blip r:embed="rId3" cstate="print"/>
          <a:stretch>
            <a:fillRect/>
          </a:stretch>
        </p:blipFill>
        <p:spPr>
          <a:xfrm>
            <a:off x="6031764" y="3505200"/>
            <a:ext cx="3024072" cy="2756661"/>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5400000">
            <a:off x="6432716" y="595741"/>
            <a:ext cx="2210203" cy="3036036"/>
          </a:xfrm>
          <a:prstGeom prst="rect">
            <a:avLst/>
          </a:prstGeom>
        </p:spPr>
      </p:pic>
      <p:sp>
        <p:nvSpPr>
          <p:cNvPr id="14339" name="Text Box 2"/>
          <p:cNvSpPr txBox="1">
            <a:spLocks noChangeArrowheads="1"/>
          </p:cNvSpPr>
          <p:nvPr/>
        </p:nvSpPr>
        <p:spPr bwMode="auto">
          <a:xfrm>
            <a:off x="197585" y="914400"/>
            <a:ext cx="5517415" cy="4416594"/>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mj-lt"/>
              </a:rPr>
              <a:t>Date:</a:t>
            </a:r>
            <a:r>
              <a:rPr lang="en-US" sz="1600" b="1" dirty="0">
                <a:solidFill>
                  <a:srgbClr val="333399"/>
                </a:solidFill>
                <a:latin typeface="+mj-lt"/>
              </a:rPr>
              <a:t> </a:t>
            </a:r>
            <a:r>
              <a:rPr lang="en-US" sz="1600" b="1" dirty="0" smtClean="0">
                <a:solidFill>
                  <a:srgbClr val="333399"/>
                </a:solidFill>
                <a:latin typeface="+mj-lt"/>
              </a:rPr>
              <a:t>15.05.17</a:t>
            </a:r>
            <a:r>
              <a:rPr lang="en-US" sz="1600" b="1" dirty="0">
                <a:solidFill>
                  <a:srgbClr val="333399"/>
                </a:solidFill>
                <a:latin typeface="+mj-lt"/>
              </a:rPr>
              <a:t>		</a:t>
            </a:r>
            <a:r>
              <a:rPr lang="en-US" sz="1600" b="1" dirty="0" smtClean="0">
                <a:solidFill>
                  <a:srgbClr val="333399"/>
                </a:solidFill>
                <a:latin typeface="+mj-lt"/>
              </a:rPr>
              <a:t>LTI</a:t>
            </a:r>
            <a:endParaRPr lang="en-US" sz="16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defRPr/>
            </a:pPr>
            <a:endParaRPr lang="en-US" sz="1050" b="1" dirty="0">
              <a:latin typeface="Arial" charset="0"/>
              <a:cs typeface="Arial" charset="0"/>
            </a:endParaRPr>
          </a:p>
          <a:p>
            <a:pPr algn="just"/>
            <a:r>
              <a:rPr lang="en-US" sz="1400" dirty="0">
                <a:latin typeface="+mj-lt"/>
                <a:cs typeface="Tahoma" pitchFamily="34" charset="0"/>
              </a:rPr>
              <a:t>Operation was general rig up in new location. 6” cutting shoot pipe (12m long) was resting on forklift to be connected with cuttings box (60 cm height from ground) where roustabout started hand tightening hammer union connection. While doing so, roustabout encountered difficulties to connect the line and started to push the pipe by his thigh causing the pipe to  swing in horizontal direction towards the cutting box (sharp edge) that was 35 cm away from the connection point. The movement of the pipe crushed the roustabout’s right hand index finger between hammer union and cuttings </a:t>
            </a:r>
            <a:r>
              <a:rPr lang="en-US" sz="1400" dirty="0" smtClean="0">
                <a:latin typeface="+mj-lt"/>
                <a:cs typeface="Tahoma" pitchFamily="34" charset="0"/>
              </a:rPr>
              <a:t>box. Incident </a:t>
            </a:r>
            <a:r>
              <a:rPr lang="en-US" sz="1400" dirty="0">
                <a:latin typeface="+mj-lt"/>
                <a:cs typeface="Tahoma" pitchFamily="34" charset="0"/>
              </a:rPr>
              <a:t>resulted in </a:t>
            </a:r>
            <a:r>
              <a:rPr lang="en-GB" sz="1400" dirty="0">
                <a:latin typeface="+mj-lt"/>
                <a:cs typeface="Tahoma" pitchFamily="34" charset="0"/>
              </a:rPr>
              <a:t>right index finger tip pulp amputation with bone exposed</a:t>
            </a:r>
            <a:endParaRPr lang="en-US" sz="1400" dirty="0">
              <a:latin typeface="+mj-lt"/>
              <a:cs typeface="Tahoma"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1100" dirty="0">
              <a:latin typeface="Arial" charset="0"/>
              <a:cs typeface="Tahoma" pitchFamily="34" charset="0"/>
            </a:endParaRPr>
          </a:p>
          <a:p>
            <a:pPr>
              <a:buFont typeface="Arial" pitchFamily="34" charset="0"/>
              <a:buChar char="•"/>
              <a:defRPr/>
            </a:pPr>
            <a:r>
              <a:rPr lang="en-US" sz="1100" dirty="0" smtClean="0">
                <a:latin typeface="Arial" charset="0"/>
                <a:cs typeface="Tahoma" pitchFamily="34" charset="0"/>
              </a:rPr>
              <a:t> </a:t>
            </a:r>
            <a:r>
              <a:rPr lang="en-US" sz="1400" dirty="0" smtClean="0">
                <a:latin typeface="+mj-lt"/>
                <a:cs typeface="Tahoma" pitchFamily="34" charset="0"/>
              </a:rPr>
              <a:t>Always </a:t>
            </a:r>
            <a:r>
              <a:rPr lang="en-US" sz="1400" dirty="0">
                <a:latin typeface="+mj-lt"/>
                <a:cs typeface="Tahoma" pitchFamily="34" charset="0"/>
              </a:rPr>
              <a:t>ensure you keep your hands away from line of fire. </a:t>
            </a:r>
          </a:p>
          <a:p>
            <a:pPr>
              <a:buFont typeface="Arial" pitchFamily="34" charset="0"/>
              <a:buChar char="•"/>
              <a:defRPr/>
            </a:pPr>
            <a:r>
              <a:rPr lang="en-US" sz="1400" dirty="0" smtClean="0">
                <a:latin typeface="+mj-lt"/>
                <a:cs typeface="Tahoma" pitchFamily="34" charset="0"/>
              </a:rPr>
              <a:t> Seek </a:t>
            </a:r>
            <a:r>
              <a:rPr lang="en-US" sz="1400" dirty="0">
                <a:latin typeface="+mj-lt"/>
                <a:cs typeface="Tahoma" pitchFamily="34" charset="0"/>
              </a:rPr>
              <a:t>support from supervisor if you are in doubt.</a:t>
            </a:r>
          </a:p>
          <a:p>
            <a:pPr>
              <a:buFont typeface="Arial" pitchFamily="34" charset="0"/>
              <a:buChar char="•"/>
              <a:defRPr/>
            </a:pPr>
            <a:r>
              <a:rPr lang="en-US" sz="1400" dirty="0" smtClean="0">
                <a:latin typeface="+mj-lt"/>
                <a:cs typeface="Tahoma" pitchFamily="34" charset="0"/>
              </a:rPr>
              <a:t> </a:t>
            </a:r>
            <a:r>
              <a:rPr lang="en-US" sz="1400" dirty="0">
                <a:latin typeface="+mj-lt"/>
                <a:cs typeface="Tahoma" pitchFamily="34" charset="0"/>
              </a:rPr>
              <a:t>Ensure adequate communication between workforces</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5486400"/>
            <a:ext cx="5181600" cy="369332"/>
          </a:xfrm>
          <a:prstGeom prst="rect">
            <a:avLst/>
          </a:prstGeom>
          <a:solidFill>
            <a:srgbClr val="4C27E7"/>
          </a:solidFill>
          <a:ln w="9525">
            <a:noFill/>
            <a:miter lim="800000"/>
            <a:headEnd/>
            <a:tailEnd/>
          </a:ln>
        </p:spPr>
        <p:txBody>
          <a:bodyPr>
            <a:spAutoFit/>
          </a:bodyPr>
          <a:lstStyle/>
          <a:p>
            <a:pPr algn="ctr">
              <a:defRPr/>
            </a:pPr>
            <a:r>
              <a:rPr lang="en-US" b="1" dirty="0">
                <a:solidFill>
                  <a:srgbClr val="FFFF00"/>
                </a:solidFill>
                <a:latin typeface="Calibri" panose="020F0502020204030204" pitchFamily="34" charset="0"/>
              </a:rPr>
              <a:t>Keep hands out of the line of fire</a:t>
            </a:r>
          </a:p>
        </p:txBody>
      </p:sp>
      <p:sp>
        <p:nvSpPr>
          <p:cNvPr id="26631" name="Slide Number Placeholder 12"/>
          <p:cNvSpPr>
            <a:spLocks noGrp="1"/>
          </p:cNvSpPr>
          <p:nvPr>
            <p:ph type="sldNum" sz="quarter" idx="12"/>
          </p:nvPr>
        </p:nvSpPr>
        <p:spPr>
          <a:xfrm>
            <a:off x="7010400" y="6629400"/>
            <a:ext cx="1874024" cy="76200"/>
          </a:xfrm>
          <a:noFill/>
        </p:spPr>
        <p:txBody>
          <a:bodyPr/>
          <a:lstStyle/>
          <a:p>
            <a:fld id="{DB4615DE-AE29-4DBE-9167-7BEF3C405107}" type="slidenum">
              <a:rPr lang="en-US" smtClean="0"/>
              <a:pPr/>
              <a:t>1</a:t>
            </a:fld>
            <a:endParaRPr lang="en-US" dirty="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320088" y="2338555"/>
            <a:ext cx="595312" cy="71336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4" name="TextBox 3"/>
          <p:cNvSpPr txBox="1"/>
          <p:nvPr/>
        </p:nvSpPr>
        <p:spPr>
          <a:xfrm>
            <a:off x="5943600" y="3200400"/>
            <a:ext cx="2908168" cy="261610"/>
          </a:xfrm>
          <a:prstGeom prst="rect">
            <a:avLst/>
          </a:prstGeom>
          <a:noFill/>
        </p:spPr>
        <p:txBody>
          <a:bodyPr wrap="none" rtlCol="0">
            <a:spAutoFit/>
          </a:bodyPr>
          <a:lstStyle/>
          <a:p>
            <a:r>
              <a:rPr lang="en-US" sz="1100" dirty="0">
                <a:latin typeface="Arial" charset="0"/>
                <a:cs typeface="Tahoma" pitchFamily="34" charset="0"/>
              </a:rPr>
              <a:t>Pushing line while tightening hammer union</a:t>
            </a:r>
          </a:p>
        </p:txBody>
      </p:sp>
      <p:sp>
        <p:nvSpPr>
          <p:cNvPr id="26" name="TextBox 25"/>
          <p:cNvSpPr txBox="1"/>
          <p:nvPr/>
        </p:nvSpPr>
        <p:spPr>
          <a:xfrm>
            <a:off x="6019799" y="6235581"/>
            <a:ext cx="3187091" cy="261610"/>
          </a:xfrm>
          <a:prstGeom prst="rect">
            <a:avLst/>
          </a:prstGeom>
          <a:noFill/>
        </p:spPr>
        <p:txBody>
          <a:bodyPr wrap="none" rtlCol="0">
            <a:spAutoFit/>
          </a:bodyPr>
          <a:lstStyle/>
          <a:p>
            <a:r>
              <a:rPr lang="en-US" sz="1100" dirty="0">
                <a:latin typeface="Arial" charset="0"/>
                <a:cs typeface="Tahoma" pitchFamily="34" charset="0"/>
              </a:rPr>
              <a:t>Tightening hammer union without applying force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908762"/>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mj-lt"/>
            </a:endParaRP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ensure all employees know associated hazards with their task performed? </a:t>
            </a: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ensure all hazards are captured in your HEMP and communicated/understood by the work force? </a:t>
            </a: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ensure equipment is secured to prevent unexpected movement?</a:t>
            </a: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have good communication between your crewmembers ?</a:t>
            </a:r>
          </a:p>
          <a:p>
            <a:pPr marL="119063" indent="-119063" algn="r" rtl="1" eaLnBrk="1" hangingPunct="1">
              <a:buFontTx/>
              <a:buChar char="•"/>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a:p>
        </p:txBody>
      </p:sp>
      <p:sp>
        <p:nvSpPr>
          <p:cNvPr id="27653" name="Rectangle 8"/>
          <p:cNvSpPr>
            <a:spLocks noChangeArrowheads="1"/>
          </p:cNvSpPr>
          <p:nvPr/>
        </p:nvSpPr>
        <p:spPr bwMode="auto">
          <a:xfrm>
            <a:off x="76200" y="838200"/>
            <a:ext cx="6868647"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15.05.17</a:t>
            </a:r>
            <a:r>
              <a:rPr lang="en-US" sz="1400" b="1" dirty="0">
                <a:solidFill>
                  <a:srgbClr val="333399"/>
                </a:solidFill>
                <a:latin typeface="Tahoma" pitchFamily="34" charset="0"/>
              </a:rPr>
              <a:t>		Incident title LTI</a:t>
            </a: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91913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7B12592-1E70-468C-9D5D-80F5D01E7A9D}"/>
</file>

<file path=customXml/itemProps2.xml><?xml version="1.0" encoding="utf-8"?>
<ds:datastoreItem xmlns:ds="http://schemas.openxmlformats.org/officeDocument/2006/customXml" ds:itemID="{8FE8E73C-9F84-410D-BA02-59B924CEA897}"/>
</file>

<file path=customXml/itemProps3.xml><?xml version="1.0" encoding="utf-8"?>
<ds:datastoreItem xmlns:ds="http://schemas.openxmlformats.org/officeDocument/2006/customXml" ds:itemID="{E10F36F8-0CC8-42C2-AEDD-0B2D7E140F61}"/>
</file>

<file path=docProps/app.xml><?xml version="1.0" encoding="utf-8"?>
<Properties xmlns="http://schemas.openxmlformats.org/officeDocument/2006/extended-properties" xmlns:vt="http://schemas.openxmlformats.org/officeDocument/2006/docPropsVTypes">
  <TotalTime>3</TotalTime>
  <Words>173</Words>
  <Application>Microsoft Office PowerPoint</Application>
  <PresentationFormat>On-screen Show (4:3)</PresentationFormat>
  <Paragraphs>38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2</cp:revision>
  <dcterms:created xsi:type="dcterms:W3CDTF">2017-09-02T09:11:25Z</dcterms:created>
  <dcterms:modified xsi:type="dcterms:W3CDTF">2017-10-25T06:50:55Z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