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22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676B7-7866-4671-A2D9-E5B14E751961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B0786-892F-4D4E-A023-F988C9B834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860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027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D6F50-D2BE-4FBC-9F1F-8349FF88027A}" type="datetimeFigureOut">
              <a:rPr lang="en-US" smtClean="0"/>
              <a:pPr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D7F86-B9FE-4602-B5A4-375416AF7BE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5486400" cy="408573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</a:rPr>
              <a:t> 21.05.2017	Incident type: LTI</a:t>
            </a:r>
          </a:p>
          <a:p>
            <a:pPr marL="114300" algn="just">
              <a:defRPr/>
            </a:pPr>
            <a:endParaRPr lang="en-US" sz="13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 smtClean="0">
              <a:solidFill>
                <a:srgbClr val="FF0000"/>
              </a:solidFill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sz="1600" dirty="0" smtClean="0">
                <a:cs typeface="Calibri" pitchFamily="34" charset="0"/>
              </a:rPr>
              <a:t>Crane </a:t>
            </a:r>
            <a:r>
              <a:rPr lang="en-US" sz="1600" dirty="0">
                <a:cs typeface="Calibri" pitchFamily="34" charset="0"/>
              </a:rPr>
              <a:t>Operator (CO), after positioning the crane in the jack, climbed on the ladder to access the boom operating cabin. CO stepped on the carrier @ 1.6 m and while attempting to enter the boom operating Cabin, and at the point of  changing his hand grip between outside handhold rail to inside cabin handholding point, </a:t>
            </a:r>
            <a:r>
              <a:rPr lang="en-GB" sz="1600" dirty="0">
                <a:cs typeface="Calibri" pitchFamily="34" charset="0"/>
              </a:rPr>
              <a:t>lost his balance and </a:t>
            </a:r>
            <a:r>
              <a:rPr lang="en-US" sz="1600" dirty="0" smtClean="0">
                <a:cs typeface="Calibri" pitchFamily="34" charset="0"/>
              </a:rPr>
              <a:t>fell to </a:t>
            </a:r>
            <a:r>
              <a:rPr lang="en-US" sz="1600" dirty="0">
                <a:cs typeface="Calibri" pitchFamily="34" charset="0"/>
              </a:rPr>
              <a:t>the ground </a:t>
            </a:r>
            <a:r>
              <a:rPr lang="en-US" sz="1600" dirty="0" smtClean="0">
                <a:cs typeface="Calibri" pitchFamily="34" charset="0"/>
              </a:rPr>
              <a:t>landing face </a:t>
            </a:r>
            <a:r>
              <a:rPr lang="en-US" sz="1600" dirty="0">
                <a:cs typeface="Calibri" pitchFamily="34" charset="0"/>
              </a:rPr>
              <a:t>down. Hospital report confirmed fracture of lower end of radius (right hand) &amp; fracture of 2</a:t>
            </a:r>
            <a:r>
              <a:rPr lang="en-US" sz="1600" baseline="30000" dirty="0">
                <a:cs typeface="Calibri" pitchFamily="34" charset="0"/>
              </a:rPr>
              <a:t>nd</a:t>
            </a:r>
            <a:r>
              <a:rPr lang="en-US" sz="1600" dirty="0">
                <a:cs typeface="Calibri" pitchFamily="34" charset="0"/>
              </a:rPr>
              <a:t> cervical vertebra</a:t>
            </a:r>
          </a:p>
          <a:p>
            <a:pPr marL="342900" indent="-342900" algn="just" eaLnBrk="1" hangingPunct="1"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</a:rPr>
              <a:t>Your learning from this incident</a:t>
            </a:r>
            <a:r>
              <a:rPr lang="en-US" sz="1600" b="1" dirty="0" smtClean="0">
                <a:solidFill>
                  <a:srgbClr val="333399"/>
                </a:solidFill>
              </a:rPr>
              <a:t>..</a:t>
            </a:r>
            <a:endParaRPr lang="en-US" sz="1600" b="1" dirty="0">
              <a:solidFill>
                <a:srgbClr val="333399"/>
              </a:solidFill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cs typeface="Calibri" pitchFamily="34" charset="0"/>
              </a:rPr>
              <a:t>Concentrate on simple and repetitive tasks all times.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cs typeface="Calibri" pitchFamily="34" charset="0"/>
              </a:rPr>
              <a:t>Maintain 3 </a:t>
            </a:r>
            <a:r>
              <a:rPr lang="en-US" sz="1600" dirty="0">
                <a:cs typeface="Calibri" pitchFamily="34" charset="0"/>
              </a:rPr>
              <a:t>point contact </a:t>
            </a:r>
            <a:r>
              <a:rPr lang="en-US" sz="1600" dirty="0" smtClean="0">
                <a:cs typeface="Calibri" pitchFamily="34" charset="0"/>
              </a:rPr>
              <a:t>when climbing up /down the ladder.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cs typeface="Calibri" pitchFamily="34" charset="0"/>
              </a:rPr>
              <a:t>Pay attention to your footing always.</a:t>
            </a: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28600" y="5777583"/>
            <a:ext cx="4876800" cy="338554"/>
          </a:xfrm>
          <a:prstGeom prst="rect">
            <a:avLst/>
          </a:prstGeom>
          <a:solidFill>
            <a:srgbClr val="3A22E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Maintain 3 </a:t>
            </a:r>
            <a:r>
              <a:rPr lang="en-US" sz="1600" b="1" dirty="0">
                <a:solidFill>
                  <a:srgbClr val="FFFF00"/>
                </a:solidFill>
                <a:latin typeface="+mj-lt"/>
              </a:rPr>
              <a:t>point 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contact when you climb Ladder</a:t>
            </a:r>
            <a:endParaRPr lang="en-US" sz="16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791199" y="990600"/>
            <a:ext cx="2971801" cy="2370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5911850" y="2786875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91199" y="3426632"/>
            <a:ext cx="2971801" cy="2689505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5854247" y="5548983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Oval 2"/>
          <p:cNvSpPr/>
          <p:nvPr/>
        </p:nvSpPr>
        <p:spPr bwMode="auto">
          <a:xfrm>
            <a:off x="7402657" y="5567306"/>
            <a:ext cx="457200" cy="45719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1</a:t>
            </a:r>
          </a:p>
        </p:txBody>
      </p:sp>
      <p:sp>
        <p:nvSpPr>
          <p:cNvPr id="19" name="Oval 18"/>
          <p:cNvSpPr/>
          <p:nvPr/>
        </p:nvSpPr>
        <p:spPr bwMode="auto">
          <a:xfrm>
            <a:off x="7428610" y="5024359"/>
            <a:ext cx="457200" cy="45719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2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7631257" y="3833561"/>
            <a:ext cx="457200" cy="457199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50865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perform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mobilization check to verify HSEMS arrangements in line with the contracts        including on-call contracts ?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you Assure Fitness to Work compliance for all your sub contractor &amp; on-call contractors?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Does your crane have access ladder that confirms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with EN13000or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equivalent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requirements? </a:t>
            </a:r>
            <a:endParaRPr lang="en-US" sz="1600" dirty="0" smtClean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Are the Crane ladder design adequate for safe access for operator?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310029" y="838200"/>
            <a:ext cx="34827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  21.05.2017	Incident type: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91914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C55AF56-19D7-4C12-BCFC-7CBA483BC192}"/>
</file>

<file path=customXml/itemProps2.xml><?xml version="1.0" encoding="utf-8"?>
<ds:datastoreItem xmlns:ds="http://schemas.openxmlformats.org/officeDocument/2006/customXml" ds:itemID="{38CC07EE-467E-4547-84D5-595473E078E0}"/>
</file>

<file path=customXml/itemProps3.xml><?xml version="1.0" encoding="utf-8"?>
<ds:datastoreItem xmlns:ds="http://schemas.openxmlformats.org/officeDocument/2006/customXml" ds:itemID="{5BA7EC53-6D96-41B7-8DB1-33F4229BDEC9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24</TotalTime>
  <Words>173</Words>
  <Application>Microsoft Office PowerPoint</Application>
  <PresentationFormat>On-screen Show (4:3)</PresentationFormat>
  <Paragraphs>36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mu61323</cp:lastModifiedBy>
  <cp:revision>9</cp:revision>
  <dcterms:created xsi:type="dcterms:W3CDTF">2017-07-04T10:11:27Z</dcterms:created>
  <dcterms:modified xsi:type="dcterms:W3CDTF">2017-10-25T07:02:47Z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