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3" r:id="rId2"/>
    <p:sldId id="264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27E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D228E7-FCDD-4F59-9A72-5DE6AF2E942F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355A9-C63A-4217-9E7F-490FCFC27D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009819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463868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99150" y="761185"/>
            <a:ext cx="3189743" cy="249298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85241" y="3668372"/>
            <a:ext cx="3166683" cy="2477673"/>
          </a:xfrm>
          <a:prstGeom prst="rect">
            <a:avLst/>
          </a:prstGeom>
        </p:spPr>
      </p:pic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52400" y="762000"/>
            <a:ext cx="5543549" cy="552458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 smtClean="0">
                <a:solidFill>
                  <a:srgbClr val="333399"/>
                </a:solidFill>
                <a:latin typeface="+mj-lt"/>
              </a:rPr>
              <a:t>Date: 26.05.2017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       </a:t>
            </a:r>
            <a:r>
              <a:rPr lang="en-US" sz="1600" b="1" dirty="0">
                <a:solidFill>
                  <a:srgbClr val="333399"/>
                </a:solidFill>
                <a:latin typeface="+mj-lt"/>
              </a:rPr>
              <a:t>Incident 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title: </a:t>
            </a:r>
            <a:r>
              <a:rPr lang="en-US" sz="1600" b="1" dirty="0">
                <a:solidFill>
                  <a:srgbClr val="333399"/>
                </a:solidFill>
                <a:latin typeface="+mj-lt"/>
              </a:rPr>
              <a:t>LTI </a:t>
            </a:r>
          </a:p>
          <a:p>
            <a:pPr marL="114300" indent="-114300" algn="just">
              <a:defRPr/>
            </a:pPr>
            <a:endParaRPr lang="en-US" sz="1400" b="1" dirty="0" smtClean="0">
              <a:solidFill>
                <a:srgbClr val="FF0000"/>
              </a:solidFill>
              <a:latin typeface="+mj-lt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What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algn="just">
              <a:spcBef>
                <a:spcPct val="50000"/>
              </a:spcBef>
              <a:defRPr/>
            </a:pPr>
            <a:r>
              <a:rPr lang="en-US" sz="1600" dirty="0">
                <a:latin typeface="+mj-lt"/>
              </a:rPr>
              <a:t>After installing rat </a:t>
            </a:r>
            <a:r>
              <a:rPr lang="en-US" sz="1600" dirty="0" smtClean="0">
                <a:latin typeface="+mj-lt"/>
              </a:rPr>
              <a:t>hole scabbard </a:t>
            </a:r>
            <a:r>
              <a:rPr lang="en-US" sz="1600" dirty="0">
                <a:latin typeface="+mj-lt"/>
              </a:rPr>
              <a:t>the Kelly was rested on the rotary. 9-5/8” </a:t>
            </a:r>
            <a:r>
              <a:rPr lang="en-US" sz="1600" dirty="0" smtClean="0">
                <a:latin typeface="+mj-lt"/>
                <a:ea typeface="Calibri" panose="020F0502020204030204" pitchFamily="34" charset="0"/>
              </a:rPr>
              <a:t>The </a:t>
            </a:r>
            <a:r>
              <a:rPr lang="en-US" sz="1600" dirty="0">
                <a:latin typeface="+mj-lt"/>
                <a:ea typeface="Calibri" panose="020F0502020204030204" pitchFamily="34" charset="0"/>
              </a:rPr>
              <a:t>crane operator picked up the motor to rotary table. While the 2 </a:t>
            </a:r>
            <a:r>
              <a:rPr lang="en-US" sz="1600" dirty="0" smtClean="0">
                <a:latin typeface="+mj-lt"/>
                <a:ea typeface="Calibri" panose="020F0502020204030204" pitchFamily="34" charset="0"/>
              </a:rPr>
              <a:t>Floor men were </a:t>
            </a:r>
            <a:r>
              <a:rPr lang="en-US" sz="1600" dirty="0">
                <a:latin typeface="+mj-lt"/>
                <a:ea typeface="Calibri" panose="020F0502020204030204" pitchFamily="34" charset="0"/>
              </a:rPr>
              <a:t>guiding and pushing motor at rig floor, </a:t>
            </a:r>
            <a:r>
              <a:rPr lang="en-US" sz="1600" dirty="0" smtClean="0">
                <a:latin typeface="+mj-lt"/>
                <a:ea typeface="Calibri" panose="020F0502020204030204" pitchFamily="34" charset="0"/>
              </a:rPr>
              <a:t>the crane </a:t>
            </a:r>
            <a:r>
              <a:rPr lang="en-US" sz="1600" dirty="0">
                <a:latin typeface="+mj-lt"/>
                <a:ea typeface="Calibri" panose="020F0502020204030204" pitchFamily="34" charset="0"/>
              </a:rPr>
              <a:t>boom got entangled with Kelly spinner causing Kelly assembly to move and swing towards the motor. As a result the Acting Floorman’s (</a:t>
            </a:r>
            <a:r>
              <a:rPr lang="en-US" sz="1600" dirty="0" smtClean="0">
                <a:latin typeface="+mj-lt"/>
                <a:ea typeface="Calibri" panose="020F0502020204030204" pitchFamily="34" charset="0"/>
              </a:rPr>
              <a:t>Floorman-1) </a:t>
            </a:r>
            <a:r>
              <a:rPr lang="en-US" sz="1600" dirty="0">
                <a:latin typeface="+mj-lt"/>
                <a:ea typeface="Calibri" panose="020F0502020204030204" pitchFamily="34" charset="0"/>
              </a:rPr>
              <a:t>right hand ring finger got pinched between the Kelly Bushing Guard &amp; the motor </a:t>
            </a:r>
            <a:r>
              <a:rPr lang="en-US" sz="1600" dirty="0" smtClean="0">
                <a:latin typeface="+mj-lt"/>
                <a:ea typeface="Calibri" panose="020F0502020204030204" pitchFamily="34" charset="0"/>
              </a:rPr>
              <a:t>assembly. Floorman-2 </a:t>
            </a:r>
            <a:r>
              <a:rPr lang="en-US" sz="1600" dirty="0">
                <a:latin typeface="+mj-lt"/>
                <a:ea typeface="Calibri" panose="020F0502020204030204" pitchFamily="34" charset="0"/>
              </a:rPr>
              <a:t>received back pain, when he was pushed by the Kelly. </a:t>
            </a:r>
            <a:endParaRPr lang="en-US" sz="1600" dirty="0" smtClean="0">
              <a:latin typeface="+mj-lt"/>
            </a:endParaRPr>
          </a:p>
          <a:p>
            <a:pPr algn="just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1450" indent="-171450">
              <a:spcBef>
                <a:spcPts val="0"/>
              </a:spcBef>
              <a:buFont typeface="Arial" pitchFamily="34" charset="0"/>
              <a:buChar char="•"/>
            </a:pPr>
            <a:r>
              <a:rPr lang="en-US" sz="1400" dirty="0">
                <a:latin typeface="+mj-lt"/>
              </a:rPr>
              <a:t>Always identify the hazards &amp; dynamic </a:t>
            </a:r>
            <a:r>
              <a:rPr lang="en-US" sz="1400" dirty="0" smtClean="0">
                <a:latin typeface="+mj-lt"/>
              </a:rPr>
              <a:t>risks during TBT</a:t>
            </a:r>
            <a:endParaRPr lang="en-US" sz="1400" dirty="0">
              <a:latin typeface="+mj-lt"/>
            </a:endParaRPr>
          </a:p>
          <a:p>
            <a:pPr marL="171450" indent="-171450">
              <a:spcBef>
                <a:spcPts val="0"/>
              </a:spcBef>
              <a:buFont typeface="Arial" pitchFamily="34" charset="0"/>
              <a:buChar char="•"/>
            </a:pPr>
            <a:r>
              <a:rPr lang="en-US" sz="1400" dirty="0">
                <a:latin typeface="+mj-lt"/>
              </a:rPr>
              <a:t>Make sure effective supervision is implemented during the </a:t>
            </a:r>
            <a:r>
              <a:rPr lang="en-US" sz="1400" dirty="0" smtClean="0">
                <a:latin typeface="+mj-lt"/>
              </a:rPr>
              <a:t>task</a:t>
            </a:r>
            <a:endParaRPr lang="en-US" sz="1400" dirty="0">
              <a:latin typeface="+mj-lt"/>
            </a:endParaRPr>
          </a:p>
          <a:p>
            <a:pPr marL="171450" indent="-171450">
              <a:spcBef>
                <a:spcPts val="0"/>
              </a:spcBef>
              <a:buFont typeface="Arial" pitchFamily="34" charset="0"/>
              <a:buChar char="•"/>
            </a:pPr>
            <a:r>
              <a:rPr lang="en-US" sz="1400" dirty="0">
                <a:latin typeface="+mj-lt"/>
              </a:rPr>
              <a:t>Always </a:t>
            </a:r>
            <a:r>
              <a:rPr lang="en-US" sz="1400" dirty="0" smtClean="0">
                <a:latin typeface="+mj-lt"/>
              </a:rPr>
              <a:t>discuss/implement </a:t>
            </a:r>
            <a:r>
              <a:rPr lang="en-US" sz="1400" dirty="0">
                <a:latin typeface="+mj-lt"/>
              </a:rPr>
              <a:t>4 H &amp; F golden Question </a:t>
            </a:r>
            <a:r>
              <a:rPr lang="en-US" sz="1400" dirty="0" smtClean="0">
                <a:latin typeface="+mj-lt"/>
              </a:rPr>
              <a:t>to </a:t>
            </a:r>
            <a:r>
              <a:rPr lang="en-US" sz="1400" dirty="0">
                <a:latin typeface="+mj-lt"/>
              </a:rPr>
              <a:t>perform the task Hands free.</a:t>
            </a:r>
          </a:p>
          <a:p>
            <a:pPr marL="171450" indent="-171450">
              <a:spcBef>
                <a:spcPts val="0"/>
              </a:spcBef>
              <a:buFont typeface="Arial" pitchFamily="34" charset="0"/>
              <a:buChar char="•"/>
            </a:pPr>
            <a:r>
              <a:rPr lang="en-US" sz="1400" dirty="0">
                <a:latin typeface="+mj-lt"/>
              </a:rPr>
              <a:t>Maintain safe body position and stay away from line of fire, </a:t>
            </a:r>
            <a:endParaRPr lang="en-US" sz="1400" dirty="0" smtClean="0">
              <a:latin typeface="+mj-lt"/>
            </a:endParaRPr>
          </a:p>
          <a:p>
            <a:pPr marL="171450" indent="-171450">
              <a:spcBef>
                <a:spcPts val="0"/>
              </a:spcBef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No </a:t>
            </a:r>
            <a:r>
              <a:rPr lang="en-US" sz="1400" dirty="0">
                <a:latin typeface="+mj-lt"/>
              </a:rPr>
              <a:t>Go zone requirements are strictly implemented.  </a:t>
            </a:r>
          </a:p>
          <a:p>
            <a:pPr marL="171450" indent="-171450">
              <a:spcBef>
                <a:spcPts val="0"/>
              </a:spcBef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Ensure </a:t>
            </a:r>
            <a:r>
              <a:rPr lang="en-US" sz="1400" dirty="0">
                <a:latin typeface="+mj-lt"/>
              </a:rPr>
              <a:t>that there is no static / dynamic obstacles in the direction / area of the  lift</a:t>
            </a:r>
            <a:r>
              <a:rPr lang="en-US" sz="1400" dirty="0" smtClean="0">
                <a:latin typeface="+mj-lt"/>
              </a:rPr>
              <a:t>.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2304257" y="1057275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 dirty="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0" name="TextBox 16"/>
          <p:cNvSpPr txBox="1">
            <a:spLocks noChangeArrowheads="1"/>
          </p:cNvSpPr>
          <p:nvPr/>
        </p:nvSpPr>
        <p:spPr bwMode="auto">
          <a:xfrm>
            <a:off x="685800" y="6019800"/>
            <a:ext cx="4419600" cy="338554"/>
          </a:xfrm>
          <a:prstGeom prst="rect">
            <a:avLst/>
          </a:prstGeom>
          <a:solidFill>
            <a:srgbClr val="4C27E7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Always stay out of the line of fire</a:t>
            </a:r>
            <a:endParaRPr lang="en-US" sz="1600" b="1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22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8474075" y="6553200"/>
            <a:ext cx="577850" cy="304800"/>
          </a:xfrm>
          <a:noFill/>
        </p:spPr>
        <p:txBody>
          <a:bodyPr/>
          <a:lstStyle/>
          <a:p>
            <a:r>
              <a:rPr lang="en-US" dirty="0" smtClean="0"/>
              <a:t>25</a:t>
            </a:r>
          </a:p>
        </p:txBody>
      </p:sp>
      <p:sp>
        <p:nvSpPr>
          <p:cNvPr id="23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sp>
        <p:nvSpPr>
          <p:cNvPr id="27" name="Freeform 132"/>
          <p:cNvSpPr>
            <a:spLocks/>
          </p:cNvSpPr>
          <p:nvPr/>
        </p:nvSpPr>
        <p:spPr bwMode="auto">
          <a:xfrm>
            <a:off x="8534400" y="3745986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7712075" y="990600"/>
            <a:ext cx="762000" cy="107315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 flipH="1">
            <a:off x="5901170" y="3261216"/>
            <a:ext cx="31527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kern="0" dirty="0">
                <a:latin typeface="+mj-lt"/>
              </a:rPr>
              <a:t>Finger pinched between the Kelly Bushing Guard and Motor assembly</a:t>
            </a:r>
            <a:endParaRPr lang="en-US" sz="1000" dirty="0">
              <a:latin typeface="+mj-lt"/>
            </a:endParaRPr>
          </a:p>
        </p:txBody>
      </p:sp>
      <p:sp>
        <p:nvSpPr>
          <p:cNvPr id="29" name="Explosion 1 28"/>
          <p:cNvSpPr/>
          <p:nvPr/>
        </p:nvSpPr>
        <p:spPr bwMode="auto">
          <a:xfrm>
            <a:off x="8001000" y="1263413"/>
            <a:ext cx="350838" cy="633743"/>
          </a:xfrm>
          <a:prstGeom prst="irregularSeal1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5" name="Group 131"/>
          <p:cNvGrpSpPr>
            <a:grpSpLocks/>
          </p:cNvGrpSpPr>
          <p:nvPr/>
        </p:nvGrpSpPr>
        <p:grpSpPr bwMode="auto">
          <a:xfrm>
            <a:off x="8722081" y="794543"/>
            <a:ext cx="336550" cy="544513"/>
            <a:chOff x="3504" y="544"/>
            <a:chExt cx="2287" cy="1855"/>
          </a:xfrm>
        </p:grpSpPr>
        <p:sp>
          <p:nvSpPr>
            <p:cNvPr id="31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28" name="Rectangle 27"/>
          <p:cNvSpPr/>
          <p:nvPr/>
        </p:nvSpPr>
        <p:spPr>
          <a:xfrm flipH="1">
            <a:off x="5905855" y="6223659"/>
            <a:ext cx="31527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kern="0" dirty="0" smtClean="0">
                <a:latin typeface="+mj-lt"/>
              </a:rPr>
              <a:t>Kelly is racked back while handling Motor with elevator. </a:t>
            </a:r>
            <a:endParaRPr lang="en-US" sz="1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285750" y="838200"/>
            <a:ext cx="50482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/>
            <a:r>
              <a:rPr lang="en-GB" sz="1600" b="1" dirty="0">
                <a:solidFill>
                  <a:srgbClr val="333399"/>
                </a:solidFill>
                <a:latin typeface="+mj-lt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+mj-lt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26.5.17      </a:t>
            </a:r>
            <a:r>
              <a:rPr lang="en-US" sz="1600" b="1" dirty="0">
                <a:solidFill>
                  <a:srgbClr val="333399"/>
                </a:solidFill>
                <a:latin typeface="+mj-lt"/>
              </a:rPr>
              <a:t>Incident 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title: 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LTI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372409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have JSA/ work instructions capturing the hazards and risks related to the dynamic pinch point?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encourage your crew to intervene when ever an unsafe act/condition occurs?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your Supervisors ensure all hazards/ risks related to lifting operations are identified with the help of effective TBT with TRIC and Lift Plan?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have an audit to monitor the safe lifting operations?</a:t>
            </a:r>
          </a:p>
          <a:p>
            <a:pPr marL="119063" indent="-119063" eaLnBrk="1" hangingPunct="1"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	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chemeClr val="accent2"/>
              </a:solidFill>
              <a:latin typeface="+mj-lt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91915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6A22558F-A1DD-4BDA-BCA8-17CE0533F5C6}"/>
</file>

<file path=customXml/itemProps2.xml><?xml version="1.0" encoding="utf-8"?>
<ds:datastoreItem xmlns:ds="http://schemas.openxmlformats.org/officeDocument/2006/customXml" ds:itemID="{13357356-7AB9-466B-90C9-42754BB6E8E7}"/>
</file>

<file path=customXml/itemProps3.xml><?xml version="1.0" encoding="utf-8"?>
<ds:datastoreItem xmlns:ds="http://schemas.openxmlformats.org/officeDocument/2006/customXml" ds:itemID="{57097589-DC80-4F1A-8342-4CB195C455DD}"/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387</Words>
  <Application>Microsoft Office PowerPoint</Application>
  <PresentationFormat>On-screen Show (4:3)</PresentationFormat>
  <Paragraphs>37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mu61323</cp:lastModifiedBy>
  <cp:revision>4</cp:revision>
  <dcterms:created xsi:type="dcterms:W3CDTF">2017-09-02T09:11:25Z</dcterms:created>
  <dcterms:modified xsi:type="dcterms:W3CDTF">2017-10-25T07:10:12Z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