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981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6386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99150" y="761185"/>
            <a:ext cx="3189743" cy="2492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85241" y="3668372"/>
            <a:ext cx="3166683" cy="2477673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543549" cy="55245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 26.05.2017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LTI 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>
                <a:latin typeface="+mj-lt"/>
              </a:rPr>
              <a:t>After installing rat </a:t>
            </a:r>
            <a:r>
              <a:rPr lang="en-US" sz="1600" dirty="0" smtClean="0">
                <a:latin typeface="+mj-lt"/>
              </a:rPr>
              <a:t>hole scabbard </a:t>
            </a:r>
            <a:r>
              <a:rPr lang="en-US" sz="1600" dirty="0">
                <a:latin typeface="+mj-lt"/>
              </a:rPr>
              <a:t>the Kelly was rested on the rotary. 9-5/8”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The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crane operator picked up the motor to rotary table. While the 2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Floor men were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guiding and pushing motor at rig floor,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the crane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boom got entangled with Kelly spinner causing Kelly assembly to move and swing towards the motor. As a result the Acting Floorman’s (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Floorman-1)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right hand ring finger got pinched between the Kelly Bushing Guard &amp; the motor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assembly. Floorman-2 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received back pain, when he was pushed by the Kelly. 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Always identify the hazards &amp; dynamic </a:t>
            </a:r>
            <a:r>
              <a:rPr lang="en-US" sz="1400" dirty="0" smtClean="0">
                <a:latin typeface="+mj-lt"/>
              </a:rPr>
              <a:t>risks during TBT</a:t>
            </a:r>
            <a:endParaRPr lang="en-US" sz="1400" dirty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Make sure effective supervision is implemented during the </a:t>
            </a:r>
            <a:r>
              <a:rPr lang="en-US" sz="1400" dirty="0" smtClean="0">
                <a:latin typeface="+mj-lt"/>
              </a:rPr>
              <a:t>task</a:t>
            </a:r>
            <a:endParaRPr lang="en-US" sz="1400" dirty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Always </a:t>
            </a:r>
            <a:r>
              <a:rPr lang="en-US" sz="1400" dirty="0" smtClean="0">
                <a:latin typeface="+mj-lt"/>
              </a:rPr>
              <a:t>discuss/implement </a:t>
            </a:r>
            <a:r>
              <a:rPr lang="en-US" sz="1400" dirty="0">
                <a:latin typeface="+mj-lt"/>
              </a:rPr>
              <a:t>4 H &amp; F golden Question </a:t>
            </a:r>
            <a:r>
              <a:rPr lang="en-US" sz="1400" dirty="0" smtClean="0">
                <a:latin typeface="+mj-lt"/>
              </a:rPr>
              <a:t>to </a:t>
            </a:r>
            <a:r>
              <a:rPr lang="en-US" sz="1400" dirty="0">
                <a:latin typeface="+mj-lt"/>
              </a:rPr>
              <a:t>perform the task Hands free.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latin typeface="+mj-lt"/>
              </a:rPr>
              <a:t>Maintain safe body position and stay away from line of fire, </a:t>
            </a:r>
            <a:endParaRPr lang="en-US" sz="1400" dirty="0" smtClean="0">
              <a:latin typeface="+mj-l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No </a:t>
            </a:r>
            <a:r>
              <a:rPr lang="en-US" sz="1400" dirty="0">
                <a:latin typeface="+mj-lt"/>
              </a:rPr>
              <a:t>Go zone requirements are strictly implemented. 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Ensure </a:t>
            </a:r>
            <a:r>
              <a:rPr lang="en-US" sz="1400" dirty="0">
                <a:latin typeface="+mj-lt"/>
              </a:rPr>
              <a:t>that there is no static / dynamic obstacles in the direction / area of the  lift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04257" y="1057275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685800" y="6019800"/>
            <a:ext cx="44196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stay out of the line of fire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474075" y="6553200"/>
            <a:ext cx="577850" cy="304800"/>
          </a:xfrm>
          <a:noFill/>
        </p:spPr>
        <p:txBody>
          <a:bodyPr/>
          <a:lstStyle/>
          <a:p>
            <a:r>
              <a:rPr lang="en-US" dirty="0" smtClean="0"/>
              <a:t>25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7" name="Freeform 132"/>
          <p:cNvSpPr>
            <a:spLocks/>
          </p:cNvSpPr>
          <p:nvPr/>
        </p:nvSpPr>
        <p:spPr bwMode="auto">
          <a:xfrm>
            <a:off x="8534400" y="374598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712075" y="990600"/>
            <a:ext cx="762000" cy="107315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H="1">
            <a:off x="5901170" y="3261216"/>
            <a:ext cx="3152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>
                <a:latin typeface="+mj-lt"/>
              </a:rPr>
              <a:t>Finger pinched between the Kelly Bushing Guard and Motor assembly</a:t>
            </a:r>
            <a:endParaRPr lang="en-US" sz="1000" dirty="0">
              <a:latin typeface="+mj-lt"/>
            </a:endParaRPr>
          </a:p>
        </p:txBody>
      </p:sp>
      <p:sp>
        <p:nvSpPr>
          <p:cNvPr id="29" name="Explosion 1 28"/>
          <p:cNvSpPr/>
          <p:nvPr/>
        </p:nvSpPr>
        <p:spPr bwMode="auto">
          <a:xfrm>
            <a:off x="8001000" y="1263413"/>
            <a:ext cx="350838" cy="633743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722081" y="794543"/>
            <a:ext cx="336550" cy="544513"/>
            <a:chOff x="3504" y="544"/>
            <a:chExt cx="2287" cy="1855"/>
          </a:xfrm>
        </p:grpSpPr>
        <p:sp>
          <p:nvSpPr>
            <p:cNvPr id="3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 flipH="1">
            <a:off x="5905855" y="6223659"/>
            <a:ext cx="3152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kern="0" dirty="0" smtClean="0">
                <a:latin typeface="+mj-lt"/>
              </a:rPr>
              <a:t>Kelly is racked back while handling Motor with elevator. </a:t>
            </a:r>
            <a:endParaRPr lang="en-US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5048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26.5.17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JSA/ work instructions capturing the hazards and risks related to the dynamic pinch point?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encourage your crew to intervene when ever an unsafe act/condition occurs?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Supervisors ensure all hazards/ risks related to lifting operations are identified with the help of effective TBT with TRIC and Lift Plan?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an audit to monitor the safe lifting operations?</a:t>
            </a: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A22558F-A1DD-4BDA-BCA8-17CE0533F5C6}"/>
</file>

<file path=customXml/itemProps2.xml><?xml version="1.0" encoding="utf-8"?>
<ds:datastoreItem xmlns:ds="http://schemas.openxmlformats.org/officeDocument/2006/customXml" ds:itemID="{13357356-7AB9-466B-90C9-42754BB6E8E7}"/>
</file>

<file path=customXml/itemProps3.xml><?xml version="1.0" encoding="utf-8"?>
<ds:datastoreItem xmlns:ds="http://schemas.openxmlformats.org/officeDocument/2006/customXml" ds:itemID="{57097589-DC80-4F1A-8342-4CB195C455DD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387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2017-09-02T09:11:25Z</dcterms:created>
  <dcterms:modified xsi:type="dcterms:W3CDTF">2017-10-25T07:10:12Z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