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27E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228E7-FCDD-4F59-9A72-5DE6AF2E942F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355A9-C63A-4217-9E7F-490FCFC27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0900" indent="-28880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5230" indent="-23104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7322" indent="-23104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9414" indent="-23104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41506" indent="-23104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03598" indent="-23104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65690" indent="-23104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27782" indent="-23104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9171C27-6C6C-41A8-8ACE-C7BAE122B550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xmlns="" val="760970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alt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0900" indent="-28880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5230" indent="-23104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7322" indent="-23104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9414" indent="-23104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41506" indent="-23104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03598" indent="-23104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65690" indent="-23104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27782" indent="-23104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52F6E3C-7259-4BDA-BDC6-201B151F4BF9}" type="slidenum">
              <a:rPr lang="en-US" altLang="en-US" sz="1200"/>
              <a:pPr/>
              <a:t>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xmlns="" val="2828705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5638800" cy="437042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 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13.06.2017  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Incident: LTI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What happened?</a:t>
            </a:r>
            <a:endParaRPr lang="en-US" sz="1600" dirty="0">
              <a:solidFill>
                <a:srgbClr val="FF0000"/>
              </a:solidFill>
              <a:latin typeface="+mj-lt"/>
            </a:endParaRPr>
          </a:p>
          <a:p>
            <a:pPr marL="174625" indent="-174625" algn="just" eaLnBrk="1" hangingPunct="1">
              <a:defRPr/>
            </a:pPr>
            <a:r>
              <a:rPr lang="en-US" sz="1400" dirty="0" smtClean="0">
                <a:latin typeface="+mj-lt"/>
                <a:cs typeface="Tahoma" pitchFamily="34" charset="0"/>
              </a:rPr>
              <a:t>	</a:t>
            </a:r>
            <a:r>
              <a:rPr lang="en-US" sz="1600" dirty="0" smtClean="0">
                <a:latin typeface="+mj-lt"/>
                <a:cs typeface="Tahoma" pitchFamily="34" charset="0"/>
              </a:rPr>
              <a:t>A Cook and his helper were preparing </a:t>
            </a:r>
            <a:r>
              <a:rPr lang="en-US" sz="1600" dirty="0">
                <a:latin typeface="+mj-lt"/>
                <a:cs typeface="Tahoma" pitchFamily="34" charset="0"/>
              </a:rPr>
              <a:t>dough-ball for chapatti with dough </a:t>
            </a:r>
            <a:r>
              <a:rPr lang="en-US" sz="1600" dirty="0" smtClean="0">
                <a:latin typeface="+mj-lt"/>
                <a:cs typeface="Tahoma" pitchFamily="34" charset="0"/>
              </a:rPr>
              <a:t>divider machine. Towards the end </a:t>
            </a:r>
            <a:r>
              <a:rPr lang="en-US" sz="1600" dirty="0">
                <a:latin typeface="+mj-lt"/>
                <a:cs typeface="Tahoma" pitchFamily="34" charset="0"/>
              </a:rPr>
              <a:t>of </a:t>
            </a:r>
            <a:r>
              <a:rPr lang="en-US" sz="1600" dirty="0" smtClean="0">
                <a:latin typeface="+mj-lt"/>
                <a:cs typeface="Tahoma" pitchFamily="34" charset="0"/>
              </a:rPr>
              <a:t>the operation</a:t>
            </a:r>
            <a:r>
              <a:rPr lang="en-US" sz="1600" dirty="0">
                <a:latin typeface="+mj-lt"/>
                <a:cs typeface="Tahoma" pitchFamily="34" charset="0"/>
              </a:rPr>
              <a:t>, </a:t>
            </a:r>
            <a:r>
              <a:rPr lang="en-US" sz="1600" dirty="0" smtClean="0">
                <a:latin typeface="+mj-lt"/>
                <a:cs typeface="Tahoma" pitchFamily="34" charset="0"/>
              </a:rPr>
              <a:t>the cook </a:t>
            </a:r>
            <a:r>
              <a:rPr lang="en-US" sz="1600" dirty="0">
                <a:latin typeface="+mj-lt"/>
                <a:cs typeface="Tahoma" pitchFamily="34" charset="0"/>
              </a:rPr>
              <a:t>found that some gluten </a:t>
            </a:r>
            <a:r>
              <a:rPr lang="en-US" sz="1600" dirty="0" smtClean="0">
                <a:latin typeface="+mj-lt"/>
                <a:cs typeface="Tahoma" pitchFamily="34" charset="0"/>
              </a:rPr>
              <a:t>was stuck inside the hopper and </a:t>
            </a:r>
            <a:r>
              <a:rPr lang="en-US" sz="1600" dirty="0">
                <a:latin typeface="+mj-lt"/>
                <a:cs typeface="Tahoma" pitchFamily="34" charset="0"/>
              </a:rPr>
              <a:t>pushed it down with his bare </a:t>
            </a:r>
            <a:r>
              <a:rPr lang="en-US" sz="1600" dirty="0" smtClean="0">
                <a:latin typeface="+mj-lt"/>
                <a:cs typeface="Tahoma" pitchFamily="34" charset="0"/>
              </a:rPr>
              <a:t>hand. Two of the cooks fingers slipped into the </a:t>
            </a:r>
            <a:r>
              <a:rPr lang="en-US" sz="1600" dirty="0">
                <a:latin typeface="+mj-lt"/>
                <a:cs typeface="Tahoma" pitchFamily="34" charset="0"/>
              </a:rPr>
              <a:t>rotating </a:t>
            </a:r>
            <a:r>
              <a:rPr lang="en-US" sz="1600" dirty="0" smtClean="0">
                <a:latin typeface="+mj-lt"/>
                <a:cs typeface="Tahoma" pitchFamily="34" charset="0"/>
              </a:rPr>
              <a:t>screw shaft; amputating </a:t>
            </a:r>
            <a:r>
              <a:rPr lang="en-US" sz="1600" dirty="0">
                <a:latin typeface="+mj-lt"/>
                <a:cs typeface="Tahoma" pitchFamily="34" charset="0"/>
              </a:rPr>
              <a:t>his right hand thumb and index </a:t>
            </a:r>
            <a:r>
              <a:rPr lang="en-US" sz="1600" dirty="0" smtClean="0">
                <a:latin typeface="+mj-lt"/>
                <a:cs typeface="Tahoma" pitchFamily="34" charset="0"/>
              </a:rPr>
              <a:t>fingers. </a:t>
            </a:r>
            <a:endParaRPr lang="en-US" sz="1600" dirty="0">
              <a:latin typeface="+mj-lt"/>
              <a:cs typeface="Tahoma" pitchFamily="34" charset="0"/>
            </a:endParaRPr>
          </a:p>
          <a:p>
            <a:pPr marL="4763" indent="14288" algn="just" eaLnBrk="1" hangingPunct="1">
              <a:defRPr/>
            </a:pPr>
            <a:r>
              <a:rPr lang="en-US" sz="1400" dirty="0">
                <a:latin typeface="+mj-lt"/>
                <a:cs typeface="Tahoma" pitchFamily="34" charset="0"/>
              </a:rPr>
              <a:t> 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marL="114300" indent="-114300">
              <a:defRPr/>
            </a:pPr>
            <a:endParaRPr lang="en-US" sz="1100" dirty="0">
              <a:solidFill>
                <a:srgbClr val="0000FF"/>
              </a:solidFill>
              <a:latin typeface="+mj-lt"/>
              <a:cs typeface="Tahoma" pitchFamily="34" charset="0"/>
            </a:endParaRPr>
          </a:p>
          <a:p>
            <a:pPr marL="285750" indent="-285750" eaLnBrk="1" hangingPunct="1">
              <a:buFont typeface="Wingdings" pitchFamily="2" charset="2"/>
              <a:buChar char="§"/>
              <a:defRPr/>
            </a:pPr>
            <a:r>
              <a:rPr lang="en-US" altLang="en-US" sz="1600" dirty="0" smtClean="0">
                <a:latin typeface="+mj-lt"/>
                <a:cs typeface="Tahoma" pitchFamily="34" charset="0"/>
              </a:rPr>
              <a:t>Always use the right tool for operations.</a:t>
            </a:r>
          </a:p>
          <a:p>
            <a:pPr marL="285750" indent="-285750" eaLnBrk="1" hangingPunct="1">
              <a:buFont typeface="Wingdings" pitchFamily="2" charset="2"/>
              <a:buChar char="§"/>
              <a:defRPr/>
            </a:pPr>
            <a:r>
              <a:rPr lang="en-US" altLang="en-US" sz="1600" dirty="0" smtClean="0">
                <a:latin typeface="+mj-lt"/>
                <a:cs typeface="Tahoma" pitchFamily="34" charset="0"/>
              </a:rPr>
              <a:t>Always keep the moving parts of a machine properly guarded.</a:t>
            </a:r>
          </a:p>
          <a:p>
            <a:pPr marL="285750" indent="-285750" eaLnBrk="1" hangingPunct="1">
              <a:buFont typeface="Wingdings" pitchFamily="2" charset="2"/>
              <a:buChar char="§"/>
              <a:defRPr/>
            </a:pPr>
            <a:r>
              <a:rPr lang="en-US" altLang="en-US" sz="1600" dirty="0" smtClean="0">
                <a:latin typeface="+mj-lt"/>
                <a:cs typeface="Tahoma" pitchFamily="34" charset="0"/>
              </a:rPr>
              <a:t>Always ensure safety guards are installed with interlock system</a:t>
            </a:r>
          </a:p>
          <a:p>
            <a:pPr marL="285750" indent="-285750" eaLnBrk="1" hangingPunct="1">
              <a:buFont typeface="Wingdings" pitchFamily="2" charset="2"/>
              <a:buChar char="§"/>
              <a:defRPr/>
            </a:pPr>
            <a:r>
              <a:rPr lang="en-US" altLang="en-US" sz="1600" dirty="0" smtClean="0">
                <a:latin typeface="+mj-lt"/>
                <a:cs typeface="Tahoma" pitchFamily="34" charset="0"/>
              </a:rPr>
              <a:t>Do you consider what can go wrong?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altLang="en-US" sz="1400" dirty="0">
              <a:latin typeface="+mj-lt"/>
              <a:cs typeface="Tahoma" pitchFamily="34" charset="0"/>
            </a:endParaRPr>
          </a:p>
        </p:txBody>
      </p:sp>
      <p:sp>
        <p:nvSpPr>
          <p:cNvPr id="19459" name="TextBox 16"/>
          <p:cNvSpPr txBox="1">
            <a:spLocks noChangeArrowheads="1"/>
          </p:cNvSpPr>
          <p:nvPr/>
        </p:nvSpPr>
        <p:spPr bwMode="auto">
          <a:xfrm>
            <a:off x="342900" y="5715000"/>
            <a:ext cx="5257800" cy="338554"/>
          </a:xfrm>
          <a:prstGeom prst="rect">
            <a:avLst/>
          </a:prstGeom>
          <a:solidFill>
            <a:srgbClr val="4C27E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FFFF00"/>
                </a:solidFill>
                <a:latin typeface="+mj-lt"/>
              </a:rPr>
              <a:t>Always ensure the right tools are used for the task</a:t>
            </a:r>
            <a:endParaRPr lang="en-US" altLang="en-US" sz="16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9460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B7735E-A1C0-4EDC-9C8C-4639B049A49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553199" y="838200"/>
            <a:ext cx="2590801" cy="5486399"/>
            <a:chOff x="6452381" y="762000"/>
            <a:chExt cx="2590801" cy="5486399"/>
          </a:xfrm>
        </p:grpSpPr>
        <p:pic>
          <p:nvPicPr>
            <p:cNvPr id="11" name="Picture 3" descr="H:\Finger injury\Images\20170617_175156.jpg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t="6589" b="4707"/>
            <a:stretch/>
          </p:blipFill>
          <p:spPr bwMode="auto">
            <a:xfrm>
              <a:off x="6482862" y="762000"/>
              <a:ext cx="2560320" cy="2614738"/>
            </a:xfrm>
            <a:prstGeom prst="rect">
              <a:avLst/>
            </a:prstGeom>
            <a:noFill/>
          </p:spPr>
        </p:pic>
        <p:sp>
          <p:nvSpPr>
            <p:cNvPr id="9" name="Multiply 8"/>
            <p:cNvSpPr/>
            <p:nvPr/>
          </p:nvSpPr>
          <p:spPr bwMode="auto">
            <a:xfrm>
              <a:off x="6452381" y="762000"/>
              <a:ext cx="638759" cy="673473"/>
            </a:xfrm>
            <a:prstGeom prst="mathMultiply">
              <a:avLst>
                <a:gd name="adj1" fmla="val 13996"/>
              </a:avLst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2" name="Picture 2" descr="G:\Finger injury\Images\20170617_175303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3676" b="1550"/>
            <a:stretch/>
          </p:blipFill>
          <p:spPr bwMode="auto">
            <a:xfrm>
              <a:off x="6454140" y="3532497"/>
              <a:ext cx="2560320" cy="27159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L-Shape 9"/>
            <p:cNvSpPr/>
            <p:nvPr/>
          </p:nvSpPr>
          <p:spPr bwMode="auto">
            <a:xfrm rot="19025296">
              <a:off x="6532086" y="3574803"/>
              <a:ext cx="722596" cy="358243"/>
            </a:xfrm>
            <a:prstGeom prst="corner">
              <a:avLst>
                <a:gd name="adj1" fmla="val 24130"/>
                <a:gd name="adj2" fmla="val 24381"/>
              </a:avLst>
            </a:prstGeom>
            <a:solidFill>
              <a:srgbClr val="92D050"/>
            </a:solidFill>
            <a:ln w="9525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3" name="Picture 2" descr="Image result for blurring background in photoshop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3899" t="23259" r="26695" b="22217"/>
            <a:stretch/>
          </p:blipFill>
          <p:spPr bwMode="auto">
            <a:xfrm>
              <a:off x="7747782" y="849086"/>
              <a:ext cx="838199" cy="674914"/>
            </a:xfrm>
            <a:prstGeom prst="rect">
              <a:avLst/>
            </a:prstGeom>
            <a:noFill/>
            <a:ln>
              <a:noFill/>
            </a:ln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Image result for blurring background in photoshop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3899" t="23259" r="26695" b="22217"/>
            <a:stretch/>
          </p:blipFill>
          <p:spPr bwMode="auto">
            <a:xfrm>
              <a:off x="8043717" y="3469249"/>
              <a:ext cx="877805" cy="661861"/>
            </a:xfrm>
            <a:prstGeom prst="rect">
              <a:avLst/>
            </a:prstGeom>
            <a:noFill/>
            <a:ln>
              <a:noFill/>
            </a:ln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Rectangle 2"/>
          <p:cNvSpPr/>
          <p:nvPr/>
        </p:nvSpPr>
        <p:spPr bwMode="auto">
          <a:xfrm>
            <a:off x="6669442" y="3071937"/>
            <a:ext cx="2394438" cy="361653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Cook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 put his bare hand without switching off the machine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627902" y="5962946"/>
            <a:ext cx="2394438" cy="361653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solidFill>
                  <a:schemeClr val="bg1"/>
                </a:solidFill>
                <a:latin typeface="+mj-lt"/>
              </a:rPr>
              <a:t>After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switching off the machine use of right tool to push the gluten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737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8644" y="1295678"/>
            <a:ext cx="8351838" cy="255454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+mj-lt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+mj-lt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chemeClr val="accent2"/>
              </a:solidFill>
              <a:latin typeface="+mj-lt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 you have a system to ensure that the machine guards and covers are always in place during operation?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 you have a system to ensure that the employees are adequately trained for the assigned job?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 you have  a system to conduct daily toolbox talks before commencing the work?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 you make the team aware about the recovery process in case of an emergency 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 smtClean="0">
              <a:solidFill>
                <a:srgbClr val="FF0000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0486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GB" altLang="en-US" sz="20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0488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10000"/>
                </a:spcBef>
                <a:buFontTx/>
                <a:buNone/>
              </a:pPr>
              <a:endParaRPr lang="en-GB" altLang="en-US" sz="1200" b="1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0489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0484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0034101-DD04-4F62-8FCD-BC91BABD6B4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20485" name="Rectangle 8"/>
          <p:cNvSpPr>
            <a:spLocks noChangeArrowheads="1"/>
          </p:cNvSpPr>
          <p:nvPr/>
        </p:nvSpPr>
        <p:spPr bwMode="auto">
          <a:xfrm>
            <a:off x="328644" y="886103"/>
            <a:ext cx="492915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14300" indent="-1143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buNone/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  13.06.2017   Incident: LTI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817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91917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C89DEBA1-F2EB-40CF-8AAD-897DFFB5E82D}"/>
</file>

<file path=customXml/itemProps2.xml><?xml version="1.0" encoding="utf-8"?>
<ds:datastoreItem xmlns:ds="http://schemas.openxmlformats.org/officeDocument/2006/customXml" ds:itemID="{A869DB8D-9802-4A1F-A93C-D1200E278263}"/>
</file>

<file path=customXml/itemProps3.xml><?xml version="1.0" encoding="utf-8"?>
<ds:datastoreItem xmlns:ds="http://schemas.openxmlformats.org/officeDocument/2006/customXml" ds:itemID="{0C934BB3-8FF5-42E1-8F5B-4525F68A733F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214</Words>
  <Application>Microsoft Office PowerPoint</Application>
  <PresentationFormat>On-screen Show (4:3)</PresentationFormat>
  <Paragraphs>36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5</cp:revision>
  <dcterms:created xsi:type="dcterms:W3CDTF">2017-09-02T09:11:25Z</dcterms:created>
  <dcterms:modified xsi:type="dcterms:W3CDTF">2017-10-25T07:16:29Z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