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3" r:id="rId2"/>
    <p:sldId id="264"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72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87C67F-F009-426A-AE55-8891FA72F600}" type="datetimeFigureOut">
              <a:rPr lang="en-US" smtClean="0"/>
              <a:pPr/>
              <a:t>10/25/2017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9E95FF-7D9C-4AB3-9B0E-91AC5C2BA2A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D86B0D-B31A-45C4-8858-85B1EED3AD35}"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D6448E-8482-4D82-9F24-712A05E45539}" type="slidenum">
              <a:rPr lang="en-US" smtClean="0"/>
              <a:pPr/>
              <a:t>‹#›</a:t>
            </a:fld>
            <a:endParaRPr lang="en-US"/>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D86B0D-B31A-45C4-8858-85B1EED3AD35}"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D6448E-8482-4D82-9F24-712A05E45539}" type="slidenum">
              <a:rPr lang="en-US" smtClean="0"/>
              <a:pPr/>
              <a:t>‹#›</a:t>
            </a:fld>
            <a:endParaRPr lang="en-US"/>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D86B0D-B31A-45C4-8858-85B1EED3AD35}"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D6448E-8482-4D82-9F24-712A05E45539}" type="slidenum">
              <a:rPr lang="en-US" smtClean="0"/>
              <a:pPr/>
              <a:t>‹#›</a:t>
            </a:fld>
            <a:endParaRPr lang="en-US"/>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DFD86B0D-B31A-45C4-8858-85B1EED3AD35}" type="datetimeFigureOut">
              <a:rPr lang="en-US" smtClean="0"/>
              <a:pPr/>
              <a:t>10/25/2017</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5BD6448E-8482-4D82-9F24-712A05E45539}"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DFD86B0D-B31A-45C4-8858-85B1EED3AD35}" type="datetimeFigureOut">
              <a:rPr lang="en-US" smtClean="0"/>
              <a:pPr/>
              <a:t>10/25/2017</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5BD6448E-8482-4D82-9F24-712A05E45539}"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DFD86B0D-B31A-45C4-8858-85B1EED3AD35}" type="datetimeFigureOut">
              <a:rPr lang="en-US" smtClean="0"/>
              <a:pPr/>
              <a:t>10/25/2017</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5BD6448E-8482-4D82-9F24-712A05E45539}"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5BD6448E-8482-4D82-9F24-712A05E4553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D86B0D-B31A-45C4-8858-85B1EED3AD35}"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D6448E-8482-4D82-9F24-712A05E45539}" type="slidenum">
              <a:rPr lang="en-US" smtClean="0"/>
              <a:pPr/>
              <a:t>‹#›</a:t>
            </a:fld>
            <a:endParaRPr lang="en-US"/>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D86B0D-B31A-45C4-8858-85B1EED3AD35}"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D6448E-8482-4D82-9F24-712A05E45539}" type="slidenum">
              <a:rPr lang="en-US" smtClean="0"/>
              <a:pPr/>
              <a:t>‹#›</a:t>
            </a:fld>
            <a:endParaRPr lang="en-US"/>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D86B0D-B31A-45C4-8858-85B1EED3AD35}" type="datetimeFigureOut">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D6448E-8482-4D82-9F24-712A05E45539}" type="slidenum">
              <a:rPr lang="en-US" smtClean="0"/>
              <a:pPr/>
              <a:t>‹#›</a:t>
            </a:fld>
            <a:endParaRPr lang="en-US"/>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D86B0D-B31A-45C4-8858-85B1EED3AD35}" type="datetimeFigureOut">
              <a:rPr lang="en-US" smtClean="0"/>
              <a:pPr/>
              <a:t>10/25/2017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D6448E-8482-4D82-9F24-712A05E45539}" type="slidenum">
              <a:rPr lang="en-US" smtClean="0"/>
              <a:pPr/>
              <a:t>‹#›</a:t>
            </a:fld>
            <a:endParaRPr lang="en-US"/>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D86B0D-B31A-45C4-8858-85B1EED3AD35}" type="datetimeFigureOut">
              <a:rPr lang="en-US" smtClean="0"/>
              <a:pPr/>
              <a:t>10/25/2017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D6448E-8482-4D82-9F24-712A05E45539}" type="slidenum">
              <a:rPr lang="en-US" smtClean="0"/>
              <a:pPr/>
              <a:t>‹#›</a:t>
            </a:fld>
            <a:endParaRPr lang="en-US"/>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D86B0D-B31A-45C4-8858-85B1EED3AD35}" type="datetimeFigureOut">
              <a:rPr lang="en-US" smtClean="0"/>
              <a:pPr/>
              <a:t>10/25/2017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D6448E-8482-4D82-9F24-712A05E45539}" type="slidenum">
              <a:rPr lang="en-US" smtClean="0"/>
              <a:pPr/>
              <a:t>‹#›</a:t>
            </a:fld>
            <a:endParaRPr lang="en-US"/>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D86B0D-B31A-45C4-8858-85B1EED3AD35}" type="datetimeFigureOut">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D6448E-8482-4D82-9F24-712A05E45539}" type="slidenum">
              <a:rPr lang="en-US" smtClean="0"/>
              <a:pPr/>
              <a:t>‹#›</a:t>
            </a:fld>
            <a:endParaRPr lang="en-US"/>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D86B0D-B31A-45C4-8858-85B1EED3AD35}" type="datetimeFigureOut">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D6448E-8482-4D82-9F24-712A05E45539}" type="slidenum">
              <a:rPr lang="en-US" smtClean="0"/>
              <a:pPr/>
              <a:t>‹#›</a:t>
            </a:fld>
            <a:endParaRPr lang="en-US"/>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D86B0D-B31A-45C4-8858-85B1EED3AD35}" type="datetimeFigureOut">
              <a:rPr lang="en-US" smtClean="0"/>
              <a:pPr/>
              <a:t>10/25/2017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D6448E-8482-4D82-9F24-712A05E45539}"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u62008\AppData\Local\Microsoft\Windows\Temporary Internet Files\Content.Outlook\UK5VTQ6V\DSCN3430 (2).jpg"/>
          <p:cNvPicPr>
            <a:picLocks noChangeAspect="1" noChangeArrowheads="1"/>
          </p:cNvPicPr>
          <p:nvPr/>
        </p:nvPicPr>
        <p:blipFill>
          <a:blip r:embed="rId3" cstate="email"/>
          <a:srcRect/>
          <a:stretch>
            <a:fillRect/>
          </a:stretch>
        </p:blipFill>
        <p:spPr bwMode="auto">
          <a:xfrm>
            <a:off x="5867400" y="3581400"/>
            <a:ext cx="3048000" cy="2359152"/>
          </a:xfrm>
          <a:prstGeom prst="rect">
            <a:avLst/>
          </a:prstGeom>
          <a:noFill/>
        </p:spPr>
      </p:pic>
      <p:pic>
        <p:nvPicPr>
          <p:cNvPr id="14" name="Picture 2"/>
          <p:cNvPicPr>
            <a:picLocks noChangeAspect="1" noChangeArrowheads="1"/>
          </p:cNvPicPr>
          <p:nvPr/>
        </p:nvPicPr>
        <p:blipFill>
          <a:blip r:embed="rId4" cstate="email"/>
          <a:srcRect/>
          <a:stretch>
            <a:fillRect/>
          </a:stretch>
        </p:blipFill>
        <p:spPr bwMode="auto">
          <a:xfrm>
            <a:off x="5867400" y="990600"/>
            <a:ext cx="3048000" cy="2362200"/>
          </a:xfrm>
          <a:prstGeom prst="rect">
            <a:avLst/>
          </a:prstGeom>
          <a:noFill/>
          <a:ln w="9525">
            <a:noFill/>
            <a:miter lim="800000"/>
            <a:headEnd/>
            <a:tailEnd/>
          </a:ln>
        </p:spPr>
      </p:pic>
      <p:sp>
        <p:nvSpPr>
          <p:cNvPr id="14339" name="Text Box 2"/>
          <p:cNvSpPr txBox="1">
            <a:spLocks noChangeArrowheads="1"/>
          </p:cNvSpPr>
          <p:nvPr/>
        </p:nvSpPr>
        <p:spPr bwMode="auto">
          <a:xfrm>
            <a:off x="228600" y="838200"/>
            <a:ext cx="5562600" cy="5201424"/>
          </a:xfrm>
          <a:prstGeom prst="rect">
            <a:avLst/>
          </a:prstGeom>
          <a:noFill/>
          <a:ln w="19050">
            <a:noFill/>
            <a:miter lim="800000"/>
            <a:headEnd/>
            <a:tailEnd/>
          </a:ln>
        </p:spPr>
        <p:txBody>
          <a:bodyPr wrap="square">
            <a:spAutoFit/>
          </a:bodyPr>
          <a:lstStyle/>
          <a:p>
            <a:pPr marL="114300" indent="-114300" algn="just">
              <a:defRPr/>
            </a:pPr>
            <a:r>
              <a:rPr lang="en-GB" sz="1600" b="1" dirty="0" smtClean="0">
                <a:solidFill>
                  <a:srgbClr val="333399"/>
                </a:solidFill>
                <a:latin typeface="Tahoma" pitchFamily="34" charset="0"/>
              </a:rPr>
              <a:t>Date: 15.06.2017</a:t>
            </a:r>
            <a:r>
              <a:rPr lang="en-US" sz="1600" b="1" dirty="0" smtClean="0">
                <a:solidFill>
                  <a:srgbClr val="333399"/>
                </a:solidFill>
                <a:latin typeface="Tahoma" pitchFamily="34" charset="0"/>
              </a:rPr>
              <a:t>     Incident: </a:t>
            </a:r>
            <a:r>
              <a:rPr lang="en-US" sz="1600" b="1" dirty="0" smtClean="0">
                <a:solidFill>
                  <a:srgbClr val="333399"/>
                </a:solidFill>
                <a:latin typeface="Tahoma" pitchFamily="34" charset="0"/>
              </a:rPr>
              <a:t>LTI</a:t>
            </a:r>
            <a:endParaRPr lang="en-US" sz="1600"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r>
              <a:rPr lang="en-US" sz="1600" b="1" dirty="0" smtClean="0">
                <a:solidFill>
                  <a:srgbClr val="FF0000"/>
                </a:solidFill>
                <a:latin typeface="Tahoma" pitchFamily="34" charset="0"/>
              </a:rPr>
              <a:t>?</a:t>
            </a:r>
          </a:p>
          <a:p>
            <a:pPr algn="just"/>
            <a:r>
              <a:rPr lang="en-US" sz="1600" dirty="0" smtClean="0">
                <a:latin typeface="+mj-lt"/>
                <a:cs typeface="Calibri" pitchFamily="34" charset="0"/>
              </a:rPr>
              <a:t>A BOP was being lowered by the hoist winch onto the studded cross on the X-Mass tree. The Roustabout (RA) along with two other crew members were trying to align the holes on the bottom flange of the BOP with the studs.  As the holes and the studs were being aligned the BOP dropped by an inch. The RA’s hand slipped from the body of the BOP and his right hand ring finger got trapped between the stud and the bottom flange resulting in a fracture to the RH fourth finger. </a:t>
            </a:r>
          </a:p>
          <a:p>
            <a:pPr marL="0" indent="0"/>
            <a:endParaRPr lang="en-US" sz="1100" i="1" dirty="0" smtClean="0"/>
          </a:p>
          <a:p>
            <a:pPr algn="just">
              <a:defRPr/>
            </a:pPr>
            <a:endParaRPr lang="en-US" sz="1100" b="1" dirty="0" smtClean="0">
              <a:solidFill>
                <a:srgbClr val="FF0000"/>
              </a:solidFill>
              <a:latin typeface="Tahoma" pitchFamily="34" charset="0"/>
            </a:endParaRPr>
          </a:p>
          <a:p>
            <a:pPr marL="114300" indent="-114300" algn="just">
              <a:defRPr/>
            </a:pPr>
            <a:r>
              <a:rPr lang="en-US" sz="1600" b="1" dirty="0" smtClean="0">
                <a:solidFill>
                  <a:srgbClr val="333399"/>
                </a:solidFill>
                <a:latin typeface="Tahoma" pitchFamily="34" charset="0"/>
              </a:rPr>
              <a:t>Your </a:t>
            </a:r>
            <a:r>
              <a:rPr lang="en-US" sz="1600" b="1" dirty="0">
                <a:solidFill>
                  <a:srgbClr val="333399"/>
                </a:solidFill>
                <a:latin typeface="Tahoma" pitchFamily="34" charset="0"/>
              </a:rPr>
              <a:t>learning from this incident..</a:t>
            </a:r>
          </a:p>
          <a:p>
            <a:pPr marL="114300" indent="-114300" algn="just">
              <a:defRPr/>
            </a:pPr>
            <a:endParaRPr lang="en-US" sz="600" dirty="0">
              <a:solidFill>
                <a:srgbClr val="000000"/>
              </a:solidFill>
              <a:latin typeface="Arial" charset="0"/>
            </a:endParaRPr>
          </a:p>
          <a:p>
            <a:pPr marL="114300" indent="-114300">
              <a:defRPr/>
            </a:pPr>
            <a:endParaRPr lang="en-US" sz="1050" dirty="0">
              <a:latin typeface="Arial" charset="0"/>
              <a:cs typeface="Tahoma" pitchFamily="34" charset="0"/>
            </a:endParaRPr>
          </a:p>
          <a:p>
            <a:pPr marL="114300" indent="-114300">
              <a:defRPr/>
            </a:pPr>
            <a:endParaRPr lang="en-US" sz="1050" dirty="0">
              <a:solidFill>
                <a:srgbClr val="0000FF"/>
              </a:solidFill>
              <a:latin typeface="Arial" charset="0"/>
              <a:cs typeface="Tahoma" pitchFamily="34" charset="0"/>
            </a:endParaRPr>
          </a:p>
          <a:p>
            <a:pPr marL="174625" indent="-174625">
              <a:buFont typeface="Arial" pitchFamily="34" charset="0"/>
              <a:buChar char="•"/>
            </a:pPr>
            <a:r>
              <a:rPr lang="en-US" sz="1600" dirty="0" smtClean="0">
                <a:latin typeface="+mj-lt"/>
                <a:cs typeface="Calibri" pitchFamily="34" charset="0"/>
              </a:rPr>
              <a:t>Carry out work Hands Off  whenever practical</a:t>
            </a:r>
          </a:p>
          <a:p>
            <a:pPr marL="174625" indent="-174625">
              <a:buFont typeface="Arial" pitchFamily="34" charset="0"/>
              <a:buChar char="•"/>
            </a:pPr>
            <a:r>
              <a:rPr lang="en-US" sz="1600" dirty="0" smtClean="0">
                <a:latin typeface="+mj-lt"/>
                <a:cs typeface="Calibri" pitchFamily="34" charset="0"/>
              </a:rPr>
              <a:t>Ensure TBT always covers safe hand placement for every task </a:t>
            </a:r>
          </a:p>
          <a:p>
            <a:pPr marL="174625" indent="-174625">
              <a:buFont typeface="Arial" pitchFamily="34" charset="0"/>
              <a:buChar char="•"/>
            </a:pPr>
            <a:r>
              <a:rPr lang="en-US" sz="1600" dirty="0" smtClean="0">
                <a:latin typeface="+mj-lt"/>
                <a:cs typeface="Calibri" pitchFamily="34" charset="0"/>
              </a:rPr>
              <a:t>Always ensure you follow lifting procedure </a:t>
            </a:r>
          </a:p>
          <a:p>
            <a:pPr marL="174625" indent="-174625">
              <a:buFont typeface="Arial" pitchFamily="34" charset="0"/>
              <a:buChar char="•"/>
            </a:pPr>
            <a:r>
              <a:rPr lang="en-US" sz="1600" dirty="0" smtClean="0">
                <a:latin typeface="+mj-lt"/>
                <a:cs typeface="Calibri" pitchFamily="34" charset="0"/>
              </a:rPr>
              <a:t>Always ensure good communication between banksman and operators </a:t>
            </a:r>
          </a:p>
          <a:p>
            <a:pPr marL="119063" indent="-119063" eaLnBrk="1" hangingPunct="1">
              <a:defRPr/>
            </a:pPr>
            <a:endParaRPr lang="en-US" sz="1400" dirty="0">
              <a:solidFill>
                <a:srgbClr val="000000"/>
              </a:solidFill>
              <a:latin typeface="Arial" charset="0"/>
            </a:endParaRPr>
          </a:p>
        </p:txBody>
      </p:sp>
      <p:sp>
        <p:nvSpPr>
          <p:cNvPr id="26628" name="TextBox 16"/>
          <p:cNvSpPr txBox="1">
            <a:spLocks noChangeArrowheads="1"/>
          </p:cNvSpPr>
          <p:nvPr/>
        </p:nvSpPr>
        <p:spPr bwMode="auto">
          <a:xfrm>
            <a:off x="304800" y="5943600"/>
            <a:ext cx="5181600" cy="338554"/>
          </a:xfrm>
          <a:prstGeom prst="rect">
            <a:avLst/>
          </a:prstGeom>
          <a:solidFill>
            <a:srgbClr val="3A22EC"/>
          </a:solidFill>
          <a:ln w="9525">
            <a:noFill/>
            <a:miter lim="800000"/>
            <a:headEnd/>
            <a:tailEnd/>
          </a:ln>
        </p:spPr>
        <p:txBody>
          <a:bodyPr wrap="square">
            <a:spAutoFit/>
          </a:bodyPr>
          <a:lstStyle/>
          <a:p>
            <a:pPr algn="ctr"/>
            <a:r>
              <a:rPr lang="en-US" sz="1600" b="1" dirty="0">
                <a:solidFill>
                  <a:srgbClr val="FFFF00"/>
                </a:solidFill>
              </a:rPr>
              <a:t>Beware of Pinch Points</a:t>
            </a: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dirty="0" smtClean="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2" name="Group 131"/>
          <p:cNvGrpSpPr>
            <a:grpSpLocks/>
          </p:cNvGrpSpPr>
          <p:nvPr/>
        </p:nvGrpSpPr>
        <p:grpSpPr bwMode="auto">
          <a:xfrm>
            <a:off x="8382000" y="10668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dirty="0"/>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dirty="0"/>
            </a:p>
          </p:txBody>
        </p:sp>
      </p:grpSp>
      <p:sp>
        <p:nvSpPr>
          <p:cNvPr id="26634" name="Freeform 132"/>
          <p:cNvSpPr>
            <a:spLocks/>
          </p:cNvSpPr>
          <p:nvPr/>
        </p:nvSpPr>
        <p:spPr bwMode="auto">
          <a:xfrm>
            <a:off x="8305800" y="37338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dirty="0"/>
          </a:p>
        </p:txBody>
      </p:sp>
      <p:sp>
        <p:nvSpPr>
          <p:cNvPr id="12" name="TextBox 11"/>
          <p:cNvSpPr txBox="1"/>
          <p:nvPr/>
        </p:nvSpPr>
        <p:spPr>
          <a:xfrm>
            <a:off x="6400800" y="6047601"/>
            <a:ext cx="2024080" cy="276999"/>
          </a:xfrm>
          <a:prstGeom prst="rect">
            <a:avLst/>
          </a:prstGeom>
          <a:noFill/>
        </p:spPr>
        <p:txBody>
          <a:bodyPr wrap="none" rtlCol="0">
            <a:spAutoFit/>
          </a:bodyPr>
          <a:lstStyle/>
          <a:p>
            <a:r>
              <a:rPr lang="en-US" sz="1200" dirty="0" smtClean="0">
                <a:latin typeface="Calibri" pitchFamily="34" charset="0"/>
              </a:rPr>
              <a:t>Hold PRBOP from ram handle</a:t>
            </a:r>
            <a:endParaRPr lang="en-US" sz="1200" dirty="0">
              <a:latin typeface="Calibri" pitchFamily="34" charset="0"/>
            </a:endParaRPr>
          </a:p>
        </p:txBody>
      </p:sp>
      <p:sp>
        <p:nvSpPr>
          <p:cNvPr id="15" name="TextBox 14"/>
          <p:cNvSpPr txBox="1"/>
          <p:nvPr/>
        </p:nvSpPr>
        <p:spPr>
          <a:xfrm>
            <a:off x="6172200" y="3352800"/>
            <a:ext cx="2521844" cy="276999"/>
          </a:xfrm>
          <a:prstGeom prst="rect">
            <a:avLst/>
          </a:prstGeom>
          <a:noFill/>
        </p:spPr>
        <p:txBody>
          <a:bodyPr wrap="none" rtlCol="0">
            <a:spAutoFit/>
          </a:bodyPr>
          <a:lstStyle/>
          <a:p>
            <a:r>
              <a:rPr lang="en-US" sz="1200" dirty="0" smtClean="0">
                <a:latin typeface="Calibri" pitchFamily="34" charset="0"/>
              </a:rPr>
              <a:t>Improper Hand placement on PRBOP</a:t>
            </a:r>
            <a:endParaRPr lang="en-US" sz="1200" dirty="0">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564053"/>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lnSpc>
                <a:spcPct val="120000"/>
              </a:lnSpc>
              <a:buFont typeface="+mj-lt"/>
              <a:buAutoNum type="arabicPeriod"/>
              <a:defRPr/>
            </a:pPr>
            <a:r>
              <a:rPr lang="en-US" sz="1600" dirty="0" smtClean="0">
                <a:solidFill>
                  <a:srgbClr val="0033CC"/>
                </a:solidFill>
                <a:latin typeface="+mj-lt"/>
                <a:sym typeface="Wingdings" pitchFamily="2" charset="2"/>
              </a:rPr>
              <a:t>Do you ensure that your crew include specific Pinch Point Hazards in their TBTs?</a:t>
            </a:r>
          </a:p>
          <a:p>
            <a:pPr marL="342900" indent="-342900" eaLnBrk="1" hangingPunct="1">
              <a:lnSpc>
                <a:spcPct val="120000"/>
              </a:lnSpc>
              <a:buFont typeface="+mj-lt"/>
              <a:buAutoNum type="arabicPeriod"/>
              <a:defRPr/>
            </a:pPr>
            <a:r>
              <a:rPr lang="en-US" sz="1600" dirty="0" smtClean="0">
                <a:solidFill>
                  <a:srgbClr val="0033CC"/>
                </a:solidFill>
                <a:latin typeface="+mj-lt"/>
                <a:sym typeface="Wingdings" pitchFamily="2" charset="2"/>
              </a:rPr>
              <a:t>Do you ensure the crew considers the Golden questions before conducting lifting operations?</a:t>
            </a:r>
          </a:p>
          <a:p>
            <a:pPr marL="342900" indent="-342900" eaLnBrk="1" hangingPunct="1">
              <a:lnSpc>
                <a:spcPct val="120000"/>
              </a:lnSpc>
              <a:buFont typeface="+mj-lt"/>
              <a:buAutoNum type="arabicPeriod"/>
              <a:defRPr/>
            </a:pPr>
            <a:r>
              <a:rPr lang="en-US" sz="1600" dirty="0" smtClean="0">
                <a:solidFill>
                  <a:srgbClr val="0033CC"/>
                </a:solidFill>
                <a:latin typeface="+mj-lt"/>
                <a:sym typeface="Wingdings" pitchFamily="2" charset="2"/>
              </a:rPr>
              <a:t>Do you ensure learning from incidents is cascaded and understood? </a:t>
            </a:r>
          </a:p>
          <a:p>
            <a:pPr marL="119063" indent="-119063" eaLnBrk="1" hangingPunct="1">
              <a:buFontTx/>
              <a:buChar char="•"/>
              <a:defRPr/>
            </a:pPr>
            <a:endParaRPr lang="en-US" sz="1400" dirty="0" smtClean="0">
              <a:solidFill>
                <a:srgbClr val="0033CC"/>
              </a:solidFill>
              <a:latin typeface="+mj-lt"/>
              <a:sym typeface="Wingdings" pitchFamily="2" charset="2"/>
            </a:endParaRPr>
          </a:p>
          <a:p>
            <a:pPr marL="119063" indent="-119063" eaLnBrk="1" hangingPunct="1">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dirty="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dirty="0">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dirty="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dirty="0" smtClean="0"/>
          </a:p>
        </p:txBody>
      </p:sp>
      <p:sp>
        <p:nvSpPr>
          <p:cNvPr id="27653" name="Rectangle 8"/>
          <p:cNvSpPr>
            <a:spLocks noChangeArrowheads="1"/>
          </p:cNvSpPr>
          <p:nvPr/>
        </p:nvSpPr>
        <p:spPr bwMode="auto">
          <a:xfrm>
            <a:off x="83586" y="762000"/>
            <a:ext cx="3639138" cy="338554"/>
          </a:xfrm>
          <a:prstGeom prst="rect">
            <a:avLst/>
          </a:prstGeom>
          <a:noFill/>
          <a:ln w="9525">
            <a:noFill/>
            <a:miter lim="800000"/>
            <a:headEnd/>
            <a:tailEnd/>
          </a:ln>
        </p:spPr>
        <p:txBody>
          <a:bodyPr wrap="none">
            <a:spAutoFit/>
          </a:bodyPr>
          <a:lstStyle/>
          <a:p>
            <a:pPr marL="114300" indent="-114300" algn="just">
              <a:defRPr/>
            </a:pPr>
            <a:r>
              <a:rPr lang="en-GB" sz="1600" b="1" dirty="0" smtClean="0">
                <a:solidFill>
                  <a:srgbClr val="333399"/>
                </a:solidFill>
                <a:latin typeface="Tahoma" pitchFamily="34" charset="0"/>
              </a:rPr>
              <a:t>Date: 15.06.2017</a:t>
            </a:r>
            <a:r>
              <a:rPr lang="en-US" sz="1600" b="1" dirty="0" smtClean="0">
                <a:solidFill>
                  <a:srgbClr val="333399"/>
                </a:solidFill>
                <a:latin typeface="Tahoma" pitchFamily="34" charset="0"/>
              </a:rPr>
              <a:t>     Incident: LTI</a:t>
            </a:r>
            <a:endParaRPr lang="en-US" sz="1600" b="1" dirty="0">
              <a:solidFill>
                <a:srgbClr val="333399"/>
              </a:solidFill>
              <a:latin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91918</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68DCFFEC-D7E1-47ED-947F-B445932D081E}"/>
</file>

<file path=customXml/itemProps2.xml><?xml version="1.0" encoding="utf-8"?>
<ds:datastoreItem xmlns:ds="http://schemas.openxmlformats.org/officeDocument/2006/customXml" ds:itemID="{8155A945-A611-478D-8958-D9B2F4EB9B94}"/>
</file>

<file path=customXml/itemProps3.xml><?xml version="1.0" encoding="utf-8"?>
<ds:datastoreItem xmlns:ds="http://schemas.openxmlformats.org/officeDocument/2006/customXml" ds:itemID="{369ACBF0-7A35-49F6-A6C5-218798729573}"/>
</file>

<file path=docProps/app.xml><?xml version="1.0" encoding="utf-8"?>
<Properties xmlns="http://schemas.openxmlformats.org/officeDocument/2006/extended-properties" xmlns:vt="http://schemas.openxmlformats.org/officeDocument/2006/docPropsVTypes">
  <Template>Theme1</Template>
  <TotalTime>16</TotalTime>
  <Words>300</Words>
  <Application>Microsoft Office PowerPoint</Application>
  <PresentationFormat>On-screen Show (4:3)</PresentationFormat>
  <Paragraphs>39</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mu61323</cp:lastModifiedBy>
  <cp:revision>5</cp:revision>
  <dcterms:created xsi:type="dcterms:W3CDTF">2017-10-15T11:16:27Z</dcterms:created>
  <dcterms:modified xsi:type="dcterms:W3CDTF">2017-10-25T07:18:14Z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