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7" r:id="rId2"/>
    <p:sldId id="26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27E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D228E7-FCDD-4F59-9A72-5DE6AF2E942F}" type="datetimeFigureOut">
              <a:rPr lang="en-US" smtClean="0"/>
              <a:pPr/>
              <a:t>10/25/2017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5355A9-C63A-4217-9E7F-490FCFC27DD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r>
              <a:rPr lang="en-US" dirty="0" smtClean="0">
                <a:solidFill>
                  <a:srgbClr val="0033CC"/>
                </a:solidFill>
                <a:latin typeface="Arial" charset="0"/>
                <a:cs typeface="Arial" charset="0"/>
                <a:sym typeface="Wingdings" pitchFamily="2" charset="2"/>
              </a:rPr>
              <a:t>Make a list of closed questions (only ‘yes’ or ‘no’ as an answer) to ask other contractors if they have the same issues based on the management or HSE-MS failings or shortfalls identified in the investigation. Pretend you have to audit other companies to see if they could have the same issues.</a:t>
            </a:r>
            <a:endParaRPr lang="en-US" dirty="0" smtClean="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191742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3758157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912252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lgn="l">
              <a:defRPr/>
            </a:pPr>
            <a:endParaRPr lang="en-US" dirty="0">
              <a:solidFill>
                <a:srgbClr val="000000"/>
              </a:solidFill>
              <a:cs typeface="+mn-cs"/>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fld id="{FC737C99-1638-4F56-BD25-408843A6F61D}" type="datetimeFigureOut">
              <a:rPr lang="en-US" smtClean="0"/>
              <a:pPr/>
              <a:t>10/25/2017</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lgn="ctr">
              <a:defRPr/>
            </a:lvl1pPr>
          </a:lstStyle>
          <a:p>
            <a:fld id="{C5DD4E7E-E938-4036-B477-3BB9F2C3B5D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r>
              <a:rPr lang="en-US" noProof="0" smtClean="0"/>
              <a:t>Click icon to add table</a:t>
            </a:r>
            <a:endParaRPr lang="en-US" noProof="0" dirty="0" smtClean="0"/>
          </a:p>
        </p:txBody>
      </p:sp>
      <p:sp>
        <p:nvSpPr>
          <p:cNvPr id="4" name="Rectangle 4"/>
          <p:cNvSpPr>
            <a:spLocks noGrp="1" noChangeArrowheads="1"/>
          </p:cNvSpPr>
          <p:nvPr>
            <p:ph type="dt" sz="half" idx="10"/>
          </p:nvPr>
        </p:nvSpPr>
        <p:spPr/>
        <p:txBody>
          <a:bodyPr/>
          <a:lstStyle>
            <a:lvl1pPr>
              <a:defRPr/>
            </a:lvl1pPr>
          </a:lstStyle>
          <a:p>
            <a:fld id="{FC737C99-1638-4F56-BD25-408843A6F61D}" type="datetimeFigureOut">
              <a:rPr lang="en-US" smtClean="0"/>
              <a:pPr/>
              <a:t>10/25/2017</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lgn="ctr">
              <a:defRPr/>
            </a:lvl1pPr>
          </a:lstStyle>
          <a:p>
            <a:fld id="{C5DD4E7E-E938-4036-B477-3BB9F2C3B5D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3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a:solidFill>
                <a:srgbClr val="000000"/>
              </a:solidFill>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5"/>
          <p:cNvSpPr>
            <a:spLocks noGrp="1" noChangeArrowheads="1"/>
          </p:cNvSpPr>
          <p:nvPr>
            <p:ph type="dt" sz="half" idx="10"/>
          </p:nvPr>
        </p:nvSpPr>
        <p:spPr>
          <a:xfrm>
            <a:off x="457200" y="6356350"/>
            <a:ext cx="2133600" cy="365125"/>
          </a:xfrm>
          <a:prstGeom prst="rect">
            <a:avLst/>
          </a:prstGeom>
        </p:spPr>
        <p:txBody>
          <a:bodyPr/>
          <a:lstStyle>
            <a:lvl1pPr>
              <a:defRPr/>
            </a:lvl1pPr>
          </a:lstStyle>
          <a:p>
            <a:fld id="{FC737C99-1638-4F56-BD25-408843A6F61D}" type="datetimeFigureOut">
              <a:rPr lang="en-US" smtClean="0"/>
              <a:pPr/>
              <a:t>10/25/2017</a:t>
            </a:fld>
            <a:endParaRPr lang="en-US"/>
          </a:p>
        </p:txBody>
      </p:sp>
      <p:sp>
        <p:nvSpPr>
          <p:cNvPr id="7" name="Rectangle 6"/>
          <p:cNvSpPr>
            <a:spLocks noGrp="1" noChangeArrowheads="1"/>
          </p:cNvSpPr>
          <p:nvPr>
            <p:ph type="ftr" sz="quarter" idx="11"/>
          </p:nvPr>
        </p:nvSpPr>
        <p:spPr/>
        <p:txBody>
          <a:bodyPr/>
          <a:lstStyle>
            <a:lvl1pPr>
              <a:defRPr/>
            </a:lvl1pPr>
          </a:lstStyle>
          <a:p>
            <a:endParaRPr lang="en-US"/>
          </a:p>
        </p:txBody>
      </p:sp>
      <p:sp>
        <p:nvSpPr>
          <p:cNvPr id="8" name="Rectangle 7"/>
          <p:cNvSpPr>
            <a:spLocks noGrp="1" noChangeArrowheads="1"/>
          </p:cNvSpPr>
          <p:nvPr>
            <p:ph type="sldNum" sz="quarter" idx="12"/>
          </p:nvPr>
        </p:nvSpPr>
        <p:spPr/>
        <p:txBody>
          <a:bodyPr/>
          <a:lstStyle>
            <a:lvl1pPr>
              <a:defRPr/>
            </a:lvl1pPr>
          </a:lstStyle>
          <a:p>
            <a:fld id="{C5DD4E7E-E938-4036-B477-3BB9F2C3B5D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1" y="236542"/>
            <a:ext cx="8364538" cy="6072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0"/>
          <p:cNvSpPr>
            <a:spLocks noGrp="1" noChangeArrowheads="1"/>
          </p:cNvSpPr>
          <p:nvPr>
            <p:ph type="sldNum" sz="quarter" idx="10"/>
          </p:nvPr>
        </p:nvSpPr>
        <p:spPr>
          <a:ln/>
        </p:spPr>
        <p:txBody>
          <a:bodyPr/>
          <a:lstStyle>
            <a:lvl1pPr>
              <a:defRPr/>
            </a:lvl1pPr>
          </a:lstStyle>
          <a:p>
            <a:fld id="{C5DD4E7E-E938-4036-B477-3BB9F2C3B5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115795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34314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3375157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2688418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1890573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334430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2469089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737C99-1638-4F56-BD25-408843A6F61D}"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D4E7E-E938-4036-B477-3BB9F2C3B5DD}" type="slidenum">
              <a:rPr lang="en-US" smtClean="0"/>
              <a:pPr/>
              <a:t>‹#›</a:t>
            </a:fld>
            <a:endParaRPr lang="en-US"/>
          </a:p>
        </p:txBody>
      </p:sp>
    </p:spTree>
    <p:extLst>
      <p:ext uri="{BB962C8B-B14F-4D97-AF65-F5344CB8AC3E}">
        <p14:creationId xmlns="" xmlns:p14="http://schemas.microsoft.com/office/powerpoint/2010/main" val="347264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37C99-1638-4F56-BD25-408843A6F61D}" type="datetimeFigureOut">
              <a:rPr lang="en-US" smtClean="0"/>
              <a:pPr/>
              <a:t>10/25/2017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DD4E7E-E938-4036-B477-3BB9F2C3B5DD}" type="slidenum">
              <a:rPr lang="en-US" smtClean="0"/>
              <a:pPr/>
              <a:t>‹#›</a:t>
            </a:fld>
            <a:endParaRPr lang="en-US"/>
          </a:p>
        </p:txBody>
      </p:sp>
      <p:pic>
        <p:nvPicPr>
          <p:cNvPr id="2051" name="Picture 3" descr="C:\Ruchi\Ruchi\PDO\2012\Corporate Identity\PDO ppt 2.jpg"/>
          <p:cNvPicPr>
            <a:picLocks noChangeAspect="1" noChangeArrowheads="1"/>
          </p:cNvPicPr>
          <p:nvPr/>
        </p:nvPicPr>
        <p:blipFill>
          <a:blip r:embed="rId17" cstate="email">
            <a:extLst>
              <a:ext uri="{28A0092B-C50C-407E-A947-70E740481C1C}">
                <a14:useLocalDpi xmlns="" xmlns:a14="http://schemas.microsoft.com/office/drawing/2010/main" val="0"/>
              </a:ext>
            </a:extLst>
          </a:blip>
          <a:srcRect/>
          <a:stretch>
            <a:fillRect/>
          </a:stretch>
        </p:blipFill>
        <p:spPr bwMode="auto">
          <a:xfrm>
            <a:off x="0" y="0"/>
            <a:ext cx="9144000" cy="686403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66576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Pic (38).JPG"/>
          <p:cNvPicPr>
            <a:picLocks noChangeAspect="1"/>
          </p:cNvPicPr>
          <p:nvPr/>
        </p:nvPicPr>
        <p:blipFill>
          <a:blip r:embed="rId3" cstate="print"/>
          <a:stretch>
            <a:fillRect/>
          </a:stretch>
        </p:blipFill>
        <p:spPr>
          <a:xfrm>
            <a:off x="5715000" y="914400"/>
            <a:ext cx="3273552" cy="2455164"/>
          </a:xfrm>
          <a:prstGeom prst="rect">
            <a:avLst/>
          </a:prstGeom>
        </p:spPr>
      </p:pic>
      <p:sp>
        <p:nvSpPr>
          <p:cNvPr id="14339" name="Text Box 2"/>
          <p:cNvSpPr txBox="1">
            <a:spLocks noChangeArrowheads="1"/>
          </p:cNvSpPr>
          <p:nvPr/>
        </p:nvSpPr>
        <p:spPr bwMode="auto">
          <a:xfrm>
            <a:off x="228600" y="838200"/>
            <a:ext cx="5257800" cy="4539704"/>
          </a:xfrm>
          <a:prstGeom prst="rect">
            <a:avLst/>
          </a:prstGeom>
          <a:noFill/>
          <a:ln w="19050">
            <a:noFill/>
            <a:miter lim="800000"/>
            <a:headEnd/>
            <a:tailEnd/>
          </a:ln>
        </p:spPr>
        <p:txBody>
          <a:bodyPr wrap="square">
            <a:spAutoFit/>
          </a:bodyPr>
          <a:lstStyle/>
          <a:p>
            <a:pPr marL="114300" indent="-114300" algn="just">
              <a:defRPr/>
            </a:pPr>
            <a:r>
              <a:rPr lang="en-GB" sz="1600" b="1" dirty="0" smtClean="0">
                <a:solidFill>
                  <a:srgbClr val="333399"/>
                </a:solidFill>
                <a:latin typeface="+mj-lt"/>
              </a:rPr>
              <a:t>Date: 17.06.2017	Incident</a:t>
            </a:r>
            <a:r>
              <a:rPr lang="en-GB" sz="1600" b="1" dirty="0" smtClean="0">
                <a:solidFill>
                  <a:srgbClr val="333399"/>
                </a:solidFill>
                <a:latin typeface="+mj-lt"/>
              </a:rPr>
              <a:t>: LTI</a:t>
            </a:r>
            <a:endParaRPr lang="en-US" sz="1600" b="1" dirty="0">
              <a:solidFill>
                <a:srgbClr val="333399"/>
              </a:solidFill>
              <a:latin typeface="+mj-lt"/>
            </a:endParaRPr>
          </a:p>
          <a:p>
            <a:pPr marL="114300" indent="-114300" algn="just">
              <a:defRPr/>
            </a:pPr>
            <a:endParaRPr lang="en-US" sz="1300" b="1" dirty="0">
              <a:solidFill>
                <a:srgbClr val="FF0000"/>
              </a:solidFill>
              <a:latin typeface="Tahoma" pitchFamily="34" charset="0"/>
            </a:endParaRPr>
          </a:p>
          <a:p>
            <a:pPr marL="114300" indent="-114300" algn="just">
              <a:defRPr/>
            </a:pPr>
            <a:r>
              <a:rPr lang="en-US" sz="1600" b="1" dirty="0">
                <a:solidFill>
                  <a:srgbClr val="FF0000"/>
                </a:solidFill>
                <a:latin typeface="Tahoma" pitchFamily="34" charset="0"/>
              </a:rPr>
              <a:t>What happened</a:t>
            </a:r>
            <a:r>
              <a:rPr lang="en-US" sz="1600" b="1" dirty="0" smtClean="0">
                <a:solidFill>
                  <a:srgbClr val="FF0000"/>
                </a:solidFill>
                <a:latin typeface="Tahoma" pitchFamily="34" charset="0"/>
              </a:rPr>
              <a:t>?</a:t>
            </a:r>
          </a:p>
          <a:p>
            <a:pPr algn="just"/>
            <a:endParaRPr lang="en-US" sz="800" dirty="0" smtClean="0">
              <a:solidFill>
                <a:srgbClr val="000000"/>
              </a:solidFill>
              <a:latin typeface="Arial" charset="0"/>
            </a:endParaRPr>
          </a:p>
          <a:p>
            <a:pPr algn="just"/>
            <a:r>
              <a:rPr lang="en-US" sz="1600" dirty="0" smtClean="0">
                <a:latin typeface="+mj-lt"/>
                <a:cs typeface="Calibri" pitchFamily="34" charset="0"/>
              </a:rPr>
              <a:t>During  process of Derrickman (DM) changeover,  Floorman (FM) relieved DM  and pulled &amp; racked back a stand of pipe. DM was standing close to ladder with fall arrester attached in preparation to descend down the ladder. Driller lowered Top Drive System (TDS) which entangled and pulled the fall arrester line along with DM. DM fell (same level) at monkey board platform with left leg trapped between monkey board post &amp; guide beam resulting in a fracture to his left ankle. </a:t>
            </a:r>
          </a:p>
          <a:p>
            <a:pPr algn="just"/>
            <a:endParaRPr lang="en-US" sz="1100" b="1" dirty="0" smtClean="0">
              <a:solidFill>
                <a:srgbClr val="FF0000"/>
              </a:solidFill>
              <a:latin typeface="Tahoma" pitchFamily="34" charset="0"/>
            </a:endParaRPr>
          </a:p>
          <a:p>
            <a:pPr algn="just"/>
            <a:endParaRPr lang="en-US" sz="1100" b="1" dirty="0" smtClean="0">
              <a:solidFill>
                <a:srgbClr val="FF0000"/>
              </a:solidFill>
              <a:latin typeface="Tahoma" pitchFamily="34" charset="0"/>
            </a:endParaRPr>
          </a:p>
          <a:p>
            <a:pPr marL="114300" indent="-114300" algn="just">
              <a:defRPr/>
            </a:pPr>
            <a:r>
              <a:rPr lang="en-US" sz="1600" b="1" dirty="0" smtClean="0">
                <a:solidFill>
                  <a:srgbClr val="333399"/>
                </a:solidFill>
                <a:latin typeface="Tahoma" pitchFamily="34" charset="0"/>
              </a:rPr>
              <a:t>Your learning from this incident..</a:t>
            </a:r>
          </a:p>
          <a:p>
            <a:pPr marL="114300" indent="-114300" algn="just">
              <a:defRPr/>
            </a:pPr>
            <a:endParaRPr lang="en-US" sz="600" dirty="0">
              <a:solidFill>
                <a:srgbClr val="000000"/>
              </a:solidFill>
              <a:latin typeface="Arial" charset="0"/>
            </a:endParaRPr>
          </a:p>
          <a:p>
            <a:pPr marL="171450" indent="-171450">
              <a:buFont typeface="Arial" pitchFamily="34" charset="0"/>
              <a:buChar char="•"/>
              <a:defRPr/>
            </a:pPr>
            <a:r>
              <a:rPr lang="en-US" sz="1600" dirty="0" smtClean="0">
                <a:latin typeface="+mj-lt"/>
                <a:cs typeface="Calibri" pitchFamily="34" charset="0"/>
              </a:rPr>
              <a:t>Always ensure the TDS is stationary until DM changeover is complete</a:t>
            </a:r>
          </a:p>
          <a:p>
            <a:pPr marL="171450" indent="-171450">
              <a:buFont typeface="Arial" pitchFamily="34" charset="0"/>
              <a:buChar char="•"/>
              <a:defRPr/>
            </a:pPr>
            <a:r>
              <a:rPr lang="en-US" sz="1600" dirty="0" smtClean="0">
                <a:latin typeface="+mj-lt"/>
                <a:cs typeface="Calibri" pitchFamily="34" charset="0"/>
              </a:rPr>
              <a:t>Ensure communication between Driller and DM at all times</a:t>
            </a:r>
          </a:p>
          <a:p>
            <a:pPr marL="171450" indent="-171450">
              <a:buFont typeface="Arial" pitchFamily="34" charset="0"/>
              <a:buChar char="•"/>
              <a:defRPr/>
            </a:pPr>
            <a:r>
              <a:rPr lang="en-US" sz="1600" dirty="0" smtClean="0">
                <a:latin typeface="+mj-lt"/>
                <a:cs typeface="Calibri" pitchFamily="34" charset="0"/>
              </a:rPr>
              <a:t>Ensure right Fall Arrester is used at all times </a:t>
            </a:r>
            <a:endParaRPr lang="en-US" sz="1400" dirty="0">
              <a:solidFill>
                <a:srgbClr val="000000"/>
              </a:solidFill>
              <a:latin typeface="Arial" charset="0"/>
            </a:endParaRPr>
          </a:p>
        </p:txBody>
      </p:sp>
      <p:sp>
        <p:nvSpPr>
          <p:cNvPr id="26628" name="TextBox 16"/>
          <p:cNvSpPr txBox="1">
            <a:spLocks noChangeArrowheads="1"/>
          </p:cNvSpPr>
          <p:nvPr/>
        </p:nvSpPr>
        <p:spPr bwMode="auto">
          <a:xfrm>
            <a:off x="381000" y="5562600"/>
            <a:ext cx="5181600" cy="584775"/>
          </a:xfrm>
          <a:prstGeom prst="rect">
            <a:avLst/>
          </a:prstGeom>
          <a:solidFill>
            <a:srgbClr val="4C27E7"/>
          </a:solidFill>
          <a:ln w="9525">
            <a:noFill/>
            <a:miter lim="800000"/>
            <a:headEnd/>
            <a:tailEnd/>
          </a:ln>
        </p:spPr>
        <p:txBody>
          <a:bodyPr>
            <a:spAutoFit/>
          </a:bodyPr>
          <a:lstStyle/>
          <a:p>
            <a:pPr algn="ctr" eaLnBrk="1" hangingPunct="1"/>
            <a:r>
              <a:rPr lang="en-US" sz="1600" b="1" dirty="0" smtClean="0">
                <a:solidFill>
                  <a:srgbClr val="FFFF00"/>
                </a:solidFill>
                <a:latin typeface="Tahoma" pitchFamily="34" charset="0"/>
              </a:rPr>
              <a:t>Always ensure travelling block is stationary during DM changeover</a:t>
            </a:r>
            <a:endParaRPr lang="en-US" sz="1600" b="1" dirty="0">
              <a:solidFill>
                <a:srgbClr val="FFFF00"/>
              </a:solidFill>
              <a:latin typeface="Tahoma" pitchFamily="34" charset="0"/>
            </a:endParaRPr>
          </a:p>
        </p:txBody>
      </p:sp>
      <p:sp>
        <p:nvSpPr>
          <p:cNvPr id="26631" name="Slide Number Placeholder 12"/>
          <p:cNvSpPr>
            <a:spLocks noGrp="1"/>
          </p:cNvSpPr>
          <p:nvPr>
            <p:ph type="sldNum" sz="quarter" idx="12"/>
          </p:nvPr>
        </p:nvSpPr>
        <p:spPr>
          <a:noFill/>
        </p:spPr>
        <p:txBody>
          <a:bodyPr/>
          <a:lstStyle/>
          <a:p>
            <a:fld id="{DB4615DE-AE29-4DBE-9167-7BEF3C405107}" type="slidenum">
              <a:rPr lang="en-US" smtClean="0"/>
              <a:pPr/>
              <a:t>1</a:t>
            </a:fld>
            <a:endParaRPr lang="en-US" dirty="0" smtClean="0"/>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cxnSp>
        <p:nvCxnSpPr>
          <p:cNvPr id="21" name="Straight Connector 20"/>
          <p:cNvCxnSpPr/>
          <p:nvPr/>
        </p:nvCxnSpPr>
        <p:spPr bwMode="auto">
          <a:xfrm>
            <a:off x="7162800" y="914400"/>
            <a:ext cx="457200" cy="685800"/>
          </a:xfrm>
          <a:prstGeom prst="line">
            <a:avLst/>
          </a:prstGeom>
          <a:solidFill>
            <a:schemeClr val="accent1"/>
          </a:solidFill>
          <a:ln w="28575" cap="flat" cmpd="sng" algn="ctr">
            <a:solidFill>
              <a:schemeClr val="accent1">
                <a:lumMod val="60000"/>
                <a:lumOff val="40000"/>
              </a:schemeClr>
            </a:solidFill>
            <a:prstDash val="sysDash"/>
            <a:round/>
            <a:headEnd type="none" w="med" len="med"/>
            <a:tailEnd type="none" w="med" len="med"/>
          </a:ln>
          <a:effectLst/>
        </p:spPr>
      </p:cxnSp>
      <p:cxnSp>
        <p:nvCxnSpPr>
          <p:cNvPr id="22" name="Straight Connector 21"/>
          <p:cNvCxnSpPr/>
          <p:nvPr/>
        </p:nvCxnSpPr>
        <p:spPr bwMode="auto">
          <a:xfrm>
            <a:off x="7848600" y="1981200"/>
            <a:ext cx="1143000" cy="1143000"/>
          </a:xfrm>
          <a:prstGeom prst="line">
            <a:avLst/>
          </a:prstGeom>
          <a:solidFill>
            <a:schemeClr val="accent1"/>
          </a:solidFill>
          <a:ln w="28575" cap="flat" cmpd="sng" algn="ctr">
            <a:solidFill>
              <a:schemeClr val="accent1">
                <a:lumMod val="60000"/>
                <a:lumOff val="40000"/>
              </a:schemeClr>
            </a:solidFill>
            <a:prstDash val="sysDash"/>
            <a:round/>
            <a:headEnd type="none" w="med" len="med"/>
            <a:tailEnd type="none" w="med" len="med"/>
          </a:ln>
          <a:effectLst/>
        </p:spPr>
      </p:cxnSp>
      <p:grpSp>
        <p:nvGrpSpPr>
          <p:cNvPr id="2" name="Group 131"/>
          <p:cNvGrpSpPr>
            <a:grpSpLocks/>
          </p:cNvGrpSpPr>
          <p:nvPr/>
        </p:nvGrpSpPr>
        <p:grpSpPr bwMode="auto">
          <a:xfrm>
            <a:off x="8534400" y="2743200"/>
            <a:ext cx="336550" cy="544513"/>
            <a:chOff x="3504" y="544"/>
            <a:chExt cx="2287" cy="1855"/>
          </a:xfrm>
        </p:grpSpPr>
        <p:sp>
          <p:nvSpPr>
            <p:cNvPr id="26635"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dirty="0"/>
            </a:p>
          </p:txBody>
        </p:sp>
        <p:sp>
          <p:nvSpPr>
            <p:cNvPr id="26636"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dirty="0"/>
            </a:p>
          </p:txBody>
        </p:sp>
      </p:grpSp>
      <p:sp>
        <p:nvSpPr>
          <p:cNvPr id="25" name="Down Arrow 24"/>
          <p:cNvSpPr/>
          <p:nvPr/>
        </p:nvSpPr>
        <p:spPr bwMode="auto">
          <a:xfrm rot="19509845">
            <a:off x="8338599" y="1091755"/>
            <a:ext cx="490195" cy="990600"/>
          </a:xfrm>
          <a:prstGeom prst="downArrow">
            <a:avLst/>
          </a:prstGeom>
          <a:solidFill>
            <a:srgbClr val="FFC000"/>
          </a:solidFill>
          <a:ln w="9525" cap="flat" cmpd="sng" algn="ctr">
            <a:solidFill>
              <a:srgbClr val="002060"/>
            </a:solidFill>
            <a:prstDash val="solid"/>
            <a:round/>
            <a:headEnd type="none" w="med" len="med"/>
            <a:tailEnd type="none" w="med" len="med"/>
          </a:ln>
          <a:effectLst/>
        </p:spPr>
        <p:txBody>
          <a:bodyPr vert="vert"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rgbClr val="FF0000"/>
                </a:solidFill>
                <a:effectLst/>
                <a:latin typeface="Times New Roman" pitchFamily="18" charset="0"/>
              </a:rPr>
              <a:t>Block moving</a:t>
            </a:r>
          </a:p>
        </p:txBody>
      </p:sp>
      <p:pic>
        <p:nvPicPr>
          <p:cNvPr id="1026" name="Picture 2"/>
          <p:cNvPicPr>
            <a:picLocks noChangeAspect="1" noChangeArrowheads="1"/>
          </p:cNvPicPr>
          <p:nvPr/>
        </p:nvPicPr>
        <p:blipFill>
          <a:blip r:embed="rId4" cstate="print"/>
          <a:srcRect/>
          <a:stretch>
            <a:fillRect/>
          </a:stretch>
        </p:blipFill>
        <p:spPr bwMode="auto">
          <a:xfrm>
            <a:off x="5715000" y="3657600"/>
            <a:ext cx="3292949" cy="2486025"/>
          </a:xfrm>
          <a:prstGeom prst="rect">
            <a:avLst/>
          </a:prstGeom>
          <a:noFill/>
          <a:ln w="9525">
            <a:noFill/>
            <a:miter lim="800000"/>
            <a:headEnd/>
            <a:tailEnd/>
          </a:ln>
        </p:spPr>
      </p:pic>
      <p:sp>
        <p:nvSpPr>
          <p:cNvPr id="26634" name="Freeform 132"/>
          <p:cNvSpPr>
            <a:spLocks/>
          </p:cNvSpPr>
          <p:nvPr/>
        </p:nvSpPr>
        <p:spPr bwMode="auto">
          <a:xfrm>
            <a:off x="8382000" y="54864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dirty="0"/>
          </a:p>
        </p:txBody>
      </p:sp>
      <p:sp>
        <p:nvSpPr>
          <p:cNvPr id="17" name="TextBox 16"/>
          <p:cNvSpPr txBox="1"/>
          <p:nvPr/>
        </p:nvSpPr>
        <p:spPr>
          <a:xfrm>
            <a:off x="5715000" y="6096000"/>
            <a:ext cx="4572000" cy="261610"/>
          </a:xfrm>
          <a:prstGeom prst="rect">
            <a:avLst/>
          </a:prstGeom>
          <a:noFill/>
        </p:spPr>
        <p:txBody>
          <a:bodyPr wrap="square" rtlCol="0">
            <a:spAutoFit/>
          </a:bodyPr>
          <a:lstStyle/>
          <a:p>
            <a:r>
              <a:rPr lang="en-US" sz="1100" b="1" dirty="0" smtClean="0">
                <a:latin typeface="Albertus Medium" pitchFamily="34" charset="0"/>
              </a:rPr>
              <a:t>Block stationary at Rig Floor level during changeover</a:t>
            </a:r>
          </a:p>
        </p:txBody>
      </p:sp>
      <p:sp>
        <p:nvSpPr>
          <p:cNvPr id="19" name="TextBox 18"/>
          <p:cNvSpPr txBox="1"/>
          <p:nvPr/>
        </p:nvSpPr>
        <p:spPr>
          <a:xfrm>
            <a:off x="5638800" y="3352800"/>
            <a:ext cx="4572000" cy="261610"/>
          </a:xfrm>
          <a:prstGeom prst="rect">
            <a:avLst/>
          </a:prstGeom>
          <a:noFill/>
        </p:spPr>
        <p:txBody>
          <a:bodyPr wrap="square" rtlCol="0">
            <a:spAutoFit/>
          </a:bodyPr>
          <a:lstStyle/>
          <a:p>
            <a:r>
              <a:rPr lang="en-US" sz="1100" b="1" dirty="0" smtClean="0">
                <a:latin typeface="Albertus Medium" pitchFamily="34" charset="0"/>
              </a:rPr>
              <a:t>Block moving at monkey board level during changeover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50" y="1125538"/>
            <a:ext cx="8351838" cy="3754874"/>
          </a:xfrm>
          <a:prstGeom prst="rect">
            <a:avLst/>
          </a:prstGeom>
          <a:noFill/>
          <a:ln w="19050">
            <a:noFill/>
            <a:miter lim="800000"/>
            <a:headEnd/>
            <a:tailEnd/>
          </a:ln>
        </p:spPr>
        <p:txBody>
          <a:bodyPr>
            <a:spAutoFit/>
          </a:bodyPr>
          <a:lstStyle/>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marL="342900" indent="-342900" eaLnBrk="1" hangingPunct="1">
              <a:defRPr/>
            </a:pPr>
            <a:r>
              <a:rPr lang="en-US" sz="1600" b="1" dirty="0">
                <a:solidFill>
                  <a:srgbClr val="FF0000"/>
                </a:solidFill>
                <a:latin typeface="Tahoma" pitchFamily="34" charset="0"/>
              </a:rPr>
              <a:t>As a learning from this incident and ensure continual improvement all contract</a:t>
            </a:r>
          </a:p>
          <a:p>
            <a:pPr marL="342900" indent="-342900" eaLnBrk="1" hangingPunct="1">
              <a:defRPr/>
            </a:pPr>
            <a:r>
              <a:rPr lang="en-US" sz="1600" b="1" dirty="0">
                <a:solidFill>
                  <a:srgbClr val="FF0000"/>
                </a:solidFill>
                <a:latin typeface="Tahoma" pitchFamily="34" charset="0"/>
              </a:rPr>
              <a:t>managers must review their HSE HEMP against the questions asked below        </a:t>
            </a:r>
          </a:p>
          <a:p>
            <a:pPr marL="342900" indent="-342900" eaLnBrk="1" hangingPunct="1">
              <a:defRPr/>
            </a:pPr>
            <a:endParaRPr lang="en-US" sz="1600" b="1" dirty="0">
              <a:solidFill>
                <a:srgbClr val="FF0000"/>
              </a:solidFill>
              <a:latin typeface="Tahoma" pitchFamily="34" charset="0"/>
            </a:endParaRPr>
          </a:p>
          <a:p>
            <a:pPr marL="342900" indent="-342900" eaLnBrk="1" hangingPunct="1">
              <a:defRPr/>
            </a:pPr>
            <a:r>
              <a:rPr lang="en-US" sz="1600" b="1" dirty="0">
                <a:solidFill>
                  <a:srgbClr val="0000FF"/>
                </a:solidFill>
                <a:latin typeface="Tahoma" pitchFamily="34" charset="0"/>
              </a:rPr>
              <a:t>Confirm the following:</a:t>
            </a:r>
            <a:endParaRPr lang="en-US" sz="1600" dirty="0">
              <a:solidFill>
                <a:srgbClr val="0000FF"/>
              </a:solidFill>
              <a:latin typeface="Tahoma" pitchFamily="34" charset="0"/>
            </a:endParaRPr>
          </a:p>
          <a:p>
            <a:pPr marL="342900" indent="-342900" eaLnBrk="1" hangingPunct="1">
              <a:defRPr/>
            </a:pPr>
            <a:endParaRPr lang="en-US" sz="1400" dirty="0">
              <a:solidFill>
                <a:srgbClr val="000000"/>
              </a:solidFill>
              <a:latin typeface="Arial" charset="0"/>
            </a:endParaRPr>
          </a:p>
          <a:p>
            <a:pPr marL="342900" indent="-342900" eaLnBrk="1" hangingPunct="1">
              <a:buFont typeface="+mj-lt"/>
              <a:buAutoNum type="arabicPeriod"/>
              <a:defRPr/>
            </a:pPr>
            <a:r>
              <a:rPr lang="en-US" sz="1600" dirty="0" smtClean="0">
                <a:solidFill>
                  <a:srgbClr val="0033CC"/>
                </a:solidFill>
                <a:latin typeface="+mj-lt"/>
                <a:sym typeface="Wingdings" pitchFamily="2" charset="2"/>
              </a:rPr>
              <a:t>Do you have a Derrickman Changeover procedure in your company? Does it mention that the block should be stationary at the time of DM changeover?</a:t>
            </a:r>
            <a:endParaRPr lang="en-US" sz="1600" dirty="0">
              <a:solidFill>
                <a:srgbClr val="0033CC"/>
              </a:solidFill>
              <a:latin typeface="+mj-lt"/>
              <a:sym typeface="Wingdings" pitchFamily="2" charset="2"/>
            </a:endParaRPr>
          </a:p>
          <a:p>
            <a:pPr marL="342900" indent="-342900" eaLnBrk="1" hangingPunct="1">
              <a:buFont typeface="+mj-lt"/>
              <a:buAutoNum type="arabicPeriod"/>
              <a:defRPr/>
            </a:pPr>
            <a:r>
              <a:rPr lang="en-US" sz="1600" dirty="0" smtClean="0">
                <a:solidFill>
                  <a:srgbClr val="0033CC"/>
                </a:solidFill>
                <a:latin typeface="+mj-lt"/>
                <a:sym typeface="Wingdings" pitchFamily="2" charset="2"/>
              </a:rPr>
              <a:t>Did you evaluate the possibility of use of Lad-Safe on your Derricks?</a:t>
            </a:r>
            <a:endParaRPr lang="en-US" sz="1600" dirty="0">
              <a:solidFill>
                <a:srgbClr val="0033CC"/>
              </a:solidFill>
              <a:latin typeface="+mj-lt"/>
              <a:sym typeface="Wingdings" pitchFamily="2" charset="2"/>
            </a:endParaRPr>
          </a:p>
          <a:p>
            <a:pPr marL="342900" indent="-342900" eaLnBrk="1" hangingPunct="1">
              <a:buFont typeface="+mj-lt"/>
              <a:buAutoNum type="arabicPeriod"/>
              <a:defRPr/>
            </a:pPr>
            <a:r>
              <a:rPr lang="en-US" sz="1600" dirty="0" smtClean="0">
                <a:solidFill>
                  <a:srgbClr val="0033CC"/>
                </a:solidFill>
                <a:latin typeface="+mj-lt"/>
                <a:sym typeface="Wingdings" pitchFamily="2" charset="2"/>
              </a:rPr>
              <a:t>Do you have Rescue from Height procedure in your company?</a:t>
            </a:r>
          </a:p>
          <a:p>
            <a:pPr marL="342900" indent="-342900" eaLnBrk="1" hangingPunct="1">
              <a:buFont typeface="+mj-lt"/>
              <a:buAutoNum type="arabicPeriod"/>
              <a:defRPr/>
            </a:pPr>
            <a:r>
              <a:rPr lang="en-US" sz="1600" dirty="0" smtClean="0">
                <a:solidFill>
                  <a:srgbClr val="0033CC"/>
                </a:solidFill>
                <a:latin typeface="+mj-lt"/>
                <a:sym typeface="Wingdings" pitchFamily="2" charset="2"/>
              </a:rPr>
              <a:t>Do you hold Drills for Rescue from Height?</a:t>
            </a:r>
          </a:p>
          <a:p>
            <a:pPr marL="342900" indent="-342900" eaLnBrk="1" hangingPunct="1">
              <a:buFont typeface="+mj-lt"/>
              <a:buAutoNum type="arabicPeriod"/>
              <a:defRPr/>
            </a:pPr>
            <a:r>
              <a:rPr lang="en-US" sz="1600" dirty="0" smtClean="0">
                <a:solidFill>
                  <a:srgbClr val="0033CC"/>
                </a:solidFill>
                <a:latin typeface="+mj-lt"/>
                <a:sym typeface="Wingdings" pitchFamily="2" charset="2"/>
              </a:rPr>
              <a:t>Do you apply consequence management where necessary?</a:t>
            </a:r>
          </a:p>
          <a:p>
            <a:pPr marL="342900" indent="-342900" eaLnBrk="1" hangingPunct="1">
              <a:buFont typeface="+mj-lt"/>
              <a:buAutoNum type="arabicPeriod"/>
              <a:defRPr/>
            </a:pPr>
            <a:r>
              <a:rPr lang="en-US" sz="1600" dirty="0" smtClean="0">
                <a:solidFill>
                  <a:srgbClr val="0033CC"/>
                </a:solidFill>
                <a:latin typeface="+mj-lt"/>
                <a:sym typeface="Wingdings" pitchFamily="2" charset="2"/>
              </a:rPr>
              <a:t>Do you ensure adequate competency levels for all staff?</a:t>
            </a:r>
            <a:endParaRPr lang="en-US" sz="1600" dirty="0">
              <a:solidFill>
                <a:srgbClr val="0033CC"/>
              </a:solidFill>
              <a:latin typeface="+mj-lt"/>
              <a:sym typeface="Wingdings" pitchFamily="2" charset="2"/>
            </a:endParaRPr>
          </a:p>
          <a:p>
            <a:pPr marL="119063" indent="-119063" eaLnBrk="1" hangingPunct="1">
              <a:buFontTx/>
              <a:buChar char="•"/>
              <a:defRPr/>
            </a:pPr>
            <a:endParaRPr lang="en-US" sz="1400" dirty="0">
              <a:solidFill>
                <a:srgbClr val="000000"/>
              </a:solidFill>
              <a:latin typeface="Arial" charset="0"/>
            </a:endParaRPr>
          </a:p>
          <a:p>
            <a:pPr marL="119063" indent="-119063" eaLnBrk="1" hangingPunct="1">
              <a:defRPr/>
            </a:pPr>
            <a:endParaRPr lang="en-US" sz="1400" dirty="0">
              <a:solidFill>
                <a:srgbClr val="000000"/>
              </a:solidFill>
              <a:latin typeface="Arial" charset="0"/>
            </a:endParaRPr>
          </a:p>
          <a:p>
            <a:pPr marL="173038" indent="-173038" eaLnBrk="1" hangingPunct="1">
              <a:buFont typeface="Arial" pitchFamily="34" charset="0"/>
              <a:buChar char="•"/>
              <a:defRPr/>
            </a:pPr>
            <a:endParaRPr lang="en-US" sz="800" dirty="0">
              <a:solidFill>
                <a:srgbClr val="000000"/>
              </a:solidFill>
              <a:latin typeface="Arial" charset="0"/>
            </a:endParaRPr>
          </a:p>
        </p:txBody>
      </p:sp>
      <p:grpSp>
        <p:nvGrpSpPr>
          <p:cNvPr id="2"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dirty="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dirty="0">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dirty="0">
                <a:ln w="9525">
                  <a:solidFill>
                    <a:srgbClr val="000000"/>
                  </a:solidFill>
                  <a:round/>
                  <a:headEnd/>
                  <a:tailEnd/>
                </a:ln>
                <a:solidFill>
                  <a:srgbClr val="000000"/>
                </a:solidFill>
                <a:latin typeface="Arial"/>
                <a:cs typeface="Arial"/>
              </a:endParaRPr>
            </a:p>
          </p:txBody>
        </p:sp>
      </p:grpSp>
      <p:sp>
        <p:nvSpPr>
          <p:cNvPr id="27652" name="Slide Number Placeholder 8"/>
          <p:cNvSpPr>
            <a:spLocks noGrp="1"/>
          </p:cNvSpPr>
          <p:nvPr>
            <p:ph type="sldNum" sz="quarter" idx="12"/>
          </p:nvPr>
        </p:nvSpPr>
        <p:spPr>
          <a:noFill/>
        </p:spPr>
        <p:txBody>
          <a:bodyPr/>
          <a:lstStyle/>
          <a:p>
            <a:fld id="{6938B89D-F213-4B22-83B0-682ADC9DB09E}" type="slidenum">
              <a:rPr lang="en-US" smtClean="0"/>
              <a:pPr/>
              <a:t>2</a:t>
            </a:fld>
            <a:endParaRPr lang="en-US" dirty="0" smtClean="0"/>
          </a:p>
        </p:txBody>
      </p:sp>
      <p:sp>
        <p:nvSpPr>
          <p:cNvPr id="27653" name="Rectangle 8"/>
          <p:cNvSpPr>
            <a:spLocks noChangeArrowheads="1"/>
          </p:cNvSpPr>
          <p:nvPr/>
        </p:nvSpPr>
        <p:spPr bwMode="auto">
          <a:xfrm>
            <a:off x="324698" y="838200"/>
            <a:ext cx="5237902" cy="338554"/>
          </a:xfrm>
          <a:prstGeom prst="rect">
            <a:avLst/>
          </a:prstGeom>
          <a:noFill/>
          <a:ln w="9525">
            <a:noFill/>
            <a:miter lim="800000"/>
            <a:headEnd/>
            <a:tailEnd/>
          </a:ln>
        </p:spPr>
        <p:txBody>
          <a:bodyPr wrap="square">
            <a:spAutoFit/>
          </a:bodyPr>
          <a:lstStyle/>
          <a:p>
            <a:pPr marL="114300" indent="-114300" algn="just">
              <a:defRPr/>
            </a:pPr>
            <a:r>
              <a:rPr lang="en-GB" sz="1600" b="1" dirty="0" smtClean="0">
                <a:solidFill>
                  <a:srgbClr val="333399"/>
                </a:solidFill>
                <a:latin typeface="Tahoma" pitchFamily="34" charset="0"/>
                <a:ea typeface="Tahoma" pitchFamily="34" charset="0"/>
                <a:cs typeface="Tahoma" pitchFamily="34" charset="0"/>
              </a:rPr>
              <a:t>Date: 17.06.2017	</a:t>
            </a:r>
            <a:r>
              <a:rPr lang="en-GB" sz="1600" b="1" dirty="0" smtClean="0">
                <a:solidFill>
                  <a:srgbClr val="333399"/>
                </a:solidFill>
                <a:latin typeface="Tahoma" pitchFamily="34" charset="0"/>
                <a:ea typeface="Tahoma" pitchFamily="34" charset="0"/>
                <a:cs typeface="Tahoma" pitchFamily="34" charset="0"/>
              </a:rPr>
              <a:t>	Incident</a:t>
            </a:r>
            <a:r>
              <a:rPr lang="en-GB" sz="1600" b="1" dirty="0" smtClean="0">
                <a:solidFill>
                  <a:srgbClr val="333399"/>
                </a:solidFill>
                <a:latin typeface="Tahoma" pitchFamily="34" charset="0"/>
                <a:ea typeface="Tahoma" pitchFamily="34" charset="0"/>
                <a:cs typeface="Tahoma" pitchFamily="34" charset="0"/>
              </a:rPr>
              <a:t>: LTI</a:t>
            </a:r>
            <a:endParaRPr lang="en-US" sz="1600" b="1" dirty="0">
              <a:solidFill>
                <a:srgbClr val="333399"/>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91919</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FB1A0D6D-B314-444C-A0D7-97FE66EB2CAB}"/>
</file>

<file path=customXml/itemProps2.xml><?xml version="1.0" encoding="utf-8"?>
<ds:datastoreItem xmlns:ds="http://schemas.openxmlformats.org/officeDocument/2006/customXml" ds:itemID="{923F6DB1-EFEF-4BED-814A-94CA2E41862E}"/>
</file>

<file path=customXml/itemProps3.xml><?xml version="1.0" encoding="utf-8"?>
<ds:datastoreItem xmlns:ds="http://schemas.openxmlformats.org/officeDocument/2006/customXml" ds:itemID="{51FDCCFF-BAE4-4C83-9B83-7D3C87F43E94}"/>
</file>

<file path=docProps/app.xml><?xml version="1.0" encoding="utf-8"?>
<Properties xmlns="http://schemas.openxmlformats.org/officeDocument/2006/extended-properties" xmlns:vt="http://schemas.openxmlformats.org/officeDocument/2006/docPropsVTypes">
  <TotalTime>11</TotalTime>
  <Words>208</Words>
  <Application>Microsoft Office PowerPoint</Application>
  <PresentationFormat>On-screen Show (4:3)</PresentationFormat>
  <Paragraphs>38</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Theme1</vt:lpstr>
      <vt:lpstr>Slide 1</vt:lpstr>
      <vt:lpstr>Slide 2</vt:lpstr>
    </vt:vector>
  </TitlesOfParts>
  <Company>PDO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mu61323</cp:lastModifiedBy>
  <cp:revision>6</cp:revision>
  <dcterms:created xsi:type="dcterms:W3CDTF">2017-09-02T09:11:25Z</dcterms:created>
  <dcterms:modified xsi:type="dcterms:W3CDTF">2017-10-25T07:21:03Z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