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7" r:id="rId2"/>
    <p:sldId id="26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27E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228E7-FCDD-4F59-9A72-5DE6AF2E942F}"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5355A9-C63A-4217-9E7F-490FCFC27D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FC737C99-1638-4F56-BD25-408843A6F61D}" type="datetimeFigureOut">
              <a:rPr lang="en-US" smtClean="0"/>
              <a:pPr/>
              <a:t>10/25/2017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C5DD4E7E-E938-4036-B477-3BB9F2C3B5D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FC737C99-1638-4F56-BD25-408843A6F61D}" type="datetimeFigureOut">
              <a:rPr lang="en-US" smtClean="0"/>
              <a:pPr/>
              <a:t>10/25/2017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C5DD4E7E-E938-4036-B477-3BB9F2C3B5D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FC737C99-1638-4F56-BD25-408843A6F61D}" type="datetimeFigureOut">
              <a:rPr lang="en-US" smtClean="0"/>
              <a:pPr/>
              <a:t>10/25/2017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C5DD4E7E-E938-4036-B477-3BB9F2C3B5D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C5DD4E7E-E938-4036-B477-3BB9F2C3B5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37C99-1638-4F56-BD25-408843A6F61D}" type="datetimeFigureOut">
              <a:rPr lang="en-US" smtClean="0"/>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D4E7E-E938-4036-B477-3BB9F2C3B5DD}"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Pic (38).JPG"/>
          <p:cNvPicPr>
            <a:picLocks noChangeAspect="1"/>
          </p:cNvPicPr>
          <p:nvPr/>
        </p:nvPicPr>
        <p:blipFill>
          <a:blip r:embed="rId3" cstate="print"/>
          <a:stretch>
            <a:fillRect/>
          </a:stretch>
        </p:blipFill>
        <p:spPr>
          <a:xfrm>
            <a:off x="5715000" y="914400"/>
            <a:ext cx="3273552" cy="2455164"/>
          </a:xfrm>
          <a:prstGeom prst="rect">
            <a:avLst/>
          </a:prstGeom>
        </p:spPr>
      </p:pic>
      <p:sp>
        <p:nvSpPr>
          <p:cNvPr id="14339" name="Text Box 2"/>
          <p:cNvSpPr txBox="1">
            <a:spLocks noChangeArrowheads="1"/>
          </p:cNvSpPr>
          <p:nvPr/>
        </p:nvSpPr>
        <p:spPr bwMode="auto">
          <a:xfrm>
            <a:off x="228600" y="838200"/>
            <a:ext cx="5257800" cy="4539704"/>
          </a:xfrm>
          <a:prstGeom prst="rect">
            <a:avLst/>
          </a:prstGeom>
          <a:noFill/>
          <a:ln w="19050">
            <a:noFill/>
            <a:miter lim="800000"/>
            <a:headEnd/>
            <a:tailEnd/>
          </a:ln>
        </p:spPr>
        <p:txBody>
          <a:bodyPr wrap="square">
            <a:spAutoFit/>
          </a:bodyPr>
          <a:lstStyle/>
          <a:p>
            <a:pPr marL="114300" indent="-114300" algn="just">
              <a:defRPr/>
            </a:pPr>
            <a:r>
              <a:rPr lang="en-GB" sz="1600" b="1" dirty="0" smtClean="0">
                <a:solidFill>
                  <a:srgbClr val="333399"/>
                </a:solidFill>
                <a:latin typeface="+mj-lt"/>
              </a:rPr>
              <a:t>Date: 17.06.2017	Incident</a:t>
            </a:r>
            <a:r>
              <a:rPr lang="en-GB" sz="1600" b="1" dirty="0" smtClean="0">
                <a:solidFill>
                  <a:srgbClr val="333399"/>
                </a:solidFill>
                <a:latin typeface="+mj-lt"/>
              </a:rPr>
              <a:t>: LTI</a:t>
            </a:r>
            <a:endParaRPr lang="en-US" sz="1600" b="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p>
          <a:p>
            <a:pPr algn="just"/>
            <a:endParaRPr lang="en-US" sz="800" dirty="0" smtClean="0">
              <a:solidFill>
                <a:srgbClr val="000000"/>
              </a:solidFill>
              <a:latin typeface="Arial" charset="0"/>
            </a:endParaRPr>
          </a:p>
          <a:p>
            <a:pPr algn="just"/>
            <a:r>
              <a:rPr lang="en-US" sz="1600" dirty="0" smtClean="0">
                <a:latin typeface="+mj-lt"/>
                <a:cs typeface="Calibri" pitchFamily="34" charset="0"/>
              </a:rPr>
              <a:t>During  process of Derrickman (DM) changeover,  Floorman (FM) relieved DM  and pulled &amp; racked back a stand of pipe. DM was standing close to ladder with fall arrester attached in preparation to descend down the ladder. Driller lowered Top Drive System (TDS) which entangled and pulled the fall arrester line along with DM. DM fell (same level) at monkey board platform with left leg trapped between monkey board post &amp; guide beam resulting in a fracture to his left ankle. </a:t>
            </a:r>
          </a:p>
          <a:p>
            <a:pPr algn="just"/>
            <a:endParaRPr lang="en-US" sz="1100" b="1" dirty="0" smtClean="0">
              <a:solidFill>
                <a:srgbClr val="FF0000"/>
              </a:solidFill>
              <a:latin typeface="Tahoma" pitchFamily="34" charset="0"/>
            </a:endParaRPr>
          </a:p>
          <a:p>
            <a:pPr algn="just"/>
            <a:endParaRPr lang="en-US" sz="1100" b="1" dirty="0" smtClean="0">
              <a:solidFill>
                <a:srgbClr val="FF0000"/>
              </a:solidFill>
              <a:latin typeface="Tahoma" pitchFamily="34" charset="0"/>
            </a:endParaRPr>
          </a:p>
          <a:p>
            <a:pPr marL="114300" indent="-114300" algn="just">
              <a:defRPr/>
            </a:pPr>
            <a:r>
              <a:rPr lang="en-US" sz="1600" b="1" dirty="0" smtClean="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a:buFont typeface="Arial" pitchFamily="34" charset="0"/>
              <a:buChar char="•"/>
              <a:defRPr/>
            </a:pPr>
            <a:r>
              <a:rPr lang="en-US" sz="1600" dirty="0" smtClean="0">
                <a:latin typeface="+mj-lt"/>
                <a:cs typeface="Calibri" pitchFamily="34" charset="0"/>
              </a:rPr>
              <a:t>Always ensure the TDS is stationary until DM changeover is complete</a:t>
            </a:r>
          </a:p>
          <a:p>
            <a:pPr marL="171450" indent="-171450">
              <a:buFont typeface="Arial" pitchFamily="34" charset="0"/>
              <a:buChar char="•"/>
              <a:defRPr/>
            </a:pPr>
            <a:r>
              <a:rPr lang="en-US" sz="1600" dirty="0" smtClean="0">
                <a:latin typeface="+mj-lt"/>
                <a:cs typeface="Calibri" pitchFamily="34" charset="0"/>
              </a:rPr>
              <a:t>Ensure communication between Driller and DM at all times</a:t>
            </a:r>
          </a:p>
          <a:p>
            <a:pPr marL="171450" indent="-171450">
              <a:buFont typeface="Arial" pitchFamily="34" charset="0"/>
              <a:buChar char="•"/>
              <a:defRPr/>
            </a:pPr>
            <a:r>
              <a:rPr lang="en-US" sz="1600" dirty="0" smtClean="0">
                <a:latin typeface="+mj-lt"/>
                <a:cs typeface="Calibri" pitchFamily="34" charset="0"/>
              </a:rPr>
              <a:t>Ensure right Fall Arrester is used at all times </a:t>
            </a:r>
            <a:endParaRPr lang="en-US" sz="1400" dirty="0">
              <a:solidFill>
                <a:srgbClr val="000000"/>
              </a:solidFill>
              <a:latin typeface="Arial" charset="0"/>
            </a:endParaRPr>
          </a:p>
        </p:txBody>
      </p:sp>
      <p:sp>
        <p:nvSpPr>
          <p:cNvPr id="26628" name="TextBox 16"/>
          <p:cNvSpPr txBox="1">
            <a:spLocks noChangeArrowheads="1"/>
          </p:cNvSpPr>
          <p:nvPr/>
        </p:nvSpPr>
        <p:spPr bwMode="auto">
          <a:xfrm>
            <a:off x="381000" y="5562600"/>
            <a:ext cx="5181600" cy="584775"/>
          </a:xfrm>
          <a:prstGeom prst="rect">
            <a:avLst/>
          </a:prstGeom>
          <a:solidFill>
            <a:srgbClr val="4C27E7"/>
          </a:solidFill>
          <a:ln w="9525">
            <a:noFill/>
            <a:miter lim="800000"/>
            <a:headEnd/>
            <a:tailEnd/>
          </a:ln>
        </p:spPr>
        <p:txBody>
          <a:bodyPr>
            <a:spAutoFit/>
          </a:bodyPr>
          <a:lstStyle/>
          <a:p>
            <a:pPr algn="ctr" eaLnBrk="1" hangingPunct="1"/>
            <a:r>
              <a:rPr lang="en-US" sz="1600" b="1" dirty="0" smtClean="0">
                <a:solidFill>
                  <a:srgbClr val="FFFF00"/>
                </a:solidFill>
                <a:latin typeface="Tahoma" pitchFamily="34" charset="0"/>
              </a:rPr>
              <a:t>Always ensure travelling block is stationary during DM changeover</a:t>
            </a:r>
            <a:endParaRPr lang="en-US" sz="1600" b="1" dirty="0">
              <a:solidFill>
                <a:srgbClr val="FFFF00"/>
              </a:solidFill>
              <a:latin typeface="Tahoma"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cxnSp>
        <p:nvCxnSpPr>
          <p:cNvPr id="21" name="Straight Connector 20"/>
          <p:cNvCxnSpPr/>
          <p:nvPr/>
        </p:nvCxnSpPr>
        <p:spPr bwMode="auto">
          <a:xfrm>
            <a:off x="7162800" y="914400"/>
            <a:ext cx="457200" cy="685800"/>
          </a:xfrm>
          <a:prstGeom prst="line">
            <a:avLst/>
          </a:prstGeom>
          <a:solidFill>
            <a:schemeClr val="accent1"/>
          </a:solidFill>
          <a:ln w="28575" cap="flat" cmpd="sng" algn="ctr">
            <a:solidFill>
              <a:schemeClr val="accent1">
                <a:lumMod val="60000"/>
                <a:lumOff val="40000"/>
              </a:schemeClr>
            </a:solidFill>
            <a:prstDash val="sysDash"/>
            <a:round/>
            <a:headEnd type="none" w="med" len="med"/>
            <a:tailEnd type="none" w="med" len="med"/>
          </a:ln>
          <a:effectLst/>
        </p:spPr>
      </p:cxnSp>
      <p:cxnSp>
        <p:nvCxnSpPr>
          <p:cNvPr id="22" name="Straight Connector 21"/>
          <p:cNvCxnSpPr/>
          <p:nvPr/>
        </p:nvCxnSpPr>
        <p:spPr bwMode="auto">
          <a:xfrm>
            <a:off x="7848600" y="1981200"/>
            <a:ext cx="1143000" cy="1143000"/>
          </a:xfrm>
          <a:prstGeom prst="line">
            <a:avLst/>
          </a:prstGeom>
          <a:solidFill>
            <a:schemeClr val="accent1"/>
          </a:solidFill>
          <a:ln w="28575" cap="flat" cmpd="sng" algn="ctr">
            <a:solidFill>
              <a:schemeClr val="accent1">
                <a:lumMod val="60000"/>
                <a:lumOff val="40000"/>
              </a:schemeClr>
            </a:solidFill>
            <a:prstDash val="sysDash"/>
            <a:round/>
            <a:headEnd type="none" w="med" len="med"/>
            <a:tailEnd type="none" w="med" len="med"/>
          </a:ln>
          <a:effectLst/>
        </p:spPr>
      </p:cxnSp>
      <p:grpSp>
        <p:nvGrpSpPr>
          <p:cNvPr id="2"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25" name="Down Arrow 24"/>
          <p:cNvSpPr/>
          <p:nvPr/>
        </p:nvSpPr>
        <p:spPr bwMode="auto">
          <a:xfrm rot="19509845">
            <a:off x="8338599" y="1091755"/>
            <a:ext cx="490195" cy="990600"/>
          </a:xfrm>
          <a:prstGeom prst="downArrow">
            <a:avLst/>
          </a:prstGeom>
          <a:solidFill>
            <a:srgbClr val="FFC000"/>
          </a:solidFill>
          <a:ln w="9525" cap="flat" cmpd="sng" algn="ctr">
            <a:solidFill>
              <a:srgbClr val="002060"/>
            </a:solidFill>
            <a:prstDash val="solid"/>
            <a:round/>
            <a:headEnd type="none" w="med" len="med"/>
            <a:tailEnd type="none" w="med" len="med"/>
          </a:ln>
          <a:effectLst/>
        </p:spPr>
        <p:txBody>
          <a:bodyPr vert="vert"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smtClean="0">
                <a:ln>
                  <a:noFill/>
                </a:ln>
                <a:solidFill>
                  <a:srgbClr val="FF0000"/>
                </a:solidFill>
                <a:effectLst/>
                <a:latin typeface="Times New Roman" pitchFamily="18" charset="0"/>
              </a:rPr>
              <a:t>Block moving</a:t>
            </a:r>
          </a:p>
        </p:txBody>
      </p:sp>
      <p:pic>
        <p:nvPicPr>
          <p:cNvPr id="1026" name="Picture 2"/>
          <p:cNvPicPr>
            <a:picLocks noChangeAspect="1" noChangeArrowheads="1"/>
          </p:cNvPicPr>
          <p:nvPr/>
        </p:nvPicPr>
        <p:blipFill>
          <a:blip r:embed="rId4" cstate="print"/>
          <a:srcRect/>
          <a:stretch>
            <a:fillRect/>
          </a:stretch>
        </p:blipFill>
        <p:spPr bwMode="auto">
          <a:xfrm>
            <a:off x="5715000" y="3657600"/>
            <a:ext cx="3292949" cy="2486025"/>
          </a:xfrm>
          <a:prstGeom prst="rect">
            <a:avLst/>
          </a:prstGeom>
          <a:noFill/>
          <a:ln w="9525">
            <a:noFill/>
            <a:miter lim="800000"/>
            <a:headEnd/>
            <a:tailEnd/>
          </a:ln>
        </p:spPr>
      </p:pic>
      <p:sp>
        <p:nvSpPr>
          <p:cNvPr id="26634" name="Freeform 132"/>
          <p:cNvSpPr>
            <a:spLocks/>
          </p:cNvSpPr>
          <p:nvPr/>
        </p:nvSpPr>
        <p:spPr bwMode="auto">
          <a:xfrm>
            <a:off x="8382000" y="54864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
        <p:nvSpPr>
          <p:cNvPr id="17" name="TextBox 16"/>
          <p:cNvSpPr txBox="1"/>
          <p:nvPr/>
        </p:nvSpPr>
        <p:spPr>
          <a:xfrm>
            <a:off x="5715000" y="6096000"/>
            <a:ext cx="4572000" cy="261610"/>
          </a:xfrm>
          <a:prstGeom prst="rect">
            <a:avLst/>
          </a:prstGeom>
          <a:noFill/>
        </p:spPr>
        <p:txBody>
          <a:bodyPr wrap="square" rtlCol="0">
            <a:spAutoFit/>
          </a:bodyPr>
          <a:lstStyle/>
          <a:p>
            <a:r>
              <a:rPr lang="en-US" sz="1100" b="1" dirty="0" smtClean="0">
                <a:latin typeface="Albertus Medium" pitchFamily="34" charset="0"/>
              </a:rPr>
              <a:t>Block stationary at Rig Floor level during changeover</a:t>
            </a:r>
          </a:p>
        </p:txBody>
      </p:sp>
      <p:sp>
        <p:nvSpPr>
          <p:cNvPr id="19" name="TextBox 18"/>
          <p:cNvSpPr txBox="1"/>
          <p:nvPr/>
        </p:nvSpPr>
        <p:spPr>
          <a:xfrm>
            <a:off x="5638800" y="3352800"/>
            <a:ext cx="4572000" cy="261610"/>
          </a:xfrm>
          <a:prstGeom prst="rect">
            <a:avLst/>
          </a:prstGeom>
          <a:noFill/>
        </p:spPr>
        <p:txBody>
          <a:bodyPr wrap="square" rtlCol="0">
            <a:spAutoFit/>
          </a:bodyPr>
          <a:lstStyle/>
          <a:p>
            <a:r>
              <a:rPr lang="en-US" sz="1100" b="1" dirty="0" smtClean="0">
                <a:latin typeface="Albertus Medium" pitchFamily="34" charset="0"/>
              </a:rPr>
              <a:t>Block moving at monkey board level during changeover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754874"/>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smtClean="0">
                <a:solidFill>
                  <a:srgbClr val="0033CC"/>
                </a:solidFill>
                <a:latin typeface="+mj-lt"/>
                <a:sym typeface="Wingdings" pitchFamily="2" charset="2"/>
              </a:rPr>
              <a:t>Do you have a Derrickman Changeover procedure in your company? Does it mention that the block should be stationary at the time of DM changeover?</a:t>
            </a:r>
            <a:endParaRPr lang="en-US" sz="1600" dirty="0">
              <a:solidFill>
                <a:srgbClr val="0033CC"/>
              </a:solidFill>
              <a:latin typeface="+mj-lt"/>
              <a:sym typeface="Wingdings" pitchFamily="2" charset="2"/>
            </a:endParaRPr>
          </a:p>
          <a:p>
            <a:pPr marL="342900" indent="-342900" eaLnBrk="1" hangingPunct="1">
              <a:buFont typeface="+mj-lt"/>
              <a:buAutoNum type="arabicPeriod"/>
              <a:defRPr/>
            </a:pPr>
            <a:r>
              <a:rPr lang="en-US" sz="1600" dirty="0" smtClean="0">
                <a:solidFill>
                  <a:srgbClr val="0033CC"/>
                </a:solidFill>
                <a:latin typeface="+mj-lt"/>
                <a:sym typeface="Wingdings" pitchFamily="2" charset="2"/>
              </a:rPr>
              <a:t>Did you evaluate the possibility of use of Lad-Safe on your Derricks?</a:t>
            </a:r>
            <a:endParaRPr lang="en-US" sz="1600" dirty="0">
              <a:solidFill>
                <a:srgbClr val="0033CC"/>
              </a:solidFill>
              <a:latin typeface="+mj-lt"/>
              <a:sym typeface="Wingdings" pitchFamily="2" charset="2"/>
            </a:endParaRPr>
          </a:p>
          <a:p>
            <a:pPr marL="342900" indent="-342900" eaLnBrk="1" hangingPunct="1">
              <a:buFont typeface="+mj-lt"/>
              <a:buAutoNum type="arabicPeriod"/>
              <a:defRPr/>
            </a:pPr>
            <a:r>
              <a:rPr lang="en-US" sz="1600" dirty="0" smtClean="0">
                <a:solidFill>
                  <a:srgbClr val="0033CC"/>
                </a:solidFill>
                <a:latin typeface="+mj-lt"/>
                <a:sym typeface="Wingdings" pitchFamily="2" charset="2"/>
              </a:rPr>
              <a:t>Do you have Rescue from Height procedure in your company?</a:t>
            </a:r>
          </a:p>
          <a:p>
            <a:pPr marL="342900" indent="-342900" eaLnBrk="1" hangingPunct="1">
              <a:buFont typeface="+mj-lt"/>
              <a:buAutoNum type="arabicPeriod"/>
              <a:defRPr/>
            </a:pPr>
            <a:r>
              <a:rPr lang="en-US" sz="1600" dirty="0" smtClean="0">
                <a:solidFill>
                  <a:srgbClr val="0033CC"/>
                </a:solidFill>
                <a:latin typeface="+mj-lt"/>
                <a:sym typeface="Wingdings" pitchFamily="2" charset="2"/>
              </a:rPr>
              <a:t>Do you hold Drills for Rescue from Height?</a:t>
            </a:r>
          </a:p>
          <a:p>
            <a:pPr marL="342900" indent="-342900" eaLnBrk="1" hangingPunct="1">
              <a:buFont typeface="+mj-lt"/>
              <a:buAutoNum type="arabicPeriod"/>
              <a:defRPr/>
            </a:pPr>
            <a:r>
              <a:rPr lang="en-US" sz="1600" dirty="0" smtClean="0">
                <a:solidFill>
                  <a:srgbClr val="0033CC"/>
                </a:solidFill>
                <a:latin typeface="+mj-lt"/>
                <a:sym typeface="Wingdings" pitchFamily="2" charset="2"/>
              </a:rPr>
              <a:t>Do you apply consequence management where necessary?</a:t>
            </a:r>
          </a:p>
          <a:p>
            <a:pPr marL="342900" indent="-342900" eaLnBrk="1" hangingPunct="1">
              <a:buFont typeface="+mj-lt"/>
              <a:buAutoNum type="arabicPeriod"/>
              <a:defRPr/>
            </a:pPr>
            <a:r>
              <a:rPr lang="en-US" sz="1600" dirty="0" smtClean="0">
                <a:solidFill>
                  <a:srgbClr val="0033CC"/>
                </a:solidFill>
                <a:latin typeface="+mj-lt"/>
                <a:sym typeface="Wingdings" pitchFamily="2" charset="2"/>
              </a:rPr>
              <a:t>Do you ensure adequate competency levels for all staff?</a:t>
            </a:r>
            <a:endParaRPr lang="en-US" sz="1600"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27653" name="Rectangle 8"/>
          <p:cNvSpPr>
            <a:spLocks noChangeArrowheads="1"/>
          </p:cNvSpPr>
          <p:nvPr/>
        </p:nvSpPr>
        <p:spPr bwMode="auto">
          <a:xfrm>
            <a:off x="324698" y="838200"/>
            <a:ext cx="5237902" cy="338554"/>
          </a:xfrm>
          <a:prstGeom prst="rect">
            <a:avLst/>
          </a:prstGeom>
          <a:noFill/>
          <a:ln w="9525">
            <a:noFill/>
            <a:miter lim="800000"/>
            <a:headEnd/>
            <a:tailEnd/>
          </a:ln>
        </p:spPr>
        <p:txBody>
          <a:bodyPr wrap="square">
            <a:spAutoFit/>
          </a:bodyPr>
          <a:lstStyle/>
          <a:p>
            <a:pPr marL="114300" indent="-114300" algn="just">
              <a:defRPr/>
            </a:pPr>
            <a:r>
              <a:rPr lang="en-GB" sz="1600" b="1" dirty="0" smtClean="0">
                <a:solidFill>
                  <a:srgbClr val="333399"/>
                </a:solidFill>
                <a:latin typeface="Tahoma" pitchFamily="34" charset="0"/>
                <a:ea typeface="Tahoma" pitchFamily="34" charset="0"/>
                <a:cs typeface="Tahoma" pitchFamily="34" charset="0"/>
              </a:rPr>
              <a:t>Date: 17.06.2017	</a:t>
            </a:r>
            <a:r>
              <a:rPr lang="en-GB" sz="1600" b="1" dirty="0" smtClean="0">
                <a:solidFill>
                  <a:srgbClr val="333399"/>
                </a:solidFill>
                <a:latin typeface="Tahoma" pitchFamily="34" charset="0"/>
                <a:ea typeface="Tahoma" pitchFamily="34" charset="0"/>
                <a:cs typeface="Tahoma" pitchFamily="34" charset="0"/>
              </a:rPr>
              <a:t>	Incident</a:t>
            </a:r>
            <a:r>
              <a:rPr lang="en-GB" sz="1600" b="1" dirty="0" smtClean="0">
                <a:solidFill>
                  <a:srgbClr val="333399"/>
                </a:solidFill>
                <a:latin typeface="Tahoma" pitchFamily="34" charset="0"/>
                <a:ea typeface="Tahoma" pitchFamily="34" charset="0"/>
                <a:cs typeface="Tahoma" pitchFamily="34" charset="0"/>
              </a:rPr>
              <a:t>: LTI</a:t>
            </a:r>
            <a:endParaRPr lang="en-US" sz="1600" b="1" dirty="0">
              <a:solidFill>
                <a:srgbClr val="333399"/>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91919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B1A0D6D-B314-444C-A0D7-97FE66EB2CAB}"/>
</file>

<file path=customXml/itemProps2.xml><?xml version="1.0" encoding="utf-8"?>
<ds:datastoreItem xmlns:ds="http://schemas.openxmlformats.org/officeDocument/2006/customXml" ds:itemID="{9845C2AA-3DD5-438A-A121-B5EAB6CFB8FB}"/>
</file>

<file path=customXml/itemProps3.xml><?xml version="1.0" encoding="utf-8"?>
<ds:datastoreItem xmlns:ds="http://schemas.openxmlformats.org/officeDocument/2006/customXml" ds:itemID="{51FDCCFF-BAE4-4C83-9B83-7D3C87F43E94}"/>
</file>

<file path=docProps/app.xml><?xml version="1.0" encoding="utf-8"?>
<Properties xmlns="http://schemas.openxmlformats.org/officeDocument/2006/extended-properties" xmlns:vt="http://schemas.openxmlformats.org/officeDocument/2006/docPropsVTypes">
  <TotalTime>11</TotalTime>
  <Words>208</Words>
  <Application>Microsoft Office PowerPoint</Application>
  <PresentationFormat>On-screen Show (4:3)</PresentationFormat>
  <Paragraphs>38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6</cp:revision>
  <dcterms:created xsi:type="dcterms:W3CDTF">2017-09-02T09:11:25Z</dcterms:created>
  <dcterms:modified xsi:type="dcterms:W3CDTF">2017-10-25T07:21:03Z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