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9" r:id="rId2"/>
    <p:sldId id="27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27E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72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228E7-FCDD-4F59-9A72-5DE6AF2E942F}" type="datetimeFigureOut">
              <a:rPr lang="en-US" smtClean="0"/>
              <a:pPr/>
              <a:t>10/25/2017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5355A9-C63A-4217-9E7F-490FCFC27DD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FC737C99-1638-4F56-BD25-408843A6F61D}" type="datetimeFigureOut">
              <a:rPr lang="en-US" smtClean="0"/>
              <a:pPr/>
              <a:t>10/25/2017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C5DD4E7E-E938-4036-B477-3BB9F2C3B5DD}"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FC737C99-1638-4F56-BD25-408843A6F61D}" type="datetimeFigureOut">
              <a:rPr lang="en-US" smtClean="0"/>
              <a:pPr/>
              <a:t>10/25/2017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C5DD4E7E-E938-4036-B477-3BB9F2C3B5DD}"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FC737C99-1638-4F56-BD25-408843A6F61D}" type="datetimeFigureOut">
              <a:rPr lang="en-US" smtClean="0"/>
              <a:pPr/>
              <a:t>10/25/2017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C5DD4E7E-E938-4036-B477-3BB9F2C3B5DD}"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C5DD4E7E-E938-4036-B477-3BB9F2C3B5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37C99-1638-4F56-BD25-408843A6F61D}" type="datetimeFigureOut">
              <a:rPr lang="en-US" smtClean="0"/>
              <a:pPr/>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DD4E7E-E938-4036-B477-3BB9F2C3B5DD}"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FFCF109C-7BEC-4EF3-A7F1-EE29C5D059A4}"/>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rot="5400000">
            <a:off x="6793870" y="1082115"/>
            <a:ext cx="2645296" cy="1983972"/>
          </a:xfrm>
          <a:prstGeom prst="rect">
            <a:avLst/>
          </a:prstGeom>
        </p:spPr>
      </p:pic>
      <p:sp>
        <p:nvSpPr>
          <p:cNvPr id="14339" name="Text Box 2"/>
          <p:cNvSpPr txBox="1">
            <a:spLocks noChangeArrowheads="1"/>
          </p:cNvSpPr>
          <p:nvPr/>
        </p:nvSpPr>
        <p:spPr bwMode="auto">
          <a:xfrm>
            <a:off x="152400" y="838200"/>
            <a:ext cx="5638800" cy="4385816"/>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rPr>
              <a:t>Date: </a:t>
            </a:r>
            <a:r>
              <a:rPr lang="en-US" sz="1600" b="1" dirty="0" smtClean="0">
                <a:solidFill>
                  <a:srgbClr val="333399"/>
                </a:solidFill>
                <a:latin typeface="Tahoma" pitchFamily="34" charset="0"/>
              </a:rPr>
              <a:t>22.06.17</a:t>
            </a:r>
            <a:r>
              <a:rPr lang="en-US" sz="1600" b="1" dirty="0" smtClean="0">
                <a:solidFill>
                  <a:srgbClr val="333399"/>
                </a:solidFill>
                <a:latin typeface="Tahoma" pitchFamily="34" charset="0"/>
              </a:rPr>
              <a:t>	Incident :  </a:t>
            </a:r>
            <a:r>
              <a:rPr lang="en-US" sz="1600" b="1" dirty="0">
                <a:solidFill>
                  <a:srgbClr val="333399"/>
                </a:solidFill>
                <a:latin typeface="Tahoma" pitchFamily="34" charset="0"/>
              </a:rPr>
              <a:t>LTI </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defRPr/>
            </a:pPr>
            <a:endParaRPr lang="en-US" altLang="en-US" sz="1100" dirty="0">
              <a:latin typeface="Arial" charset="0"/>
              <a:cs typeface="Arial" charset="0"/>
            </a:endParaRPr>
          </a:p>
          <a:p>
            <a:pPr algn="just">
              <a:defRPr/>
            </a:pPr>
            <a:r>
              <a:rPr lang="en-US" altLang="en-US" sz="1600" dirty="0">
                <a:latin typeface="+mj-lt"/>
                <a:cs typeface="Arial" charset="0"/>
              </a:rPr>
              <a:t>While and Engineer was carrying a cylinder up the stairs, his left foot slipped and he lost balance. The steel cylinder struck his left hand against the stair step and the other side of the cylinder struck the right hand against the stair floor resulting in several cuts and a fracture to his left hand ring finger. </a:t>
            </a: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14300" indent="-114300">
              <a:buFont typeface="Arial" pitchFamily="34" charset="0"/>
              <a:buChar char="•"/>
              <a:defRPr/>
            </a:pPr>
            <a:r>
              <a:rPr lang="en-US" sz="1600" dirty="0">
                <a:latin typeface="+mj-lt"/>
                <a:cs typeface="Tahoma" pitchFamily="34" charset="0"/>
              </a:rPr>
              <a:t>Always ensure you follow manual handling procedures</a:t>
            </a:r>
          </a:p>
          <a:p>
            <a:pPr marL="114300" indent="-114300">
              <a:buFont typeface="Arial" pitchFamily="34" charset="0"/>
              <a:buChar char="•"/>
              <a:defRPr/>
            </a:pPr>
            <a:r>
              <a:rPr lang="en-US" sz="1600" dirty="0">
                <a:latin typeface="+mj-lt"/>
                <a:cs typeface="Tahoma" pitchFamily="34" charset="0"/>
              </a:rPr>
              <a:t>Always ensure you ask for help if a load is heavy or awkward in shape </a:t>
            </a:r>
          </a:p>
          <a:p>
            <a:pPr marL="114300" indent="-114300">
              <a:buFont typeface="Arial" pitchFamily="34" charset="0"/>
              <a:buChar char="•"/>
              <a:defRPr/>
            </a:pPr>
            <a:r>
              <a:rPr lang="en-US" sz="1600" dirty="0">
                <a:latin typeface="+mj-lt"/>
                <a:cs typeface="Tahoma" pitchFamily="34" charset="0"/>
              </a:rPr>
              <a:t>Always STOP if you see an unsafe action or condition and report it immediately </a:t>
            </a:r>
          </a:p>
          <a:p>
            <a:pPr marL="114300" indent="-114300">
              <a:defRPr/>
            </a:pPr>
            <a:endParaRPr lang="en-US" sz="1050" dirty="0">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8" name="TextBox 16"/>
          <p:cNvSpPr txBox="1">
            <a:spLocks noChangeArrowheads="1"/>
          </p:cNvSpPr>
          <p:nvPr/>
        </p:nvSpPr>
        <p:spPr bwMode="auto">
          <a:xfrm>
            <a:off x="304800" y="5358825"/>
            <a:ext cx="5059288" cy="584775"/>
          </a:xfrm>
          <a:prstGeom prst="rect">
            <a:avLst/>
          </a:prstGeom>
          <a:solidFill>
            <a:srgbClr val="4C27E7"/>
          </a:solidFill>
          <a:ln w="9525">
            <a:noFill/>
            <a:miter lim="800000"/>
            <a:headEnd/>
            <a:tailEnd/>
          </a:ln>
        </p:spPr>
        <p:txBody>
          <a:bodyPr wrap="square">
            <a:spAutoFit/>
          </a:bodyPr>
          <a:lstStyle/>
          <a:p>
            <a:pPr eaLnBrk="1" hangingPunct="1"/>
            <a:r>
              <a:rPr lang="en-US" sz="1600" b="1" dirty="0">
                <a:solidFill>
                  <a:srgbClr val="FFFF00"/>
                </a:solidFill>
                <a:latin typeface="Tahoma" pitchFamily="34" charset="0"/>
              </a:rPr>
              <a:t>Empower ALL team members to STOP any unsafe act.</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8567936" y="2420888"/>
            <a:ext cx="576064" cy="792088"/>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37" name="TextBox 36"/>
          <p:cNvSpPr txBox="1"/>
          <p:nvPr/>
        </p:nvSpPr>
        <p:spPr>
          <a:xfrm>
            <a:off x="5940152" y="1340768"/>
            <a:ext cx="1161188" cy="2062103"/>
          </a:xfrm>
          <a:prstGeom prst="rect">
            <a:avLst/>
          </a:prstGeom>
          <a:solidFill>
            <a:schemeClr val="bg1"/>
          </a:solidFill>
        </p:spPr>
        <p:txBody>
          <a:bodyPr wrap="square" rtlCol="0">
            <a:spAutoFit/>
          </a:bodyPr>
          <a:lstStyle/>
          <a:p>
            <a:r>
              <a:rPr lang="en-US" sz="1600" b="1" dirty="0">
                <a:solidFill>
                  <a:srgbClr val="FF0000"/>
                </a:solidFill>
              </a:rPr>
              <a:t>Carrying cylinder on stairs unaided and without holding hand rails.</a:t>
            </a:r>
          </a:p>
        </p:txBody>
      </p:sp>
      <p:pic>
        <p:nvPicPr>
          <p:cNvPr id="15" name="Picture 14">
            <a:extLst>
              <a:ext uri="{FF2B5EF4-FFF2-40B4-BE49-F238E27FC236}">
                <a16:creationId xmlns="" xmlns:a16="http://schemas.microsoft.com/office/drawing/2014/main" id="{38420B63-CD8E-4AB9-AF46-5F63F0BCE381}"/>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940153" y="3429000"/>
            <a:ext cx="3207162" cy="2304256"/>
          </a:xfrm>
          <a:prstGeom prst="rect">
            <a:avLst/>
          </a:prstGeom>
        </p:spPr>
      </p:pic>
      <p:sp>
        <p:nvSpPr>
          <p:cNvPr id="35" name="TextBox 34">
            <a:extLst>
              <a:ext uri="{FF2B5EF4-FFF2-40B4-BE49-F238E27FC236}">
                <a16:creationId xmlns="" xmlns:a16="http://schemas.microsoft.com/office/drawing/2014/main" id="{80BFB947-0B8C-4014-A653-004932458E68}"/>
              </a:ext>
            </a:extLst>
          </p:cNvPr>
          <p:cNvSpPr txBox="1"/>
          <p:nvPr/>
        </p:nvSpPr>
        <p:spPr>
          <a:xfrm>
            <a:off x="5940152" y="5085184"/>
            <a:ext cx="2228056" cy="830997"/>
          </a:xfrm>
          <a:prstGeom prst="rect">
            <a:avLst/>
          </a:prstGeom>
          <a:solidFill>
            <a:schemeClr val="bg1"/>
          </a:solidFill>
        </p:spPr>
        <p:txBody>
          <a:bodyPr wrap="square" rtlCol="0">
            <a:spAutoFit/>
          </a:bodyPr>
          <a:lstStyle/>
          <a:p>
            <a:r>
              <a:rPr lang="en-US" sz="1600" b="1" dirty="0">
                <a:solidFill>
                  <a:srgbClr val="00B050"/>
                </a:solidFill>
              </a:rPr>
              <a:t>Two people to carry cylinder on stairs while holding hand rails.</a:t>
            </a:r>
          </a:p>
        </p:txBody>
      </p:sp>
      <p:sp>
        <p:nvSpPr>
          <p:cNvPr id="26634" name="Freeform 132"/>
          <p:cNvSpPr>
            <a:spLocks/>
          </p:cNvSpPr>
          <p:nvPr/>
        </p:nvSpPr>
        <p:spPr bwMode="auto">
          <a:xfrm>
            <a:off x="8316416" y="5517232"/>
            <a:ext cx="601216" cy="72008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631763"/>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dirty="0">
                <a:solidFill>
                  <a:srgbClr val="0033CC"/>
                </a:solidFill>
                <a:latin typeface="+mj-lt"/>
                <a:sym typeface="Wingdings" pitchFamily="2" charset="2"/>
              </a:rPr>
              <a:t>Do you empower ALL your staff to intervene and STOP any unsafe act?</a:t>
            </a:r>
          </a:p>
          <a:p>
            <a:pPr marL="342900" indent="-342900" eaLnBrk="1" hangingPunct="1">
              <a:buFont typeface="+mj-lt"/>
              <a:buAutoNum type="arabicPeriod"/>
              <a:defRPr/>
            </a:pPr>
            <a:r>
              <a:rPr lang="en-US" sz="1600" dirty="0">
                <a:solidFill>
                  <a:srgbClr val="0033CC"/>
                </a:solidFill>
                <a:latin typeface="+mj-lt"/>
                <a:sym typeface="Wingdings" pitchFamily="2" charset="2"/>
              </a:rPr>
              <a:t>Do you ensure that your staffs are following correct procedures when carrying out tasks?</a:t>
            </a:r>
          </a:p>
          <a:p>
            <a:pPr marL="342900" indent="-342900" eaLnBrk="1" hangingPunct="1">
              <a:buFont typeface="+mj-lt"/>
              <a:buAutoNum type="arabicPeriod"/>
              <a:defRPr/>
            </a:pPr>
            <a:r>
              <a:rPr lang="en-US" sz="1600" dirty="0">
                <a:solidFill>
                  <a:srgbClr val="0033CC"/>
                </a:solidFill>
                <a:latin typeface="+mj-lt"/>
                <a:sym typeface="Wingdings" pitchFamily="2" charset="2"/>
              </a:rPr>
              <a:t>Do you ensure all procedures are up to date and staffs have read and understood them?</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buFontTx/>
              <a:buChar char="•"/>
              <a:defRPr/>
            </a:pPr>
            <a:endParaRPr lang="en-US" sz="1400" dirty="0">
              <a:solidFill>
                <a:srgbClr val="FF0000"/>
              </a:solidFill>
              <a:latin typeface="+mj-lt"/>
              <a:sym typeface="Wingdings" pitchFamily="2" charset="2"/>
            </a:endParaRPr>
          </a:p>
          <a:p>
            <a:pPr marL="119063" indent="-119063" eaLnBrk="1" hangingPunct="1">
              <a:buFontTx/>
              <a:buChar char="•"/>
              <a:defRPr/>
            </a:pPr>
            <a:endParaRPr lang="en-US" sz="1400" dirty="0">
              <a:solidFill>
                <a:srgbClr val="FF0000"/>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27653" name="Rectangle 8"/>
          <p:cNvSpPr>
            <a:spLocks noChangeArrowheads="1"/>
          </p:cNvSpPr>
          <p:nvPr/>
        </p:nvSpPr>
        <p:spPr bwMode="auto">
          <a:xfrm>
            <a:off x="208620" y="838200"/>
            <a:ext cx="3562194" cy="338554"/>
          </a:xfrm>
          <a:prstGeom prst="rect">
            <a:avLst/>
          </a:prstGeom>
          <a:noFill/>
          <a:ln w="9525">
            <a:noFill/>
            <a:miter lim="800000"/>
            <a:headEnd/>
            <a:tailEnd/>
          </a:ln>
        </p:spPr>
        <p:txBody>
          <a:bodyPr wrap="none">
            <a:spAutoFit/>
          </a:bodyPr>
          <a:lstStyle/>
          <a:p>
            <a:pPr marL="114300" indent="-114300" algn="just">
              <a:defRPr/>
            </a:pPr>
            <a:r>
              <a:rPr lang="en-GB" sz="1600" b="1" dirty="0" smtClean="0">
                <a:solidFill>
                  <a:srgbClr val="333399"/>
                </a:solidFill>
                <a:latin typeface="Tahoma" pitchFamily="34" charset="0"/>
              </a:rPr>
              <a:t>Date: </a:t>
            </a:r>
            <a:r>
              <a:rPr lang="en-US" sz="1600" b="1" dirty="0" smtClean="0">
                <a:solidFill>
                  <a:srgbClr val="333399"/>
                </a:solidFill>
                <a:latin typeface="Tahoma" pitchFamily="34" charset="0"/>
              </a:rPr>
              <a:t>22.06.17	Incident :  LTI </a:t>
            </a:r>
            <a:endParaRPr lang="en-US" sz="1600" b="1" dirty="0">
              <a:solidFill>
                <a:srgbClr val="333399"/>
              </a:solidFill>
              <a:latin typeface="Tahoma" pitchFamily="34" charset="0"/>
            </a:endParaRP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91920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4189D8D3-FD0D-4BC6-9F2D-B8C2590D9409}"/>
</file>

<file path=customXml/itemProps2.xml><?xml version="1.0" encoding="utf-8"?>
<ds:datastoreItem xmlns:ds="http://schemas.openxmlformats.org/officeDocument/2006/customXml" ds:itemID="{CA7CB95F-A2C2-40DF-B631-C6375D67B7F8}"/>
</file>

<file path=customXml/itemProps3.xml><?xml version="1.0" encoding="utf-8"?>
<ds:datastoreItem xmlns:ds="http://schemas.openxmlformats.org/officeDocument/2006/customXml" ds:itemID="{FF26C20C-49BE-458A-B0E4-24A82DBC06C9}"/>
</file>

<file path=docProps/app.xml><?xml version="1.0" encoding="utf-8"?>
<Properties xmlns="http://schemas.openxmlformats.org/officeDocument/2006/extended-properties" xmlns:vt="http://schemas.openxmlformats.org/officeDocument/2006/docPropsVTypes">
  <TotalTime>13</TotalTime>
  <Words>182</Words>
  <Application>Microsoft Office PowerPoint</Application>
  <PresentationFormat>On-screen Show (4:3)</PresentationFormat>
  <Paragraphs>38</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7</cp:revision>
  <dcterms:created xsi:type="dcterms:W3CDTF">2017-09-02T09:11:25Z</dcterms:created>
  <dcterms:modified xsi:type="dcterms:W3CDTF">2017-10-25T07:22:47Z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