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71" r:id="rId2"/>
    <p:sldId id="27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27E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D228E7-FCDD-4F59-9A72-5DE6AF2E942F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355A9-C63A-4217-9E7F-490FCFC27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ATE -MVI-MTC -24.03.17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04273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ATE -MVI-MTC -24.03.17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33487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37C99-1638-4F56-BD25-408843A6F61D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D4E7E-E938-4036-B477-3BB9F2C3B5D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1" y="853679"/>
            <a:ext cx="5261243" cy="469359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 smtClean="0">
                <a:solidFill>
                  <a:srgbClr val="333399"/>
                </a:solidFill>
                <a:latin typeface="Tahoma" pitchFamily="34" charset="0"/>
              </a:rPr>
              <a:t>Date</a:t>
            </a: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24.04.2017 	Incident: MVI-AD 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algn="just" eaLnBrk="1" hangingPunct="1">
              <a:defRPr/>
            </a:pPr>
            <a:r>
              <a:rPr lang="en-US" sz="1600" dirty="0" smtClean="0">
                <a:solidFill>
                  <a:srgbClr val="000000"/>
                </a:solidFill>
                <a:latin typeface="+mj-lt"/>
              </a:rPr>
              <a:t>An instrument crew consist of  06 personnel including driver on their way to base in a 03 ton canter on completion of day’s job , rolled over while negotiating a sharp left bend on a graded road. All occupants escaped unhurt and slight damages to the vehicle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</a:rPr>
              <a:t>.</a:t>
            </a:r>
            <a:endParaRPr lang="en-US" sz="140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learning from this incident..</a:t>
            </a:r>
          </a:p>
          <a:p>
            <a:pPr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defRPr/>
            </a:pPr>
            <a:r>
              <a:rPr lang="en-US" sz="1600" dirty="0" smtClean="0">
                <a:solidFill>
                  <a:srgbClr val="4C27E7"/>
                </a:solidFill>
                <a:latin typeface="+mj-lt"/>
                <a:cs typeface="Tahoma" pitchFamily="34" charset="0"/>
              </a:rPr>
              <a:t>Drivers : 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  <a:cs typeface="Tahoma" pitchFamily="34" charset="0"/>
              </a:rPr>
              <a:t> Always negotiate bends at safe speed.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  <a:cs typeface="Tahoma" pitchFamily="34" charset="0"/>
              </a:rPr>
              <a:t> Always be cautious while applying brakes if you lose control of the vehicle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  <a:cs typeface="Tahoma" pitchFamily="34" charset="0"/>
              </a:rPr>
              <a:t> </a:t>
            </a:r>
            <a:r>
              <a:rPr lang="en-US" sz="1600" dirty="0" smtClean="0">
                <a:latin typeface="+mj-lt"/>
                <a:cs typeface="Tahoma" pitchFamily="34" charset="0"/>
              </a:rPr>
              <a:t>Always slow down before the bend</a:t>
            </a:r>
            <a:r>
              <a:rPr lang="en-US" sz="1600" dirty="0" smtClean="0">
                <a:solidFill>
                  <a:srgbClr val="0000FF"/>
                </a:solidFill>
                <a:latin typeface="+mj-lt"/>
                <a:cs typeface="Tahoma" pitchFamily="34" charset="0"/>
              </a:rPr>
              <a:t>.</a:t>
            </a:r>
          </a:p>
          <a:p>
            <a:pPr defTabSz="635000" eaLnBrk="1" hangingPunct="1">
              <a:defRPr/>
            </a:pPr>
            <a:r>
              <a:rPr lang="en-US" sz="1600" dirty="0" smtClean="0">
                <a:solidFill>
                  <a:srgbClr val="4C27E7"/>
                </a:solidFill>
                <a:latin typeface="+mj-lt"/>
                <a:cs typeface="Tahoma" pitchFamily="34" charset="0"/>
              </a:rPr>
              <a:t>Co- </a:t>
            </a:r>
            <a:r>
              <a:rPr lang="en-US" sz="1600" dirty="0" smtClean="0">
                <a:solidFill>
                  <a:srgbClr val="4C27E7"/>
                </a:solidFill>
                <a:latin typeface="+mj-lt"/>
                <a:cs typeface="Tahoma" pitchFamily="34" charset="0"/>
              </a:rPr>
              <a:t>Passenger and Occupants :   </a:t>
            </a:r>
          </a:p>
          <a:p>
            <a:pPr defTabSz="635000" eaLnBrk="1" hangingPunct="1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  <a:cs typeface="Tahoma" pitchFamily="34" charset="0"/>
              </a:rPr>
              <a:t> Remind the driver about the approaching bends, road damages.</a:t>
            </a:r>
          </a:p>
          <a:p>
            <a:pPr defTabSz="635000" eaLnBrk="1" hangingPunct="1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  <a:cs typeface="Tahoma" pitchFamily="34" charset="0"/>
              </a:rPr>
              <a:t>Intervene if the driver is over speeding</a:t>
            </a: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381000" y="5943600"/>
            <a:ext cx="4479925" cy="338554"/>
          </a:xfrm>
          <a:prstGeom prst="rect">
            <a:avLst/>
          </a:prstGeom>
          <a:solidFill>
            <a:srgbClr val="4C27E7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Slow down before the bend</a:t>
            </a:r>
            <a:endParaRPr lang="en-US" sz="16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7058025" y="6248624"/>
            <a:ext cx="1905000" cy="457200"/>
          </a:xfrm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76200" y="152400"/>
            <a:ext cx="8991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800" b="1" dirty="0" smtClean="0">
                <a:solidFill>
                  <a:srgbClr val="000000"/>
                </a:solidFill>
              </a:rPr>
              <a:t>ATE–MVI, AD - 24.04.2017</a:t>
            </a:r>
            <a:endParaRPr lang="en-US" sz="1800" b="1" dirty="0">
              <a:solidFill>
                <a:srgbClr val="FFFFFF">
                  <a:lumMod val="8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7015"/>
          <a:stretch/>
        </p:blipFill>
        <p:spPr>
          <a:xfrm>
            <a:off x="5413644" y="3500547"/>
            <a:ext cx="3654156" cy="2758494"/>
          </a:xfrm>
          <a:prstGeom prst="rect">
            <a:avLst/>
          </a:prstGeom>
        </p:spPr>
      </p:pic>
      <p:sp>
        <p:nvSpPr>
          <p:cNvPr id="34" name="Freeform 132"/>
          <p:cNvSpPr>
            <a:spLocks/>
          </p:cNvSpPr>
          <p:nvPr/>
        </p:nvSpPr>
        <p:spPr bwMode="auto">
          <a:xfrm>
            <a:off x="5630937" y="3638718"/>
            <a:ext cx="551622" cy="485658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en-US">
              <a:solidFill>
                <a:srgbClr val="00B05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print">
            <a:grayscl/>
          </a:blip>
          <a:srcRect l="10686" t="1598" r="9160" b="9550"/>
          <a:stretch/>
        </p:blipFill>
        <p:spPr>
          <a:xfrm>
            <a:off x="8548255" y="3500547"/>
            <a:ext cx="519545" cy="762000"/>
          </a:xfrm>
          <a:prstGeom prst="rect">
            <a:avLst/>
          </a:prstGeom>
        </p:spPr>
      </p:pic>
      <p:pic>
        <p:nvPicPr>
          <p:cNvPr id="15" name="Picture 14" descr="W:\LOCATIONS\BAHJA\photos\20170324_163457.jpg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8846" r="32180" b="42108"/>
          <a:stretch/>
        </p:blipFill>
        <p:spPr bwMode="auto">
          <a:xfrm>
            <a:off x="5413643" y="876407"/>
            <a:ext cx="3549381" cy="239340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grpSp>
        <p:nvGrpSpPr>
          <p:cNvPr id="2" name="Group 30"/>
          <p:cNvGrpSpPr/>
          <p:nvPr/>
        </p:nvGrpSpPr>
        <p:grpSpPr>
          <a:xfrm>
            <a:off x="5562600" y="990600"/>
            <a:ext cx="336550" cy="544513"/>
            <a:chOff x="9601200" y="1658070"/>
            <a:chExt cx="336550" cy="544513"/>
          </a:xfrm>
        </p:grpSpPr>
        <p:sp>
          <p:nvSpPr>
            <p:cNvPr id="32" name="Line 130"/>
            <p:cNvSpPr>
              <a:spLocks noChangeShapeType="1"/>
            </p:cNvSpPr>
            <p:nvPr/>
          </p:nvSpPr>
          <p:spPr bwMode="auto">
            <a:xfrm flipV="1">
              <a:off x="9604731" y="1658070"/>
              <a:ext cx="315506" cy="530423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129"/>
            <p:cNvSpPr>
              <a:spLocks noChangeShapeType="1"/>
            </p:cNvSpPr>
            <p:nvPr/>
          </p:nvSpPr>
          <p:spPr bwMode="auto">
            <a:xfrm>
              <a:off x="9601200" y="1665115"/>
              <a:ext cx="336550" cy="537468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0" name="Picture 19" descr="Image result for speedometer"/>
          <p:cNvPicPr/>
          <p:nvPr/>
        </p:nvPicPr>
        <p:blipFill rotWithShape="1">
          <a:blip r:embed="rId6" cstate="print">
            <a:duotone>
              <a:prstClr val="black"/>
              <a:schemeClr val="bg2">
                <a:lumMod val="60000"/>
                <a:lumOff val="4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445" t="12000" r="5778" b="18222"/>
          <a:stretch/>
        </p:blipFill>
        <p:spPr bwMode="auto">
          <a:xfrm>
            <a:off x="8443479" y="876407"/>
            <a:ext cx="519545" cy="762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161955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3477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Journey manager’s are briefed about the route prior to JM plan issued ?</a:t>
            </a:r>
            <a:endParaRPr lang="en-US" sz="16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your drivers adhere to the posted speed limit on the roads?</a:t>
            </a:r>
            <a:endParaRPr lang="en-US" sz="16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have a reporting  procedure in place about the road conditions?</a:t>
            </a:r>
            <a:endParaRPr lang="en-US" sz="16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your drivers are alerted prior to sharp curves and other hazards on the road?</a:t>
            </a:r>
            <a:endParaRPr lang="en-US" sz="16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	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444625" y="838200"/>
            <a:ext cx="57275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 smtClean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24.04.2017 	Incident: MVI-AD 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91921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40618A8C-3B15-40C0-A213-7BB7941F42DF}"/>
</file>

<file path=customXml/itemProps2.xml><?xml version="1.0" encoding="utf-8"?>
<ds:datastoreItem xmlns:ds="http://schemas.openxmlformats.org/officeDocument/2006/customXml" ds:itemID="{7B0CC173-769C-42ED-8120-9225175EDBF1}"/>
</file>

<file path=customXml/itemProps3.xml><?xml version="1.0" encoding="utf-8"?>
<ds:datastoreItem xmlns:ds="http://schemas.openxmlformats.org/officeDocument/2006/customXml" ds:itemID="{F8118C4C-4BA3-431B-B5AF-72724A1F1088}"/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182</Words>
  <Application>Microsoft Office PowerPoint</Application>
  <PresentationFormat>On-screen Show (4:3)</PresentationFormat>
  <Paragraphs>38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mu61323</cp:lastModifiedBy>
  <cp:revision>8</cp:revision>
  <dcterms:created xsi:type="dcterms:W3CDTF">2017-09-02T09:11:25Z</dcterms:created>
  <dcterms:modified xsi:type="dcterms:W3CDTF">2017-10-25T07:31:23Z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