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73" r:id="rId2"/>
    <p:sldId id="274"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C27E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72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D228E7-FCDD-4F59-9A72-5DE6AF2E942F}" type="datetimeFigureOut">
              <a:rPr lang="en-US" smtClean="0"/>
              <a:pPr/>
              <a:t>10/25/2017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5355A9-C63A-4217-9E7F-490FCFC27DD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FC737C99-1638-4F56-BD25-408843A6F61D}" type="datetimeFigureOut">
              <a:rPr lang="en-US" smtClean="0"/>
              <a:pPr/>
              <a:t>10/25/2017</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C5DD4E7E-E938-4036-B477-3BB9F2C3B5DD}"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FC737C99-1638-4F56-BD25-408843A6F61D}" type="datetimeFigureOut">
              <a:rPr lang="en-US" smtClean="0"/>
              <a:pPr/>
              <a:t>10/25/2017</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C5DD4E7E-E938-4036-B477-3BB9F2C3B5DD}"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FC737C99-1638-4F56-BD25-408843A6F61D}" type="datetimeFigureOut">
              <a:rPr lang="en-US" smtClean="0"/>
              <a:pPr/>
              <a:t>10/25/2017</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C5DD4E7E-E938-4036-B477-3BB9F2C3B5DD}"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C5DD4E7E-E938-4036-B477-3BB9F2C3B5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37C99-1638-4F56-BD25-408843A6F61D}"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DD4E7E-E938-4036-B477-3BB9F2C3B5DD}" type="slidenum">
              <a:rPr lang="en-US" smtClean="0"/>
              <a:pPr/>
              <a:t>‹#›</a:t>
            </a:fld>
            <a:endParaRPr lang="en-US"/>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37C99-1638-4F56-BD25-408843A6F61D}" type="datetimeFigureOut">
              <a:rPr lang="en-US" smtClean="0"/>
              <a:pPr/>
              <a:t>10/25/2017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DD4E7E-E938-4036-B477-3BB9F2C3B5DD}"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email"/>
          <a:stretch>
            <a:fillRect/>
          </a:stretch>
        </p:blipFill>
        <p:spPr>
          <a:xfrm>
            <a:off x="5334000" y="3742105"/>
            <a:ext cx="3581400" cy="2506295"/>
          </a:xfrm>
          <a:prstGeom prst="rect">
            <a:avLst/>
          </a:prstGeom>
        </p:spPr>
      </p:pic>
      <p:pic>
        <p:nvPicPr>
          <p:cNvPr id="3" name="Picture 2"/>
          <p:cNvPicPr>
            <a:picLocks noChangeAspect="1"/>
          </p:cNvPicPr>
          <p:nvPr/>
        </p:nvPicPr>
        <p:blipFill>
          <a:blip r:embed="rId4" cstate="email">
            <a:extLst>
              <a:ext uri="{28A0092B-C50C-407E-A947-70E740481C1C}">
                <a14:useLocalDpi xmlns="" xmlns:a14="http://schemas.microsoft.com/office/drawing/2010/main" val="0"/>
              </a:ext>
            </a:extLst>
          </a:blip>
          <a:stretch>
            <a:fillRect/>
          </a:stretch>
        </p:blipFill>
        <p:spPr>
          <a:xfrm>
            <a:off x="5334000" y="825009"/>
            <a:ext cx="3505199" cy="2409587"/>
          </a:xfrm>
          <a:prstGeom prst="rect">
            <a:avLst/>
          </a:prstGeom>
        </p:spPr>
      </p:pic>
      <p:sp>
        <p:nvSpPr>
          <p:cNvPr id="14339" name="Text Box 2"/>
          <p:cNvSpPr txBox="1">
            <a:spLocks noChangeArrowheads="1"/>
          </p:cNvSpPr>
          <p:nvPr/>
        </p:nvSpPr>
        <p:spPr bwMode="auto">
          <a:xfrm>
            <a:off x="152400" y="838200"/>
            <a:ext cx="4981575" cy="4732065"/>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Tahoma" pitchFamily="34" charset="0"/>
              </a:rPr>
              <a:t>Date:</a:t>
            </a:r>
            <a:r>
              <a:rPr lang="en-US" sz="1600" b="1" dirty="0">
                <a:solidFill>
                  <a:srgbClr val="333399"/>
                </a:solidFill>
                <a:latin typeface="Tahoma" pitchFamily="34" charset="0"/>
              </a:rPr>
              <a:t> 06.05.2017	Incident title: </a:t>
            </a:r>
            <a:r>
              <a:rPr lang="en-US" sz="1600" b="1" dirty="0" smtClean="0">
                <a:solidFill>
                  <a:srgbClr val="333399"/>
                </a:solidFill>
                <a:latin typeface="Tahoma" pitchFamily="34" charset="0"/>
              </a:rPr>
              <a:t>MVI</a:t>
            </a:r>
            <a:endParaRPr lang="en-US" sz="16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050" dirty="0">
              <a:solidFill>
                <a:srgbClr val="000000"/>
              </a:solidFill>
              <a:latin typeface="Arial" pitchFamily="34" charset="0"/>
            </a:endParaRPr>
          </a:p>
          <a:p>
            <a:pPr marL="342900" indent="-342900" algn="justLow" eaLnBrk="1" hangingPunct="1">
              <a:defRPr/>
            </a:pPr>
            <a:r>
              <a:rPr lang="en-GB" sz="1400" dirty="0">
                <a:latin typeface="+mj-lt"/>
                <a:cs typeface="Calibri" pitchFamily="34" charset="0"/>
              </a:rPr>
              <a:t>At approximately 12:32 pm A pickup travelling from Amin to Nimr was involved in a side swipe MVI. Around 5km from Nimr roundabout, the driver of the pickup veered across the traffic lane and into the side of an oncoming heavy vehicle and trailer. The pickup was close to the centre line at the time, the heavy vehicle driver has moved over to the right side but both drivers were unable to avoid the impact. The pick up has impacted the left side of the transfer reel load with the left side of the pickup before parting and coming to rest on the right side of the road to the side of the carriageway. The driver and passengers of the pickup were unharmed as was the driver of the heavy vehicle.</a:t>
            </a:r>
            <a:endParaRPr lang="en-US" sz="1400" b="1" dirty="0">
              <a:latin typeface="+mj-lt"/>
              <a:cs typeface="Calibri"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defRPr/>
            </a:pPr>
            <a:endParaRPr lang="en-US" sz="1050" dirty="0">
              <a:latin typeface="Arial" charset="0"/>
              <a:cs typeface="Tahoma" pitchFamily="34" charset="0"/>
            </a:endParaRPr>
          </a:p>
          <a:p>
            <a:pPr marL="171450" indent="-171450" eaLnBrk="1" hangingPunct="1">
              <a:buFont typeface="Arial" panose="020B0604020202020204" pitchFamily="34" charset="0"/>
              <a:buChar char="•"/>
              <a:defRPr/>
            </a:pPr>
            <a:r>
              <a:rPr lang="en-US" sz="1400" dirty="0">
                <a:latin typeface="+mj-lt"/>
                <a:cs typeface="Calibri" pitchFamily="34" charset="0"/>
              </a:rPr>
              <a:t>Always apply Defensive Driving technique while driving.</a:t>
            </a:r>
          </a:p>
          <a:p>
            <a:pPr marL="171450" indent="-171450" eaLnBrk="1" hangingPunct="1">
              <a:buFont typeface="Arial" panose="020B0604020202020204" pitchFamily="34" charset="0"/>
              <a:buChar char="•"/>
              <a:defRPr/>
            </a:pPr>
            <a:r>
              <a:rPr lang="en-US" sz="1400" dirty="0">
                <a:latin typeface="+mj-lt"/>
                <a:cs typeface="Calibri" pitchFamily="34" charset="0"/>
              </a:rPr>
              <a:t>Always ensure you use your own IVMS Key</a:t>
            </a:r>
          </a:p>
          <a:p>
            <a:pPr marL="171450" indent="-171450" eaLnBrk="1" hangingPunct="1">
              <a:buFont typeface="Arial" panose="020B0604020202020204" pitchFamily="34" charset="0"/>
              <a:buChar char="•"/>
              <a:defRPr/>
            </a:pPr>
            <a:r>
              <a:rPr lang="en-US" sz="1400" dirty="0">
                <a:latin typeface="+mj-lt"/>
                <a:cs typeface="Calibri" pitchFamily="34" charset="0"/>
              </a:rPr>
              <a:t>Always intervene if you witness unsafe driving behavior.  </a:t>
            </a:r>
          </a:p>
          <a:p>
            <a:pPr marL="171450" indent="-171450" eaLnBrk="1" hangingPunct="1">
              <a:buFont typeface="Arial" panose="020B0604020202020204" pitchFamily="34" charset="0"/>
              <a:buChar char="•"/>
              <a:defRPr/>
            </a:pPr>
            <a:r>
              <a:rPr lang="en-US" sz="1400" dirty="0">
                <a:latin typeface="+mj-lt"/>
                <a:cs typeface="Calibri" pitchFamily="34" charset="0"/>
              </a:rPr>
              <a:t>Always drive according to weather condition.</a:t>
            </a:r>
            <a:endParaRPr lang="en-US" sz="1400" dirty="0">
              <a:solidFill>
                <a:srgbClr val="000000"/>
              </a:solidFill>
              <a:latin typeface="+mj-lt"/>
              <a:cs typeface="Calibri" pitchFamily="34"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304800" y="5791200"/>
            <a:ext cx="4876800" cy="338554"/>
          </a:xfrm>
          <a:prstGeom prst="rect">
            <a:avLst/>
          </a:prstGeom>
          <a:solidFill>
            <a:srgbClr val="4C27E7"/>
          </a:solidFill>
          <a:ln w="9525">
            <a:noFill/>
            <a:miter lim="800000"/>
            <a:headEnd/>
            <a:tailEnd/>
          </a:ln>
        </p:spPr>
        <p:txBody>
          <a:bodyPr wrap="square">
            <a:spAutoFit/>
          </a:bodyPr>
          <a:lstStyle/>
          <a:p>
            <a:pPr algn="ctr" eaLnBrk="1" hangingPunct="1"/>
            <a:r>
              <a:rPr lang="en-US" sz="1600" b="1" dirty="0">
                <a:solidFill>
                  <a:srgbClr val="FFFF00"/>
                </a:solidFill>
                <a:latin typeface="Tahoma" pitchFamily="34" charset="0"/>
              </a:rPr>
              <a:t>STAY IN Your LANE</a:t>
            </a: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2" name="Group 131"/>
          <p:cNvGrpSpPr>
            <a:grpSpLocks/>
          </p:cNvGrpSpPr>
          <p:nvPr/>
        </p:nvGrpSpPr>
        <p:grpSpPr bwMode="auto">
          <a:xfrm>
            <a:off x="8458200" y="2743200"/>
            <a:ext cx="295275" cy="334267"/>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dirty="0"/>
            </a:p>
          </p:txBody>
        </p:sp>
      </p:grpSp>
      <p:sp>
        <p:nvSpPr>
          <p:cNvPr id="26634" name="Freeform 132"/>
          <p:cNvSpPr>
            <a:spLocks/>
          </p:cNvSpPr>
          <p:nvPr/>
        </p:nvSpPr>
        <p:spPr bwMode="auto">
          <a:xfrm>
            <a:off x="8305800" y="54102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5" name="TextBox 4"/>
          <p:cNvSpPr txBox="1"/>
          <p:nvPr/>
        </p:nvSpPr>
        <p:spPr>
          <a:xfrm>
            <a:off x="6476431" y="3175084"/>
            <a:ext cx="2372293" cy="261610"/>
          </a:xfrm>
          <a:prstGeom prst="rect">
            <a:avLst/>
          </a:prstGeom>
          <a:noFill/>
        </p:spPr>
        <p:txBody>
          <a:bodyPr wrap="square" rtlCol="0">
            <a:spAutoFit/>
          </a:bodyPr>
          <a:lstStyle/>
          <a:p>
            <a:r>
              <a:rPr lang="en-US" sz="1100" b="1" dirty="0"/>
              <a:t>The Driver crossed Road center lane</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262432"/>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a:buAutoNum type="arabicPeriod"/>
            </a:pPr>
            <a:r>
              <a:rPr lang="en-US" sz="1600" dirty="0">
                <a:solidFill>
                  <a:srgbClr val="0033CC"/>
                </a:solidFill>
                <a:latin typeface="+mj-lt"/>
                <a:sym typeface="Wingdings" pitchFamily="2" charset="2"/>
              </a:rPr>
              <a:t>Do you ensure the driver follow defensive driving techniques?</a:t>
            </a:r>
          </a:p>
          <a:p>
            <a:pPr marL="342900" indent="-342900">
              <a:buAutoNum type="arabicPeriod"/>
            </a:pPr>
            <a:r>
              <a:rPr lang="en-US" sz="1600" dirty="0">
                <a:solidFill>
                  <a:srgbClr val="0033CC"/>
                </a:solidFill>
                <a:latin typeface="+mj-lt"/>
                <a:sym typeface="Wingdings" pitchFamily="2" charset="2"/>
              </a:rPr>
              <a:t>Do your staff intervene when the driver drive unsafely ?</a:t>
            </a:r>
          </a:p>
          <a:p>
            <a:pPr marL="342900" indent="-342900">
              <a:buFontTx/>
              <a:buAutoNum type="arabicPeriod"/>
            </a:pPr>
            <a:r>
              <a:rPr lang="en-US" sz="1600" dirty="0">
                <a:solidFill>
                  <a:srgbClr val="0033CC"/>
                </a:solidFill>
                <a:latin typeface="+mj-lt"/>
                <a:sym typeface="Wingdings" pitchFamily="2" charset="2"/>
              </a:rPr>
              <a:t>Do you have assurance process to ensure each individual is utilizing his own IVMS key?</a:t>
            </a:r>
          </a:p>
          <a:p>
            <a:pPr marL="342900" indent="-342900">
              <a:buFont typeface="Arial" charset="0"/>
              <a:buAutoNum type="arabicPeriod"/>
            </a:pPr>
            <a:r>
              <a:rPr lang="en-US" sz="1600" dirty="0">
                <a:solidFill>
                  <a:srgbClr val="0033CC"/>
                </a:solidFill>
                <a:latin typeface="+mj-lt"/>
                <a:sym typeface="Wingdings" pitchFamily="2" charset="2"/>
              </a:rPr>
              <a:t>Do you ensure that all employees aware of consequence management matrix for road safety non-compliance?</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a:p>
        </p:txBody>
      </p:sp>
      <p:sp>
        <p:nvSpPr>
          <p:cNvPr id="27653" name="Rectangle 8"/>
          <p:cNvSpPr>
            <a:spLocks noChangeArrowheads="1"/>
          </p:cNvSpPr>
          <p:nvPr/>
        </p:nvSpPr>
        <p:spPr bwMode="auto">
          <a:xfrm>
            <a:off x="85612" y="836711"/>
            <a:ext cx="4486388" cy="338554"/>
          </a:xfrm>
          <a:prstGeom prst="rect">
            <a:avLst/>
          </a:prstGeom>
          <a:noFill/>
          <a:ln w="9525">
            <a:noFill/>
            <a:miter lim="800000"/>
            <a:headEnd/>
            <a:tailEnd/>
          </a:ln>
        </p:spPr>
        <p:txBody>
          <a:bodyPr wrap="square">
            <a:spAutoFit/>
          </a:bodyPr>
          <a:lstStyle/>
          <a:p>
            <a:pPr marL="114300" indent="-114300" algn="just">
              <a:defRPr/>
            </a:pPr>
            <a:r>
              <a:rPr lang="en-GB" sz="1600" b="1" dirty="0">
                <a:solidFill>
                  <a:srgbClr val="333399"/>
                </a:solidFill>
                <a:latin typeface="Tahoma" pitchFamily="34" charset="0"/>
              </a:rPr>
              <a:t>Date:</a:t>
            </a:r>
            <a:r>
              <a:rPr lang="en-US" sz="1600" b="1" dirty="0">
                <a:solidFill>
                  <a:srgbClr val="333399"/>
                </a:solidFill>
                <a:latin typeface="Tahoma" pitchFamily="34" charset="0"/>
              </a:rPr>
              <a:t> 06.05.2017	</a:t>
            </a:r>
            <a:r>
              <a:rPr lang="en-US" sz="1600" b="1" dirty="0" smtClean="0">
                <a:solidFill>
                  <a:srgbClr val="333399"/>
                </a:solidFill>
                <a:latin typeface="Tahoma" pitchFamily="34" charset="0"/>
              </a:rPr>
              <a:t>	Incident: MVI</a:t>
            </a:r>
            <a:endParaRPr lang="en-US" sz="1600" b="1" dirty="0">
              <a:solidFill>
                <a:srgbClr val="333399"/>
              </a:solidFill>
              <a:latin typeface="Tahoma" pitchFamily="34" charset="0"/>
            </a:endParaRPr>
          </a:p>
        </p:txBody>
      </p:sp>
    </p:spTree>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91922</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D4D0C1C5-DB2B-489E-8A9E-55B436FDF969}"/>
</file>

<file path=customXml/itemProps2.xml><?xml version="1.0" encoding="utf-8"?>
<ds:datastoreItem xmlns:ds="http://schemas.openxmlformats.org/officeDocument/2006/customXml" ds:itemID="{0C22D693-E765-4212-B619-0CF4D7F853C7}"/>
</file>

<file path=customXml/itemProps3.xml><?xml version="1.0" encoding="utf-8"?>
<ds:datastoreItem xmlns:ds="http://schemas.openxmlformats.org/officeDocument/2006/customXml" ds:itemID="{49D8172D-27C2-4893-85ED-B71D3B00115E}"/>
</file>

<file path=docProps/app.xml><?xml version="1.0" encoding="utf-8"?>
<Properties xmlns="http://schemas.openxmlformats.org/officeDocument/2006/extended-properties" xmlns:vt="http://schemas.openxmlformats.org/officeDocument/2006/docPropsVTypes">
  <TotalTime>17</TotalTime>
  <Words>165</Words>
  <Application>Microsoft Office PowerPoint</Application>
  <PresentationFormat>On-screen Show (4:3)</PresentationFormat>
  <Paragraphs>33</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mu61323</cp:lastModifiedBy>
  <cp:revision>9</cp:revision>
  <dcterms:created xsi:type="dcterms:W3CDTF">2017-09-02T09:11:25Z</dcterms:created>
  <dcterms:modified xsi:type="dcterms:W3CDTF">2017-10-25T07:33:08Z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