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5" r:id="rId2"/>
    <p:sldId id="27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27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228E7-FCDD-4F59-9A72-5DE6AF2E942F}"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355A9-C63A-4217-9E7F-490FCFC27DD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FC737C99-1638-4F56-BD25-408843A6F61D}" type="datetimeFigureOut">
              <a:rPr lang="en-US" smtClean="0"/>
              <a:pPr/>
              <a:t>10/25/2017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37C99-1638-4F56-BD25-408843A6F61D}"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D4E7E-E938-4036-B477-3BB9F2C3B5DD}"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C:\Users\olga.chernyshova\AppData\Local\Microsoft\Windows\Temporary Internet Files\Content.Outlook\DM6W3LKP\Damaged vehicle (2) (2).jpe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6096000" y="838200"/>
            <a:ext cx="2924174" cy="2286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50" name="Picture 2" descr="C:\Users\olga.chernyshova\Desktop\IMC Contract\Incidents\2017\HiPo RWC Bahja 16 May 2017\__800x800_549a515207e78.jpg"/>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6119812" y="3581400"/>
            <a:ext cx="3024188" cy="2362200"/>
          </a:xfrm>
          <a:prstGeom prst="rect">
            <a:avLst/>
          </a:prstGeom>
          <a:noFill/>
          <a:extLst>
            <a:ext uri="{909E8E84-426E-40DD-AFC4-6F175D3DCCD1}">
              <a14:hiddenFill xmlns:a14="http://schemas.microsoft.com/office/drawing/2010/main" xmlns="">
                <a:solidFill>
                  <a:srgbClr val="FFFFFF"/>
                </a:solidFill>
              </a14:hiddenFill>
            </a:ext>
          </a:extLst>
        </p:spPr>
      </p:pic>
      <p:sp>
        <p:nvSpPr>
          <p:cNvPr id="14339" name="Text Box 2"/>
          <p:cNvSpPr txBox="1">
            <a:spLocks noChangeArrowheads="1"/>
          </p:cNvSpPr>
          <p:nvPr/>
        </p:nvSpPr>
        <p:spPr bwMode="auto">
          <a:xfrm>
            <a:off x="152401" y="1047750"/>
            <a:ext cx="5895974" cy="4655121"/>
          </a:xfrm>
          <a:prstGeom prst="rect">
            <a:avLst/>
          </a:prstGeom>
          <a:noFill/>
          <a:ln w="19050">
            <a:noFill/>
            <a:miter lim="800000"/>
            <a:headEnd/>
            <a:tailEnd/>
          </a:ln>
        </p:spPr>
        <p:txBody>
          <a:bodyPr wrap="square">
            <a:spAutoFit/>
          </a:bodyPr>
          <a:lstStyle/>
          <a:p>
            <a:pPr marL="114300" indent="-114300" algn="just"/>
            <a:r>
              <a:rPr lang="en-GB" sz="1600" b="1" dirty="0" smtClean="0">
                <a:solidFill>
                  <a:srgbClr val="333399"/>
                </a:solidFill>
                <a:latin typeface="Tahoma" pitchFamily="34" charset="0"/>
              </a:rPr>
              <a:t>Date:</a:t>
            </a:r>
            <a:r>
              <a:rPr lang="en-US" sz="1600" b="1" dirty="0" smtClean="0">
                <a:solidFill>
                  <a:srgbClr val="333399"/>
                </a:solidFill>
                <a:latin typeface="Tahoma" pitchFamily="34" charset="0"/>
              </a:rPr>
              <a:t> </a:t>
            </a:r>
            <a:r>
              <a:rPr lang="en-US" sz="1600" b="1" dirty="0" smtClean="0">
                <a:solidFill>
                  <a:srgbClr val="333399"/>
                </a:solidFill>
                <a:latin typeface="Tahoma" pitchFamily="34" charset="0"/>
              </a:rPr>
              <a:t>16.05.17	Incident: MVI</a:t>
            </a:r>
            <a:endParaRPr lang="en-US" sz="1600" b="1" dirty="0" smtClean="0">
              <a:solidFill>
                <a:srgbClr val="333399"/>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050" dirty="0">
              <a:solidFill>
                <a:srgbClr val="000000"/>
              </a:solidFill>
              <a:latin typeface="Arial" pitchFamily="34" charset="0"/>
            </a:endParaRPr>
          </a:p>
          <a:p>
            <a:pPr marL="342900" indent="-342900" eaLnBrk="1" hangingPunct="1">
              <a:defRPr/>
            </a:pPr>
            <a:endParaRPr lang="en-US" sz="1050" dirty="0" smtClean="0">
              <a:solidFill>
                <a:srgbClr val="000000"/>
              </a:solidFill>
              <a:latin typeface="Arial" pitchFamily="34" charset="0"/>
            </a:endParaRPr>
          </a:p>
          <a:p>
            <a:pPr marL="114300" indent="-114300" algn="just">
              <a:defRPr/>
            </a:pPr>
            <a:r>
              <a:rPr lang="en-US" sz="1200" dirty="0" smtClean="0">
                <a:latin typeface="+mj-lt"/>
              </a:rPr>
              <a:t>	</a:t>
            </a:r>
            <a:r>
              <a:rPr lang="en-US" sz="1600" dirty="0" smtClean="0">
                <a:latin typeface="+mj-lt"/>
              </a:rPr>
              <a:t>A </a:t>
            </a:r>
            <a:r>
              <a:rPr lang="en-US" sz="1600" dirty="0">
                <a:latin typeface="+mj-lt"/>
              </a:rPr>
              <a:t>Toyota pickup truck </a:t>
            </a:r>
            <a:r>
              <a:rPr lang="en-US" sz="1600" dirty="0" smtClean="0">
                <a:latin typeface="+mj-lt"/>
              </a:rPr>
              <a:t>rolled </a:t>
            </a:r>
            <a:r>
              <a:rPr lang="en-US" sz="1600" dirty="0">
                <a:latin typeface="+mj-lt"/>
              </a:rPr>
              <a:t>over while coming from </a:t>
            </a:r>
            <a:r>
              <a:rPr lang="en-US" sz="1600" dirty="0" err="1">
                <a:latin typeface="+mj-lt"/>
              </a:rPr>
              <a:t>Hazeera</a:t>
            </a:r>
            <a:r>
              <a:rPr lang="en-US" sz="1600" dirty="0">
                <a:latin typeface="+mj-lt"/>
              </a:rPr>
              <a:t> to Bahja. The vehicle was moving on </a:t>
            </a:r>
            <a:r>
              <a:rPr lang="en-US" sz="1600" dirty="0" err="1">
                <a:latin typeface="+mj-lt"/>
              </a:rPr>
              <a:t>Zauliya</a:t>
            </a:r>
            <a:r>
              <a:rPr lang="en-US" sz="1600" dirty="0">
                <a:latin typeface="+mj-lt"/>
              </a:rPr>
              <a:t> road towards Bahja when approx. 23 km away from Bahja PDO camp while negotiating a curve on the graded road the driver lost control and the vehicle moved left to the upcoming lane. The driver tried to regain control but the vehicle skidded and rolled over 3 </a:t>
            </a:r>
            <a:r>
              <a:rPr lang="en-US" sz="1600" dirty="0" smtClean="0">
                <a:latin typeface="+mj-lt"/>
              </a:rPr>
              <a:t>times.</a:t>
            </a:r>
            <a:endParaRPr lang="en-US" sz="1600" b="1" dirty="0" smtClean="0">
              <a:solidFill>
                <a:srgbClr val="333399"/>
              </a:solidFill>
              <a:latin typeface="+mj-lt"/>
            </a:endParaRPr>
          </a:p>
          <a:p>
            <a:pPr marL="114300" indent="-114300" algn="just">
              <a:defRPr/>
            </a:pPr>
            <a:endParaRPr lang="en-US" sz="1600" b="1" dirty="0">
              <a:solidFill>
                <a:srgbClr val="333399"/>
              </a:solidFill>
              <a:latin typeface="Tahoma" pitchFamily="34" charset="0"/>
            </a:endParaRPr>
          </a:p>
          <a:p>
            <a:pPr marL="114300" indent="-114300" algn="just">
              <a:defRPr/>
            </a:pPr>
            <a:endParaRPr lang="en-US" sz="1600" b="1" dirty="0" smtClean="0">
              <a:solidFill>
                <a:srgbClr val="333399"/>
              </a:solidFill>
              <a:latin typeface="Tahoma" pitchFamily="34" charset="0"/>
            </a:endParaRPr>
          </a:p>
          <a:p>
            <a:pPr marL="114300" indent="-114300" algn="just">
              <a:defRPr/>
            </a:pPr>
            <a:r>
              <a:rPr lang="en-US" sz="1600" b="1" dirty="0" smtClean="0">
                <a:solidFill>
                  <a:srgbClr val="333399"/>
                </a:solidFill>
                <a:latin typeface="Tahoma" pitchFamily="34" charset="0"/>
              </a:rPr>
              <a:t>Your learnings </a:t>
            </a:r>
            <a:r>
              <a:rPr lang="en-US" sz="1600" b="1" dirty="0">
                <a:solidFill>
                  <a:srgbClr val="333399"/>
                </a:solidFill>
                <a:latin typeface="Tahoma" pitchFamily="34" charset="0"/>
              </a:rPr>
              <a:t>from this </a:t>
            </a:r>
            <a:r>
              <a:rPr lang="en-US" sz="1600" b="1" dirty="0" smtClean="0">
                <a:solidFill>
                  <a:srgbClr val="333399"/>
                </a:solidFill>
                <a:latin typeface="Tahoma" pitchFamily="34" charset="0"/>
              </a:rPr>
              <a:t>incident:</a:t>
            </a:r>
          </a:p>
          <a:p>
            <a:pPr marL="285750" indent="-285750" algn="just">
              <a:buFont typeface="Arial" panose="020B0604020202020204" pitchFamily="34" charset="0"/>
              <a:buChar char="•"/>
              <a:defRPr/>
            </a:pPr>
            <a:endParaRPr lang="en-US" sz="1400" dirty="0" smtClean="0">
              <a:solidFill>
                <a:srgbClr val="333399"/>
              </a:solidFill>
              <a:latin typeface="Tahoma" pitchFamily="34" charset="0"/>
            </a:endParaRPr>
          </a:p>
          <a:p>
            <a:pPr marL="285750" indent="-285750" algn="just">
              <a:buFont typeface="Arial" panose="020B0604020202020204" pitchFamily="34" charset="0"/>
              <a:buChar char="•"/>
              <a:defRPr/>
            </a:pPr>
            <a:r>
              <a:rPr lang="en-US" sz="1600" dirty="0" smtClean="0">
                <a:latin typeface="+mj-lt"/>
              </a:rPr>
              <a:t>Always observe the speed limits on the graded road.</a:t>
            </a:r>
          </a:p>
          <a:p>
            <a:pPr marL="285750" indent="-285750" algn="just">
              <a:buFont typeface="Arial" panose="020B0604020202020204" pitchFamily="34" charset="0"/>
              <a:buChar char="•"/>
              <a:defRPr/>
            </a:pPr>
            <a:r>
              <a:rPr lang="en-US" sz="1600" dirty="0" smtClean="0">
                <a:latin typeface="+mj-lt"/>
              </a:rPr>
              <a:t>Always drive to the road conditions.</a:t>
            </a:r>
          </a:p>
          <a:p>
            <a:pPr marL="285750" indent="-285750" algn="just">
              <a:buFont typeface="Arial" panose="020B0604020202020204" pitchFamily="34" charset="0"/>
              <a:buChar char="•"/>
              <a:defRPr/>
            </a:pPr>
            <a:r>
              <a:rPr lang="en-US" sz="1600" dirty="0" smtClean="0">
                <a:latin typeface="+mj-lt"/>
              </a:rPr>
              <a:t>Always intervene with a driver if you feel that he does not drive safely.</a:t>
            </a:r>
          </a:p>
          <a:p>
            <a:pPr marL="285750" indent="-285750" algn="just">
              <a:buFont typeface="Arial" panose="020B0604020202020204" pitchFamily="34" charset="0"/>
              <a:buChar char="•"/>
              <a:defRPr/>
            </a:pPr>
            <a:r>
              <a:rPr lang="en-US" sz="1600" dirty="0" smtClean="0">
                <a:latin typeface="+mj-lt"/>
              </a:rPr>
              <a:t>Always ensure all newly hired drivers have a proper on-the-job indoctrination.  </a:t>
            </a:r>
            <a:endParaRPr lang="en-US" sz="1600" dirty="0">
              <a:latin typeface="+mj-lt"/>
            </a:endParaRPr>
          </a:p>
        </p:txBody>
      </p:sp>
      <p:sp>
        <p:nvSpPr>
          <p:cNvPr id="26628" name="TextBox 16"/>
          <p:cNvSpPr txBox="1">
            <a:spLocks noChangeArrowheads="1"/>
          </p:cNvSpPr>
          <p:nvPr/>
        </p:nvSpPr>
        <p:spPr bwMode="auto">
          <a:xfrm>
            <a:off x="380998" y="5986046"/>
            <a:ext cx="5410202" cy="338554"/>
          </a:xfrm>
          <a:prstGeom prst="rect">
            <a:avLst/>
          </a:prstGeom>
          <a:solidFill>
            <a:srgbClr val="4C27E7"/>
          </a:solidFill>
          <a:ln w="9525">
            <a:noFill/>
            <a:miter lim="800000"/>
            <a:headEnd/>
            <a:tailEnd/>
          </a:ln>
        </p:spPr>
        <p:txBody>
          <a:bodyPr wrap="square">
            <a:spAutoFit/>
          </a:bodyPr>
          <a:lstStyle/>
          <a:p>
            <a:pPr algn="ctr" eaLnBrk="1" hangingPunct="1"/>
            <a:r>
              <a:rPr lang="en-US" sz="1600" b="1" dirty="0" smtClean="0">
                <a:solidFill>
                  <a:srgbClr val="FFFF00"/>
                </a:solidFill>
                <a:latin typeface="Tahoma" pitchFamily="34" charset="0"/>
              </a:rPr>
              <a:t>Always drive to the road conditions!</a:t>
            </a:r>
            <a:endParaRPr lang="en-US" sz="1600" b="1" dirty="0">
              <a:solidFill>
                <a:srgbClr val="FFFF00"/>
              </a:solidFill>
              <a:latin typeface="Tahoma"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534400" y="2438400"/>
            <a:ext cx="336550" cy="544513"/>
            <a:chOff x="3504" y="544"/>
            <a:chExt cx="2287" cy="1855"/>
          </a:xfrm>
        </p:grpSpPr>
        <p:sp>
          <p:nvSpPr>
            <p:cNvPr id="1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7" name="Freeform 132"/>
          <p:cNvSpPr>
            <a:spLocks/>
          </p:cNvSpPr>
          <p:nvPr/>
        </p:nvSpPr>
        <p:spPr bwMode="auto">
          <a:xfrm>
            <a:off x="8610600" y="5257800"/>
            <a:ext cx="533400" cy="6096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xmlns="" val="3065541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667750" cy="4216539"/>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buFont typeface="+mj-lt"/>
              <a:buAutoNum type="arabicPeriod"/>
              <a:defRPr/>
            </a:pPr>
            <a:r>
              <a:rPr lang="en-US" sz="1600" dirty="0">
                <a:solidFill>
                  <a:srgbClr val="0033CC"/>
                </a:solidFill>
                <a:latin typeface="+mj-lt"/>
                <a:sym typeface="Wingdings" pitchFamily="2" charset="2"/>
              </a:rPr>
              <a:t>Do you ensure all drivers are properly trained and competent? </a:t>
            </a:r>
          </a:p>
          <a:p>
            <a:pPr marL="342900" indent="-342900">
              <a:buFont typeface="+mj-lt"/>
              <a:buAutoNum type="arabicPeriod"/>
              <a:defRPr/>
            </a:pPr>
            <a:r>
              <a:rPr lang="en-US" sz="1600" dirty="0">
                <a:solidFill>
                  <a:srgbClr val="0033CC"/>
                </a:solidFill>
                <a:latin typeface="+mj-lt"/>
                <a:sym typeface="Wingdings" pitchFamily="2" charset="2"/>
              </a:rPr>
              <a:t>Do you ensure you have a consequence management in place to deal with driving violations?  </a:t>
            </a:r>
          </a:p>
          <a:p>
            <a:pPr marL="342900" indent="-342900">
              <a:buFont typeface="+mj-lt"/>
              <a:buAutoNum type="arabicPeriod"/>
              <a:defRPr/>
            </a:pPr>
            <a:r>
              <a:rPr lang="en-US" sz="1600" dirty="0">
                <a:solidFill>
                  <a:srgbClr val="0033CC"/>
                </a:solidFill>
                <a:latin typeface="+mj-lt"/>
                <a:sym typeface="Wingdings" pitchFamily="2" charset="2"/>
              </a:rPr>
              <a:t>Do you ensure you have a clear HSE induction and on-the-job indoctrination process in place for all employees?     </a:t>
            </a:r>
          </a:p>
          <a:p>
            <a:pPr marL="342900" indent="-342900">
              <a:buFont typeface="+mj-lt"/>
              <a:buAutoNum type="arabicPeriod"/>
              <a:defRPr/>
            </a:pPr>
            <a:r>
              <a:rPr lang="en-US" sz="1600" dirty="0">
                <a:solidFill>
                  <a:srgbClr val="0033CC"/>
                </a:solidFill>
                <a:latin typeface="+mj-lt"/>
                <a:sym typeface="Wingdings" pitchFamily="2" charset="2"/>
              </a:rPr>
              <a:t>Do you ensure IVMS performance is monitored regularly and all counselling sessions are followed up?    </a:t>
            </a:r>
          </a:p>
          <a:p>
            <a:pPr marL="342900" indent="-342900">
              <a:buFont typeface="+mj-lt"/>
              <a:buAutoNum type="arabicPeriod"/>
              <a:defRPr/>
            </a:pPr>
            <a:r>
              <a:rPr lang="en-US" sz="1600" dirty="0">
                <a:solidFill>
                  <a:srgbClr val="0033CC"/>
                </a:solidFill>
                <a:latin typeface="+mj-lt"/>
                <a:sym typeface="Wingdings" pitchFamily="2" charset="2"/>
              </a:rPr>
              <a:t>Do you ensure you manage your LCCs effectively to keep full control over their driving to reduce the risks?</a:t>
            </a: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04800" y="838200"/>
            <a:ext cx="3280065" cy="307777"/>
          </a:xfrm>
          <a:prstGeom prst="rect">
            <a:avLst/>
          </a:prstGeom>
          <a:noFill/>
          <a:ln w="9525">
            <a:noFill/>
            <a:miter lim="800000"/>
            <a:headEnd/>
            <a:tailEnd/>
          </a:ln>
        </p:spPr>
        <p:txBody>
          <a:bodyPr wrap="none">
            <a:spAutoFit/>
          </a:bodyPr>
          <a:lstStyle/>
          <a:p>
            <a:pPr marL="114300" indent="-114300" algn="just"/>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16.05.17	Incident: MVI</a:t>
            </a:r>
          </a:p>
        </p:txBody>
      </p:sp>
    </p:spTree>
    <p:extLst>
      <p:ext uri="{BB962C8B-B14F-4D97-AF65-F5344CB8AC3E}">
        <p14:creationId xmlns:p14="http://schemas.microsoft.com/office/powerpoint/2010/main" xmlns="" val="3258477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91923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7C88134-E953-4108-8B25-1D9F2A7C5E9B}"/>
</file>

<file path=customXml/itemProps2.xml><?xml version="1.0" encoding="utf-8"?>
<ds:datastoreItem xmlns:ds="http://schemas.openxmlformats.org/officeDocument/2006/customXml" ds:itemID="{4B0BBD62-6ECB-4655-BE93-65A0D7C802E0}"/>
</file>

<file path=customXml/itemProps3.xml><?xml version="1.0" encoding="utf-8"?>
<ds:datastoreItem xmlns:ds="http://schemas.openxmlformats.org/officeDocument/2006/customXml" ds:itemID="{4BA06DC9-04DB-4C50-88AA-612BA1E3056C}"/>
</file>

<file path=docProps/app.xml><?xml version="1.0" encoding="utf-8"?>
<Properties xmlns="http://schemas.openxmlformats.org/officeDocument/2006/extended-properties" xmlns:vt="http://schemas.openxmlformats.org/officeDocument/2006/docPropsVTypes">
  <TotalTime>19</TotalTime>
  <Words>192</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10</cp:revision>
  <dcterms:created xsi:type="dcterms:W3CDTF">2017-09-02T09:11:25Z</dcterms:created>
  <dcterms:modified xsi:type="dcterms:W3CDTF">2017-10-25T07:34:48Z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