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71" r:id="rId2"/>
    <p:sldId id="272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C27E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D228E7-FCDD-4F59-9A72-5DE6AF2E942F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5355A9-C63A-4217-9E7F-490FCFC27DD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28603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50270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37C99-1638-4F56-BD25-408843A6F61D}" type="datetimeFigureOut">
              <a:rPr lang="en-US" smtClean="0"/>
              <a:pPr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D4E7E-E938-4036-B477-3BB9F2C3B5D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52400" y="822960"/>
            <a:ext cx="5257800" cy="401648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30.06.2017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	Incident: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LTI</a:t>
            </a:r>
            <a:endParaRPr lang="en-US" sz="16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marL="114300" algn="just">
              <a:defRPr/>
            </a:pPr>
            <a:endParaRPr lang="en-US" sz="1200" dirty="0" smtClean="0">
              <a:latin typeface="Calibri" pitchFamily="34" charset="0"/>
              <a:cs typeface="Calibri" pitchFamily="34" charset="0"/>
            </a:endParaRPr>
          </a:p>
          <a:p>
            <a:pPr marL="114300" algn="just">
              <a:defRPr/>
            </a:pPr>
            <a:r>
              <a:rPr lang="en-US" sz="1600" dirty="0" smtClean="0">
                <a:latin typeface="+mj-lt"/>
                <a:cs typeface="Calibri" pitchFamily="34" charset="0"/>
              </a:rPr>
              <a:t>During the raising of the mast, the Hoist became unstable due to uneven jacks levelling and tipped over trapping the driller between </a:t>
            </a:r>
            <a:r>
              <a:rPr lang="en-US" sz="1600" dirty="0">
                <a:latin typeface="+mj-lt"/>
                <a:cs typeface="Calibri" pitchFamily="34" charset="0"/>
              </a:rPr>
              <a:t>the hand rail and the ground resulting in a </a:t>
            </a:r>
            <a:r>
              <a:rPr lang="en-US" sz="1600" dirty="0" smtClean="0">
                <a:latin typeface="+mj-lt"/>
                <a:cs typeface="Calibri" pitchFamily="34" charset="0"/>
              </a:rPr>
              <a:t>fracture to his right leg.</a:t>
            </a:r>
            <a:endParaRPr lang="en-US" sz="1600" dirty="0">
              <a:latin typeface="+mj-lt"/>
              <a:cs typeface="Calibri" pitchFamily="34" charset="0"/>
            </a:endParaRPr>
          </a:p>
          <a:p>
            <a:pPr marL="114300" algn="just">
              <a:defRPr/>
            </a:pP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</a:t>
            </a:r>
            <a:r>
              <a:rPr lang="en-US" sz="1600" b="1" dirty="0" smtClean="0">
                <a:solidFill>
                  <a:srgbClr val="333399"/>
                </a:solidFill>
                <a:latin typeface="Tahoma" pitchFamily="34" charset="0"/>
              </a:rPr>
              <a:t>incident.</a:t>
            </a:r>
          </a:p>
          <a:p>
            <a:pPr marL="114300" indent="-114300" algn="just">
              <a:defRPr/>
            </a:pPr>
            <a:endParaRPr lang="en-US" sz="16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j-lt"/>
                <a:cs typeface="Calibri" pitchFamily="34" charset="0"/>
              </a:rPr>
              <a:t>Always ensure the Rig carrier is levelled prior to set Up.</a:t>
            </a: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j-lt"/>
                <a:cs typeface="Calibri" pitchFamily="34" charset="0"/>
              </a:rPr>
              <a:t>Always install Turnbuckle prior raising the mast.</a:t>
            </a: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en-US" sz="1600" dirty="0">
                <a:latin typeface="+mj-lt"/>
                <a:cs typeface="Calibri" pitchFamily="34" charset="0"/>
              </a:rPr>
              <a:t>Properly manage high risk areas by minimizing number of persons in area.</a:t>
            </a:r>
          </a:p>
          <a:p>
            <a:pPr marL="285750" indent="-285750" algn="just">
              <a:buFont typeface="Arial" pitchFamily="34" charset="0"/>
              <a:buChar char="•"/>
              <a:defRPr/>
            </a:pPr>
            <a:r>
              <a:rPr lang="en-US" sz="1600" dirty="0" smtClean="0">
                <a:latin typeface="+mj-lt"/>
                <a:cs typeface="Calibri" pitchFamily="34" charset="0"/>
              </a:rPr>
              <a:t>Conduct a Risk Assessment when the conditions change.</a:t>
            </a:r>
            <a:endParaRPr lang="en-US" sz="1600" dirty="0">
              <a:latin typeface="+mj-lt"/>
              <a:cs typeface="Calibri" pitchFamily="34" charset="0"/>
            </a:endParaRP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209552" y="5965443"/>
            <a:ext cx="5867400" cy="338554"/>
          </a:xfrm>
          <a:prstGeom prst="rect">
            <a:avLst/>
          </a:prstGeom>
          <a:solidFill>
            <a:srgbClr val="4C27E7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Check Level Setup prior Lifting &amp; Lowering Operation</a:t>
            </a:r>
            <a:endParaRPr lang="en-US" sz="16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471132" y="838200"/>
            <a:ext cx="3582478" cy="2567659"/>
          </a:xfrm>
          <a:prstGeom prst="rect">
            <a:avLst/>
          </a:prstGeom>
          <a:ln>
            <a:noFill/>
          </a:ln>
        </p:spPr>
      </p:pic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5536142" y="2757731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34" name="Freeform 132"/>
          <p:cNvSpPr>
            <a:spLocks/>
          </p:cNvSpPr>
          <p:nvPr/>
        </p:nvSpPr>
        <p:spPr bwMode="auto">
          <a:xfrm>
            <a:off x="5604484" y="5364891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3" name="Group 12"/>
          <p:cNvGrpSpPr/>
          <p:nvPr/>
        </p:nvGrpSpPr>
        <p:grpSpPr>
          <a:xfrm>
            <a:off x="5660428" y="3513779"/>
            <a:ext cx="3367782" cy="2343744"/>
            <a:chOff x="5638800" y="3124200"/>
            <a:chExt cx="3367782" cy="2343744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4" cstate="email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/>
          </p:blipFill>
          <p:spPr>
            <a:xfrm>
              <a:off x="6055324" y="3124200"/>
              <a:ext cx="2951258" cy="2343744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15" name="Line Callout 2 14"/>
            <p:cNvSpPr/>
            <p:nvPr/>
          </p:nvSpPr>
          <p:spPr bwMode="auto">
            <a:xfrm>
              <a:off x="5638800" y="3258144"/>
              <a:ext cx="1576336" cy="1447800"/>
            </a:xfrm>
            <a:prstGeom prst="borderCallout2">
              <a:avLst>
                <a:gd name="adj1" fmla="val 41852"/>
                <a:gd name="adj2" fmla="val 102056"/>
                <a:gd name="adj3" fmla="val 57253"/>
                <a:gd name="adj4" fmla="val 117057"/>
                <a:gd name="adj5" fmla="val 148787"/>
                <a:gd name="adj6" fmla="val 164838"/>
              </a:avLst>
            </a:prstGeom>
            <a:blipFill>
              <a:blip r:embed="rId5" cstate="email"/>
              <a:stretch>
                <a:fillRect/>
              </a:stretch>
            </a:blip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6705931" y="5875979"/>
            <a:ext cx="192629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Turnbuckle installed 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323165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</a:t>
            </a:r>
            <a:r>
              <a:rPr lang="en-US" sz="1600" b="1" dirty="0" smtClean="0">
                <a:solidFill>
                  <a:srgbClr val="0000FF"/>
                </a:solidFill>
                <a:latin typeface="Tahoma" pitchFamily="34" charset="0"/>
              </a:rPr>
              <a:t>:</a:t>
            </a:r>
          </a:p>
          <a:p>
            <a:pPr marL="342900" indent="-342900" eaLnBrk="1" hangingPunct="1">
              <a:defRPr/>
            </a:pPr>
            <a:endParaRPr lang="en-US" sz="1600" dirty="0">
              <a:latin typeface="Tahoma" pitchFamily="34" charset="0"/>
            </a:endParaRPr>
          </a:p>
          <a:p>
            <a:pPr marL="342900" indent="-342900" eaLnBrk="1" hangingPunct="1">
              <a:buAutoNum type="arabicPeriod"/>
              <a:defRPr/>
            </a:pPr>
            <a:r>
              <a:rPr lang="en-US" sz="1600" dirty="0" smtClean="0">
                <a:solidFill>
                  <a:srgbClr val="0000FF"/>
                </a:solidFill>
                <a:latin typeface="+mj-lt"/>
                <a:cs typeface="Calibri" pitchFamily="34" charset="0"/>
              </a:rPr>
              <a:t>Do you conduct audits and inspections to ensure your supervisors are working safely? </a:t>
            </a:r>
          </a:p>
          <a:p>
            <a:pPr marL="342900" indent="-342900" eaLnBrk="1" hangingPunct="1">
              <a:buAutoNum type="arabicPeriod"/>
              <a:defRPr/>
            </a:pPr>
            <a:r>
              <a:rPr lang="en-US" sz="1600" dirty="0">
                <a:solidFill>
                  <a:srgbClr val="0000FF"/>
                </a:solidFill>
                <a:latin typeface="+mj-lt"/>
                <a:cs typeface="Calibri" pitchFamily="34" charset="0"/>
              </a:rPr>
              <a:t>Do you confirm the levelling of carrier at each rig up and or before any mast movements?</a:t>
            </a:r>
          </a:p>
          <a:p>
            <a:pPr marL="342900" indent="-342900" eaLnBrk="1" hangingPunct="1">
              <a:buAutoNum type="arabicPeriod"/>
              <a:defRPr/>
            </a:pPr>
            <a:r>
              <a:rPr lang="en-US" sz="1600" dirty="0">
                <a:solidFill>
                  <a:srgbClr val="0000FF"/>
                </a:solidFill>
                <a:latin typeface="+mj-lt"/>
                <a:cs typeface="Calibri" pitchFamily="34" charset="0"/>
              </a:rPr>
              <a:t>Does your SOP cover preparation of belly jacks prior to mast lowering (if your equipment requires this step)?</a:t>
            </a:r>
          </a:p>
          <a:p>
            <a:pPr marL="342900" lvl="0" indent="-342900" eaLnBrk="1" hangingPunct="1">
              <a:buFontTx/>
              <a:buAutoNum type="arabicPeriod"/>
              <a:defRPr/>
            </a:pPr>
            <a:r>
              <a:rPr lang="en-US" sz="1600" dirty="0">
                <a:solidFill>
                  <a:srgbClr val="0000FF"/>
                </a:solidFill>
                <a:latin typeface="+mj-lt"/>
                <a:cs typeface="Calibri" pitchFamily="34" charset="0"/>
              </a:rPr>
              <a:t>Do you manage high risk zones properly?</a:t>
            </a:r>
          </a:p>
          <a:p>
            <a:pPr marL="342900" lvl="0" indent="-342900" eaLnBrk="1" hangingPunct="1">
              <a:buFontTx/>
              <a:buAutoNum type="arabicPeriod"/>
              <a:defRPr/>
            </a:pPr>
            <a:r>
              <a:rPr lang="en-US" sz="1600" dirty="0">
                <a:solidFill>
                  <a:srgbClr val="0000FF"/>
                </a:solidFill>
                <a:latin typeface="+mj-lt"/>
                <a:cs typeface="Calibri" pitchFamily="34" charset="0"/>
              </a:rPr>
              <a:t>How well are your teams reporting Near Miss events?</a:t>
            </a:r>
          </a:p>
          <a:p>
            <a:pPr marL="342900" indent="-342900" eaLnBrk="1" hangingPunct="1">
              <a:buAutoNum type="arabicPeriod"/>
              <a:defRPr/>
            </a:pPr>
            <a:r>
              <a:rPr lang="en-US" sz="1600" dirty="0">
                <a:solidFill>
                  <a:srgbClr val="0000FF"/>
                </a:solidFill>
                <a:latin typeface="+mj-lt"/>
                <a:cs typeface="Calibri" pitchFamily="34" charset="0"/>
              </a:rPr>
              <a:t>Does your teams understand when MOC is required and do they document it</a:t>
            </a:r>
            <a:r>
              <a:rPr lang="en-US" sz="1600" dirty="0" smtClean="0">
                <a:solidFill>
                  <a:srgbClr val="0000FF"/>
                </a:solidFill>
                <a:latin typeface="+mj-lt"/>
                <a:cs typeface="Calibri" pitchFamily="34" charset="0"/>
              </a:rPr>
              <a:t>?</a:t>
            </a:r>
            <a:endParaRPr lang="en-US" sz="1600" dirty="0">
              <a:solidFill>
                <a:srgbClr val="0000FF"/>
              </a:solidFill>
              <a:latin typeface="+mj-lt"/>
              <a:cs typeface="Calibri" pitchFamily="34" charset="0"/>
              <a:sym typeface="Wingdings" pitchFamily="2" charset="2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445836" y="838200"/>
            <a:ext cx="321113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>
              <a:defRPr/>
            </a:pPr>
            <a:r>
              <a:rPr lang="en-GB" sz="1400" b="1" dirty="0" smtClean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 30.06.2017  	Incident: LTI</a:t>
            </a:r>
            <a:endParaRPr lang="en-US" sz="1400" b="1" dirty="0">
              <a:solidFill>
                <a:srgbClr val="333399"/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91924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3204013A-64F0-433C-98CD-92D35298B02D}"/>
</file>

<file path=customXml/itemProps2.xml><?xml version="1.0" encoding="utf-8"?>
<ds:datastoreItem xmlns:ds="http://schemas.openxmlformats.org/officeDocument/2006/customXml" ds:itemID="{EF50D9ED-C3AF-4A3F-934D-6CF85F9352A2}"/>
</file>

<file path=customXml/itemProps3.xml><?xml version="1.0" encoding="utf-8"?>
<ds:datastoreItem xmlns:ds="http://schemas.openxmlformats.org/officeDocument/2006/customXml" ds:itemID="{05E37308-53FF-42C0-B9CB-6602C6545D37}"/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197</Words>
  <Application>Microsoft Office PowerPoint</Application>
  <PresentationFormat>On-screen Show (4:3)</PresentationFormat>
  <Paragraphs>36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mu61323</cp:lastModifiedBy>
  <cp:revision>8</cp:revision>
  <dcterms:created xsi:type="dcterms:W3CDTF">2017-09-02T09:11:25Z</dcterms:created>
  <dcterms:modified xsi:type="dcterms:W3CDTF">2017-10-25T07:26:59Z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