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28E7-FCDD-4F59-9A72-5DE6AF2E942F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55A9-C63A-4217-9E7F-490FCFC2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860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27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22960"/>
            <a:ext cx="5257800" cy="401648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30.06.2017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	Incident: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defRPr/>
            </a:pP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marL="114300" algn="just">
              <a:defRPr/>
            </a:pPr>
            <a:r>
              <a:rPr lang="en-US" sz="1600" dirty="0" smtClean="0">
                <a:latin typeface="+mj-lt"/>
                <a:cs typeface="Calibri" pitchFamily="34" charset="0"/>
              </a:rPr>
              <a:t>During the raising of the mast, the Hoist became unstable due to uneven jacks levelling and tipped over trapping the driller between </a:t>
            </a:r>
            <a:r>
              <a:rPr lang="en-US" sz="1600" dirty="0">
                <a:latin typeface="+mj-lt"/>
                <a:cs typeface="Calibri" pitchFamily="34" charset="0"/>
              </a:rPr>
              <a:t>the hand rail and the ground resulting in a </a:t>
            </a:r>
            <a:r>
              <a:rPr lang="en-US" sz="1600" dirty="0" smtClean="0">
                <a:latin typeface="+mj-lt"/>
                <a:cs typeface="Calibri" pitchFamily="34" charset="0"/>
              </a:rPr>
              <a:t>fracture to his right leg.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114300" algn="just"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Calibri" pitchFamily="34" charset="0"/>
              </a:rPr>
              <a:t>Always ensure the Rig carrier is levelled prior to set Up.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Calibri" pitchFamily="34" charset="0"/>
              </a:rPr>
              <a:t>Always install Turnbuckle prior raising the mast.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  <a:cs typeface="Calibri" pitchFamily="34" charset="0"/>
              </a:rPr>
              <a:t>Properly manage high risk areas by minimizing number of persons in area.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Calibri" pitchFamily="34" charset="0"/>
              </a:rPr>
              <a:t>Conduct a Risk Assessment when the conditions change.</a:t>
            </a:r>
            <a:endParaRPr lang="en-US" sz="1600" dirty="0">
              <a:latin typeface="+mj-lt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09552" y="5965443"/>
            <a:ext cx="5867400" cy="338554"/>
          </a:xfrm>
          <a:prstGeom prst="rect">
            <a:avLst/>
          </a:prstGeom>
          <a:solidFill>
            <a:srgbClr val="4C27E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Check Level Setup prior Lifting &amp; Lowering Operation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471132" y="838200"/>
            <a:ext cx="3582478" cy="2567659"/>
          </a:xfrm>
          <a:prstGeom prst="rect">
            <a:avLst/>
          </a:prstGeom>
          <a:ln>
            <a:noFill/>
          </a:ln>
        </p:spPr>
      </p:pic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5536142" y="2757731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5604484" y="536489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2"/>
          <p:cNvGrpSpPr/>
          <p:nvPr/>
        </p:nvGrpSpPr>
        <p:grpSpPr>
          <a:xfrm>
            <a:off x="5660428" y="3513779"/>
            <a:ext cx="3367782" cy="2343744"/>
            <a:chOff x="5638800" y="3124200"/>
            <a:chExt cx="3367782" cy="2343744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>
            <a:xfrm>
              <a:off x="6055324" y="3124200"/>
              <a:ext cx="2951258" cy="234374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5" name="Line Callout 2 14"/>
            <p:cNvSpPr/>
            <p:nvPr/>
          </p:nvSpPr>
          <p:spPr bwMode="auto">
            <a:xfrm>
              <a:off x="5638800" y="3258144"/>
              <a:ext cx="1576336" cy="1447800"/>
            </a:xfrm>
            <a:prstGeom prst="borderCallout2">
              <a:avLst>
                <a:gd name="adj1" fmla="val 41852"/>
                <a:gd name="adj2" fmla="val 102056"/>
                <a:gd name="adj3" fmla="val 57253"/>
                <a:gd name="adj4" fmla="val 117057"/>
                <a:gd name="adj5" fmla="val 148787"/>
                <a:gd name="adj6" fmla="val 164838"/>
              </a:avLst>
            </a:prstGeom>
            <a:blipFill>
              <a:blip r:embed="rId5" cstate="email"/>
              <a:stretch>
                <a:fillRect/>
              </a:stretch>
            </a:blip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705931" y="5875979"/>
            <a:ext cx="1926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Turnbuckle installed 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2316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+mj-lt"/>
                <a:cs typeface="Calibri" pitchFamily="34" charset="0"/>
              </a:rPr>
              <a:t>Do you conduct audits and inspections to ensure your supervisors are working safely? 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 you confirm the levelling of carrier at each rig up and or before any mast movements?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your SOP cover preparation of belly jacks prior to mast lowering (if your equipment requires this step)?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 you manage high risk zones properly?</a:t>
            </a: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How well are your teams reporting Near Miss events?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  <a:cs typeface="Calibri" pitchFamily="34" charset="0"/>
              </a:rPr>
              <a:t>Does your teams understand when MOC is required and do they document it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Calibri" pitchFamily="34" charset="0"/>
              </a:rPr>
              <a:t>?</a:t>
            </a:r>
            <a:endParaRPr lang="en-US" sz="1600" dirty="0">
              <a:solidFill>
                <a:srgbClr val="0000FF"/>
              </a:solidFill>
              <a:latin typeface="+mj-lt"/>
              <a:cs typeface="Calibri" pitchFamily="34" charset="0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45836" y="838200"/>
            <a:ext cx="32111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30.06.2017  	Incident: LTI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91924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204013A-64F0-433C-98CD-92D35298B02D}"/>
</file>

<file path=customXml/itemProps2.xml><?xml version="1.0" encoding="utf-8"?>
<ds:datastoreItem xmlns:ds="http://schemas.openxmlformats.org/officeDocument/2006/customXml" ds:itemID="{BBBA5BC5-8DE4-4171-A1F4-472E88B814D9}"/>
</file>

<file path=customXml/itemProps3.xml><?xml version="1.0" encoding="utf-8"?>
<ds:datastoreItem xmlns:ds="http://schemas.openxmlformats.org/officeDocument/2006/customXml" ds:itemID="{05E37308-53FF-42C0-B9CB-6602C6545D37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197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8</cp:revision>
  <dcterms:created xsi:type="dcterms:W3CDTF">2017-09-02T09:11:25Z</dcterms:created>
  <dcterms:modified xsi:type="dcterms:W3CDTF">2017-10-25T07:26:59Z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