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61" r:id="rId5"/>
  </p:sldIdLst>
  <p:sldSz cx="9144000" cy="6858000" type="screen4x3"/>
  <p:notesSz cx="6670675" cy="99298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D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40" autoAdjust="0"/>
    <p:restoredTop sz="95747" autoAdjust="0"/>
  </p:normalViewPr>
  <p:slideViewPr>
    <p:cSldViewPr>
      <p:cViewPr varScale="1">
        <p:scale>
          <a:sx n="73" d="100"/>
          <a:sy n="73" d="100"/>
        </p:scale>
        <p:origin x="145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3128"/>
        <p:guide pos="21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219" name="Rectangle 3"/>
          <p:cNvSpPr>
            <a:spLocks noGrp="1" noChangeArrowheads="1"/>
          </p:cNvSpPr>
          <p:nvPr>
            <p:ph type="dt" sz="quarter"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220" name="Rectangle 4"/>
          <p:cNvSpPr>
            <a:spLocks noGrp="1" noChangeArrowheads="1"/>
          </p:cNvSpPr>
          <p:nvPr>
            <p:ph type="ftr" sz="quarter" idx="2"/>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221" name="Rectangle 5"/>
          <p:cNvSpPr>
            <a:spLocks noGrp="1" noChangeArrowheads="1"/>
          </p:cNvSpPr>
          <p:nvPr>
            <p:ph type="sldNum" sz="quarter" idx="3"/>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47850DC-4B7B-4DDB-AF95-BE45BC800185}"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195" name="Rectangle 3"/>
          <p:cNvSpPr>
            <a:spLocks noGrp="1" noChangeArrowheads="1"/>
          </p:cNvSpPr>
          <p:nvPr>
            <p:ph type="dt"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852488" y="744538"/>
            <a:ext cx="4965700" cy="3724275"/>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889000" y="4716463"/>
            <a:ext cx="4892675"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199" name="Rectangle 7"/>
          <p:cNvSpPr>
            <a:spLocks noGrp="1" noChangeArrowheads="1"/>
          </p:cNvSpPr>
          <p:nvPr>
            <p:ph type="sldNum" sz="quarter" idx="5"/>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D9F01EB-EC81-47AB-BA30-57B69291565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D641B58E-A7C1-4628-991B-46E81AD7F1F5}" type="slidenum">
              <a:rPr lang="en-US" smtClean="0"/>
              <a:pPr/>
              <a:t>1</a:t>
            </a:fld>
            <a:endParaRPr lang="en-US" dirty="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lgn="ctr">
              <a:defRPr/>
            </a:lvl1pPr>
          </a:lstStyle>
          <a:p>
            <a:pPr>
              <a:defRPr/>
            </a:pPr>
            <a:fld id="{4F40A6A1-EDEA-49E7-9EBE-CCE48D7C39A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p:txBody>
          <a:bodyPr/>
          <a:lstStyle>
            <a:lvl1pPr algn="ctr">
              <a:defRPr/>
            </a:lvl1pPr>
          </a:lstStyle>
          <a:p>
            <a:pPr>
              <a:defRPr/>
            </a:pPr>
            <a:fld id="{08737962-356F-4FE4-81D9-35F7017D15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p:txBody>
          <a:bodyPr/>
          <a:lstStyle>
            <a:lvl1pPr algn="ctr">
              <a:defRPr/>
            </a:lvl1pPr>
          </a:lstStyle>
          <a:p>
            <a:pPr>
              <a:defRPr/>
            </a:pPr>
            <a:fld id="{AEA803EE-8FA3-4F22-9D29-81750D76E98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lgn="ctr">
              <a:defRPr/>
            </a:lvl1pPr>
          </a:lstStyle>
          <a:p>
            <a:pPr>
              <a:defRPr/>
            </a:pPr>
            <a:fld id="{3D438053-C4AA-4E08-BCC6-BC89ADAA5D9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6026161-7E6D-47DA-9480-04F3657FA99F}" type="slidenum">
              <a:rPr lang="en-US"/>
              <a:pPr>
                <a:defRPr/>
              </a:pPr>
              <a:t>‹#›</a:t>
            </a:fld>
            <a:endParaRPr lang="en-US" dirty="0"/>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pic>
        <p:nvPicPr>
          <p:cNvPr id="1032" name="Content Placeholder 3" descr="PPT option1.jpg"/>
          <p:cNvPicPr>
            <a:picLocks noChangeAspect="1"/>
          </p:cNvPicPr>
          <p:nvPr userDrawn="1"/>
        </p:nvPicPr>
        <p:blipFill>
          <a:blip r:embed="rId6" cstate="email"/>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Lst>
  <p:hf hdr="0" ft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5"/>
          <p:cNvSpPr>
            <a:spLocks noChangeArrowheads="1"/>
          </p:cNvSpPr>
          <p:nvPr/>
        </p:nvSpPr>
        <p:spPr bwMode="auto">
          <a:xfrm>
            <a:off x="0" y="152400"/>
            <a:ext cx="9144000" cy="609600"/>
          </a:xfrm>
          <a:prstGeom prst="rect">
            <a:avLst/>
          </a:prstGeom>
          <a:noFill/>
          <a:ln w="9525">
            <a:noFill/>
            <a:miter lim="800000"/>
            <a:headEnd/>
            <a:tailEnd/>
          </a:ln>
        </p:spPr>
        <p:txBody>
          <a:bodyPr/>
          <a:lstStyle/>
          <a:p>
            <a:pPr algn="ctr"/>
            <a:endParaRPr lang="en-GB" b="1" dirty="0">
              <a:solidFill>
                <a:srgbClr val="FFFFFF"/>
              </a:solidFill>
              <a:latin typeface="Calibri" pitchFamily="34" charset="0"/>
              <a:cs typeface="Calibri" pitchFamily="34" charset="0"/>
            </a:endParaRPr>
          </a:p>
        </p:txBody>
      </p:sp>
      <p:sp>
        <p:nvSpPr>
          <p:cNvPr id="6149" name="Rectangle 4"/>
          <p:cNvSpPr>
            <a:spLocks noChangeArrowheads="1"/>
          </p:cNvSpPr>
          <p:nvPr/>
        </p:nvSpPr>
        <p:spPr bwMode="auto">
          <a:xfrm>
            <a:off x="0" y="44450"/>
            <a:ext cx="184150" cy="368300"/>
          </a:xfrm>
          <a:prstGeom prst="rect">
            <a:avLst/>
          </a:prstGeom>
          <a:noFill/>
          <a:ln w="9525">
            <a:noFill/>
            <a:miter lim="800000"/>
            <a:headEnd/>
            <a:tailEnd/>
          </a:ln>
        </p:spPr>
        <p:txBody>
          <a:bodyPr wrap="none" anchor="ctr">
            <a:spAutoFit/>
          </a:bodyPr>
          <a:lstStyle/>
          <a:p>
            <a:pPr eaLnBrk="1" hangingPunct="1"/>
            <a:endParaRPr lang="en-US" sz="1800" dirty="0">
              <a:latin typeface="Calibri" pitchFamily="34" charset="0"/>
              <a:cs typeface="Calibri" pitchFamily="34" charset="0"/>
            </a:endParaRPr>
          </a:p>
        </p:txBody>
      </p:sp>
      <p:sp>
        <p:nvSpPr>
          <p:cNvPr id="6150" name="Rectangle 5"/>
          <p:cNvSpPr>
            <a:spLocks noChangeArrowheads="1"/>
          </p:cNvSpPr>
          <p:nvPr/>
        </p:nvSpPr>
        <p:spPr bwMode="auto">
          <a:xfrm>
            <a:off x="0" y="227013"/>
            <a:ext cx="396875" cy="460375"/>
          </a:xfrm>
          <a:prstGeom prst="rect">
            <a:avLst/>
          </a:prstGeom>
          <a:noFill/>
          <a:ln w="9525">
            <a:noFill/>
            <a:miter lim="800000"/>
            <a:headEnd/>
            <a:tailEnd/>
          </a:ln>
        </p:spPr>
        <p:txBody>
          <a:bodyPr wrap="none" anchor="ctr">
            <a:spAutoFit/>
          </a:bodyPr>
          <a:lstStyle/>
          <a:p>
            <a:pPr eaLnBrk="1" hangingPunct="1"/>
            <a:endParaRPr lang="en-US" sz="600" dirty="0">
              <a:latin typeface="Calibri" pitchFamily="34" charset="0"/>
              <a:cs typeface="Calibri" pitchFamily="34" charset="0"/>
            </a:endParaRPr>
          </a:p>
          <a:p>
            <a:r>
              <a:rPr lang="en-US" sz="1800" dirty="0">
                <a:latin typeface="Calibri" pitchFamily="34" charset="0"/>
                <a:cs typeface="Calibri" pitchFamily="34" charset="0"/>
              </a:rPr>
              <a:t>    </a:t>
            </a:r>
          </a:p>
        </p:txBody>
      </p:sp>
      <p:sp>
        <p:nvSpPr>
          <p:cNvPr id="6153" name="Rectangle 17"/>
          <p:cNvSpPr>
            <a:spLocks noChangeArrowheads="1"/>
          </p:cNvSpPr>
          <p:nvPr/>
        </p:nvSpPr>
        <p:spPr bwMode="auto">
          <a:xfrm>
            <a:off x="152400" y="2067580"/>
            <a:ext cx="5562600" cy="523220"/>
          </a:xfrm>
          <a:prstGeom prst="rect">
            <a:avLst/>
          </a:prstGeom>
          <a:noFill/>
          <a:ln w="9525">
            <a:noFill/>
            <a:miter lim="800000"/>
            <a:headEnd/>
            <a:tailEnd/>
          </a:ln>
        </p:spPr>
        <p:txBody>
          <a:bodyPr wrap="square">
            <a:spAutoFit/>
          </a:bodyPr>
          <a:lstStyle/>
          <a:p>
            <a:r>
              <a:rPr lang="en-US" sz="1600" b="1" dirty="0">
                <a:solidFill>
                  <a:schemeClr val="accent2"/>
                </a:solidFill>
                <a:latin typeface="+mj-lt"/>
                <a:cs typeface="Calibri" pitchFamily="34" charset="0"/>
              </a:rPr>
              <a:t>What happened</a:t>
            </a:r>
          </a:p>
          <a:p>
            <a:endParaRPr lang="en-US" sz="1200" dirty="0"/>
          </a:p>
        </p:txBody>
      </p:sp>
      <p:sp>
        <p:nvSpPr>
          <p:cNvPr id="18" name="Rectangle 4"/>
          <p:cNvSpPr>
            <a:spLocks noChangeArrowheads="1"/>
          </p:cNvSpPr>
          <p:nvPr/>
        </p:nvSpPr>
        <p:spPr bwMode="auto">
          <a:xfrm>
            <a:off x="1066800" y="3352800"/>
            <a:ext cx="4343400" cy="307975"/>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marL="342900" indent="-342900">
              <a:defRPr/>
            </a:pPr>
            <a:r>
              <a:rPr lang="en-GB" sz="1400" b="1" dirty="0">
                <a:solidFill>
                  <a:srgbClr val="000000"/>
                </a:solidFill>
                <a:latin typeface="Calibri" pitchFamily="34" charset="0"/>
                <a:cs typeface="Calibri" pitchFamily="34" charset="0"/>
              </a:rPr>
              <a:t>Mr. Musleh asks the questions of can it happen to you?</a:t>
            </a:r>
          </a:p>
        </p:txBody>
      </p:sp>
      <p:pic>
        <p:nvPicPr>
          <p:cNvPr id="6178" name="Picture 18" descr="speakers-beu.png"/>
          <p:cNvPicPr>
            <a:picLocks noChangeAspect="1"/>
          </p:cNvPicPr>
          <p:nvPr/>
        </p:nvPicPr>
        <p:blipFill>
          <a:blip r:embed="rId3" cstate="email"/>
          <a:srcRect/>
          <a:stretch>
            <a:fillRect/>
          </a:stretch>
        </p:blipFill>
        <p:spPr bwMode="auto">
          <a:xfrm>
            <a:off x="203200" y="5486400"/>
            <a:ext cx="1016000" cy="762000"/>
          </a:xfrm>
          <a:prstGeom prst="rect">
            <a:avLst/>
          </a:prstGeom>
          <a:noFill/>
          <a:ln w="9525">
            <a:noFill/>
            <a:miter lim="800000"/>
            <a:headEnd/>
            <a:tailEnd/>
          </a:ln>
        </p:spPr>
      </p:pic>
      <p:sp>
        <p:nvSpPr>
          <p:cNvPr id="20" name="Curved Down Arrow 19"/>
          <p:cNvSpPr/>
          <p:nvPr/>
        </p:nvSpPr>
        <p:spPr bwMode="auto">
          <a:xfrm>
            <a:off x="1066800" y="5410200"/>
            <a:ext cx="609600" cy="228600"/>
          </a:xfrm>
          <a:prstGeom prst="curvedDown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defRPr/>
            </a:pPr>
            <a:endParaRPr lang="en-US" dirty="0">
              <a:solidFill>
                <a:schemeClr val="tx1"/>
              </a:solidFill>
            </a:endParaRPr>
          </a:p>
        </p:txBody>
      </p:sp>
      <p:sp>
        <p:nvSpPr>
          <p:cNvPr id="6183" name="Rounded Rectangle 20"/>
          <p:cNvSpPr>
            <a:spLocks noChangeArrowheads="1"/>
          </p:cNvSpPr>
          <p:nvPr/>
        </p:nvSpPr>
        <p:spPr bwMode="auto">
          <a:xfrm>
            <a:off x="1295400" y="5638800"/>
            <a:ext cx="3276600" cy="609600"/>
          </a:xfrm>
          <a:prstGeom prst="roundRect">
            <a:avLst>
              <a:gd name="adj" fmla="val 16667"/>
            </a:avLst>
          </a:prstGeom>
          <a:solidFill>
            <a:schemeClr val="bg1">
              <a:alpha val="0"/>
            </a:schemeClr>
          </a:solidFill>
          <a:ln w="15875" algn="ctr">
            <a:solidFill>
              <a:srgbClr val="0070C0"/>
            </a:solidFill>
            <a:round/>
            <a:headEnd/>
            <a:tailEnd/>
          </a:ln>
        </p:spPr>
        <p:txBody>
          <a:bodyPr/>
          <a:lstStyle/>
          <a:p>
            <a:pPr algn="justLow"/>
            <a:r>
              <a:rPr lang="en-US" sz="1000" b="1" dirty="0">
                <a:solidFill>
                  <a:srgbClr val="000000"/>
                </a:solidFill>
                <a:latin typeface="Calibri" pitchFamily="34" charset="0"/>
                <a:cs typeface="Calibri" pitchFamily="34" charset="0"/>
              </a:rPr>
              <a:t>Please disseminate this LTI notification to your teams and use it in your tool box talks and HSE meetings and notice boards.</a:t>
            </a:r>
            <a:endParaRPr lang="en-US" sz="1000" dirty="0">
              <a:solidFill>
                <a:srgbClr val="000000"/>
              </a:solidFill>
              <a:latin typeface="Calibri" pitchFamily="34" charset="0"/>
              <a:cs typeface="Calibri" pitchFamily="34" charset="0"/>
            </a:endParaRPr>
          </a:p>
        </p:txBody>
      </p:sp>
      <p:pic>
        <p:nvPicPr>
          <p:cNvPr id="31" name="Picture 30" descr="sad.png"/>
          <p:cNvPicPr>
            <a:picLocks noChangeAspect="1"/>
          </p:cNvPicPr>
          <p:nvPr/>
        </p:nvPicPr>
        <p:blipFill>
          <a:blip r:embed="rId4" cstate="email"/>
          <a:stretch>
            <a:fillRect/>
          </a:stretch>
        </p:blipFill>
        <p:spPr>
          <a:xfrm>
            <a:off x="6019800" y="4648200"/>
            <a:ext cx="922020" cy="2048933"/>
          </a:xfrm>
          <a:prstGeom prst="rect">
            <a:avLst/>
          </a:prstGeom>
        </p:spPr>
      </p:pic>
      <p:graphicFrame>
        <p:nvGraphicFramePr>
          <p:cNvPr id="32" name="Table 31"/>
          <p:cNvGraphicFramePr>
            <a:graphicFrameLocks noGrp="1"/>
          </p:cNvGraphicFramePr>
          <p:nvPr>
            <p:extLst>
              <p:ext uri="{D42A27DB-BD31-4B8C-83A1-F6EECF244321}">
                <p14:modId xmlns:p14="http://schemas.microsoft.com/office/powerpoint/2010/main" val="3309197837"/>
              </p:ext>
            </p:extLst>
          </p:nvPr>
        </p:nvGraphicFramePr>
        <p:xfrm>
          <a:off x="1676401" y="762000"/>
          <a:ext cx="7391400" cy="914400"/>
        </p:xfrm>
        <a:graphic>
          <a:graphicData uri="http://schemas.openxmlformats.org/drawingml/2006/table">
            <a:tbl>
              <a:tblPr firstRow="1" bandRow="1">
                <a:tableStyleId>{5C22544A-7EE6-4342-B048-85BDC9FD1C3A}</a:tableStyleId>
              </a:tblPr>
              <a:tblGrid>
                <a:gridCol w="1687167">
                  <a:extLst>
                    <a:ext uri="{9D8B030D-6E8A-4147-A177-3AD203B41FA5}">
                      <a16:colId xmlns:a16="http://schemas.microsoft.com/office/drawing/2014/main" val="20000"/>
                    </a:ext>
                  </a:extLst>
                </a:gridCol>
                <a:gridCol w="2249557">
                  <a:extLst>
                    <a:ext uri="{9D8B030D-6E8A-4147-A177-3AD203B41FA5}">
                      <a16:colId xmlns:a16="http://schemas.microsoft.com/office/drawing/2014/main" val="20001"/>
                    </a:ext>
                  </a:extLst>
                </a:gridCol>
                <a:gridCol w="1625121">
                  <a:extLst>
                    <a:ext uri="{9D8B030D-6E8A-4147-A177-3AD203B41FA5}">
                      <a16:colId xmlns:a16="http://schemas.microsoft.com/office/drawing/2014/main" val="20002"/>
                    </a:ext>
                  </a:extLst>
                </a:gridCol>
                <a:gridCol w="1829555">
                  <a:extLst>
                    <a:ext uri="{9D8B030D-6E8A-4147-A177-3AD203B41FA5}">
                      <a16:colId xmlns:a16="http://schemas.microsoft.com/office/drawing/2014/main" val="20003"/>
                    </a:ext>
                  </a:extLst>
                </a:gridCol>
              </a:tblGrid>
              <a:tr h="185351">
                <a:tc>
                  <a:txBody>
                    <a:bodyPr/>
                    <a:lstStyle/>
                    <a:p>
                      <a:r>
                        <a:rPr lang="en-US" sz="1400" b="1" dirty="0">
                          <a:solidFill>
                            <a:srgbClr val="C00000"/>
                          </a:solidFill>
                          <a:latin typeface="Calibri" pitchFamily="34" charset="0"/>
                          <a:cs typeface="Calibri" pitchFamily="34" charset="0"/>
                        </a:rPr>
                        <a:t>Incident type </a:t>
                      </a:r>
                      <a:endParaRPr lang="en-US" sz="1200" b="1" dirty="0">
                        <a:solidFill>
                          <a:srgbClr val="C00000"/>
                        </a:solidFill>
                        <a:latin typeface="Calibri" pitchFamily="34" charset="0"/>
                        <a:cs typeface="Calibri" pitchFamily="34" charset="0"/>
                      </a:endParaRPr>
                    </a:p>
                  </a:txBody>
                  <a:tcPr>
                    <a:noFill/>
                  </a:tcPr>
                </a:tc>
                <a:tc gridSpan="3">
                  <a:txBody>
                    <a:bodyPr/>
                    <a:lstStyle/>
                    <a:p>
                      <a:r>
                        <a:rPr lang="en-US" sz="1400" b="0" kern="1200" dirty="0">
                          <a:solidFill>
                            <a:schemeClr val="tx1"/>
                          </a:solidFill>
                          <a:latin typeface="Calibri" pitchFamily="34" charset="0"/>
                          <a:ea typeface="+mn-ea"/>
                          <a:cs typeface="Calibri" pitchFamily="34" charset="0"/>
                        </a:rPr>
                        <a:t>LTI (#45)</a:t>
                      </a:r>
                    </a:p>
                  </a:txBody>
                  <a:tcPr>
                    <a:noFill/>
                  </a:tcPr>
                </a:tc>
                <a:tc hMerge="1">
                  <a:txBody>
                    <a:bodyPr/>
                    <a:lstStyle/>
                    <a:p>
                      <a:pPr marL="0" algn="l" defTabSz="914400" rtl="0" eaLnBrk="1" latinLnBrk="0" hangingPunct="1"/>
                      <a:endParaRPr lang="en-US" sz="1400" b="1" kern="1200" dirty="0">
                        <a:solidFill>
                          <a:schemeClr val="dk1"/>
                        </a:solidFill>
                        <a:latin typeface="Calibri" pitchFamily="34" charset="0"/>
                        <a:ea typeface="+mn-ea"/>
                        <a:cs typeface="Calibri" pitchFamily="34" charset="0"/>
                      </a:endParaRPr>
                    </a:p>
                  </a:txBody>
                  <a:tcPr>
                    <a:no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0"/>
                  </a:ext>
                </a:extLst>
              </a:tr>
              <a:tr h="185351">
                <a:tc>
                  <a:txBody>
                    <a:bodyPr/>
                    <a:lstStyle/>
                    <a:p>
                      <a:r>
                        <a:rPr lang="en-US" sz="1400" b="1" dirty="0">
                          <a:latin typeface="Calibri" pitchFamily="34" charset="0"/>
                          <a:cs typeface="Calibri" pitchFamily="34" charset="0"/>
                        </a:rPr>
                        <a:t>Date/</a:t>
                      </a:r>
                      <a:r>
                        <a:rPr lang="en-US" sz="1400" b="1" baseline="0" dirty="0">
                          <a:latin typeface="Calibri" pitchFamily="34" charset="0"/>
                          <a:cs typeface="Calibri" pitchFamily="34" charset="0"/>
                        </a:rPr>
                        <a:t> time </a:t>
                      </a:r>
                      <a:endParaRPr lang="en-US" sz="1400" b="1" dirty="0">
                        <a:latin typeface="Calibri" pitchFamily="34" charset="0"/>
                        <a:cs typeface="Calibri" pitchFamily="34" charset="0"/>
                      </a:endParaRP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latin typeface="Calibri" pitchFamily="34" charset="0"/>
                          <a:ea typeface="+mn-ea"/>
                          <a:cs typeface="Calibri" pitchFamily="34" charset="0"/>
                        </a:rPr>
                        <a:t>30.12.2017 at 00:45 hrs.</a:t>
                      </a:r>
                      <a:endParaRPr lang="en-US" sz="1400" b="0" kern="1200" dirty="0">
                        <a:solidFill>
                          <a:schemeClr val="tx1"/>
                        </a:solidFill>
                        <a:latin typeface="Calibri" pitchFamily="34" charset="0"/>
                        <a:ea typeface="+mn-ea"/>
                        <a:cs typeface="Calibri" pitchFamily="34" charset="0"/>
                      </a:endParaRPr>
                    </a:p>
                  </a:txBody>
                  <a:tcPr>
                    <a:noFill/>
                  </a:tcPr>
                </a:tc>
                <a:tc>
                  <a:txBody>
                    <a:bodyPr/>
                    <a:lstStyle/>
                    <a:p>
                      <a:pPr marL="0" algn="l" defTabSz="914400" rtl="0" eaLnBrk="1" latinLnBrk="0" hangingPunct="1"/>
                      <a:r>
                        <a:rPr lang="en-US" sz="1400" b="1" kern="1200" dirty="0">
                          <a:solidFill>
                            <a:schemeClr val="dk1"/>
                          </a:solidFill>
                          <a:latin typeface="Calibri" pitchFamily="34" charset="0"/>
                          <a:ea typeface="+mn-ea"/>
                          <a:cs typeface="Calibri" pitchFamily="34" charset="0"/>
                        </a:rPr>
                        <a:t>Directorate</a:t>
                      </a:r>
                    </a:p>
                  </a:txBody>
                  <a:tcPr>
                    <a:noFill/>
                  </a:tcPr>
                </a:tc>
                <a:tc>
                  <a:txBody>
                    <a:bodyPr/>
                    <a:lstStyle/>
                    <a:p>
                      <a:pPr marL="0" algn="l" defTabSz="914400" rtl="0" eaLnBrk="1" latinLnBrk="0" hangingPunct="1"/>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1"/>
                  </a:ext>
                </a:extLst>
              </a:tr>
              <a:tr h="30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Location</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dk1"/>
                          </a:solidFill>
                          <a:latin typeface="Calibri" pitchFamily="34" charset="0"/>
                          <a:ea typeface="+mn-ea"/>
                          <a:cs typeface="Calibri" pitchFamily="34" charset="0"/>
                        </a:rPr>
                        <a:t>Rig-80</a:t>
                      </a:r>
                      <a:r>
                        <a:rPr lang="en-US" sz="1400" b="0" kern="1200" baseline="0" dirty="0">
                          <a:solidFill>
                            <a:schemeClr val="dk1"/>
                          </a:solidFill>
                          <a:latin typeface="Calibri" pitchFamily="34" charset="0"/>
                          <a:ea typeface="+mn-ea"/>
                          <a:cs typeface="Calibri" pitchFamily="34" charset="0"/>
                        </a:rPr>
                        <a:t> </a:t>
                      </a:r>
                      <a:r>
                        <a:rPr lang="en-US" sz="1400" b="0" kern="1200" baseline="0" dirty="0">
                          <a:solidFill>
                            <a:schemeClr val="tx1"/>
                          </a:solidFill>
                          <a:latin typeface="Calibri" pitchFamily="34" charset="0"/>
                          <a:ea typeface="+mn-ea"/>
                          <a:cs typeface="Calibri" pitchFamily="34" charset="0"/>
                        </a:rPr>
                        <a:t>Nimr</a:t>
                      </a:r>
                      <a:endParaRPr lang="en-US" sz="1400" b="0" kern="1200" dirty="0">
                        <a:solidFill>
                          <a:schemeClr val="tx1"/>
                        </a:solidFill>
                        <a:latin typeface="Calibri" pitchFamily="34" charset="0"/>
                        <a:ea typeface="+mn-ea"/>
                        <a:cs typeface="Calibri" pitchFamily="34" charset="0"/>
                      </a:endParaRP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Calibri" pitchFamily="34" charset="0"/>
                          <a:ea typeface="+mn-ea"/>
                          <a:cs typeface="Calibri" pitchFamily="34" charset="0"/>
                        </a:rPr>
                        <a:t>Dept</a:t>
                      </a:r>
                    </a:p>
                  </a:txBody>
                  <a:tcPr>
                    <a:noFill/>
                  </a:tcPr>
                </a:tc>
                <a:tc>
                  <a:txBody>
                    <a:bodyPr/>
                    <a:lstStyle/>
                    <a:p>
                      <a:pPr marL="0" algn="l" defTabSz="914400" rtl="0" eaLnBrk="1" latinLnBrk="0" hangingPunct="1"/>
                      <a:endParaRPr lang="en-US" sz="1400" b="0" kern="1200" dirty="0">
                        <a:solidFill>
                          <a:schemeClr val="tx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2"/>
                  </a:ext>
                </a:extLst>
              </a:tr>
            </a:tbl>
          </a:graphicData>
        </a:graphic>
      </p:graphicFrame>
      <p:sp>
        <p:nvSpPr>
          <p:cNvPr id="34" name="Rectangle 15"/>
          <p:cNvSpPr>
            <a:spLocks noChangeArrowheads="1"/>
          </p:cNvSpPr>
          <p:nvPr/>
        </p:nvSpPr>
        <p:spPr bwMode="auto">
          <a:xfrm>
            <a:off x="152400" y="152400"/>
            <a:ext cx="8991600" cy="461963"/>
          </a:xfrm>
          <a:prstGeom prst="rect">
            <a:avLst/>
          </a:prstGeom>
          <a:noFill/>
          <a:ln w="9525">
            <a:noFill/>
            <a:miter lim="800000"/>
            <a:headEnd/>
            <a:tailEnd/>
          </a:ln>
        </p:spPr>
        <p:txBody>
          <a:bodyPr>
            <a:spAutoFit/>
          </a:bodyPr>
          <a:lstStyle/>
          <a:p>
            <a:pPr algn="ctr"/>
            <a:r>
              <a:rPr lang="en-GB" b="1" dirty="0">
                <a:solidFill>
                  <a:srgbClr val="FFC000"/>
                </a:solidFill>
                <a:latin typeface="Calibri" pitchFamily="34" charset="0"/>
                <a:cs typeface="Calibri" pitchFamily="34" charset="0"/>
              </a:rPr>
              <a:t>PDO Incident First </a:t>
            </a:r>
            <a:r>
              <a:rPr lang="en-GB" b="1">
                <a:solidFill>
                  <a:srgbClr val="FFC000"/>
                </a:solidFill>
                <a:latin typeface="Calibri" pitchFamily="34" charset="0"/>
                <a:cs typeface="Calibri" pitchFamily="34" charset="0"/>
              </a:rPr>
              <a:t>Alert  </a:t>
            </a:r>
            <a:endParaRPr lang="en-GB" sz="1600" b="1" dirty="0">
              <a:solidFill>
                <a:schemeClr val="bg1"/>
              </a:solidFill>
              <a:latin typeface="Calibri" pitchFamily="34" charset="0"/>
              <a:cs typeface="Calibri" pitchFamily="34" charset="0"/>
            </a:endParaRPr>
          </a:p>
        </p:txBody>
      </p:sp>
      <p:sp>
        <p:nvSpPr>
          <p:cNvPr id="36" name="Rounded Rectangular Callout 20"/>
          <p:cNvSpPr>
            <a:spLocks noChangeArrowheads="1"/>
          </p:cNvSpPr>
          <p:nvPr/>
        </p:nvSpPr>
        <p:spPr bwMode="auto">
          <a:xfrm>
            <a:off x="533400" y="3810000"/>
            <a:ext cx="5410200" cy="762000"/>
          </a:xfrm>
          <a:prstGeom prst="wedgeRoundRectCallout">
            <a:avLst>
              <a:gd name="adj1" fmla="val 59466"/>
              <a:gd name="adj2" fmla="val 134197"/>
              <a:gd name="adj3" fmla="val 16667"/>
            </a:avLst>
          </a:prstGeom>
          <a:solidFill>
            <a:srgbClr val="FFC000">
              <a:alpha val="59999"/>
            </a:srgbClr>
          </a:solidFill>
          <a:ln w="9525" algn="ctr">
            <a:solidFill>
              <a:schemeClr val="tx1"/>
            </a:solidFill>
            <a:round/>
            <a:headEnd/>
            <a:tailEnd/>
          </a:ln>
        </p:spPr>
        <p:txBody>
          <a:bodyPr/>
          <a:lstStyle/>
          <a:p>
            <a:pPr marL="342900" indent="-342900">
              <a:buFontTx/>
              <a:buAutoNum type="arabicPeriod"/>
            </a:pPr>
            <a:r>
              <a:rPr lang="en-US" sz="1200" dirty="0">
                <a:solidFill>
                  <a:srgbClr val="000000"/>
                </a:solidFill>
                <a:latin typeface="Calibri" pitchFamily="34" charset="0"/>
                <a:cs typeface="Calibri" pitchFamily="34" charset="0"/>
              </a:rPr>
              <a:t>Do you ensure you keep your hands and fingers away from pinch points?</a:t>
            </a:r>
          </a:p>
          <a:p>
            <a:pPr marL="342900" indent="-342900">
              <a:buFontTx/>
              <a:buAutoNum type="arabicPeriod"/>
            </a:pPr>
            <a:r>
              <a:rPr lang="en-US" sz="1200" dirty="0">
                <a:solidFill>
                  <a:srgbClr val="000000"/>
                </a:solidFill>
                <a:latin typeface="Calibri" pitchFamily="34" charset="0"/>
                <a:cs typeface="Calibri" pitchFamily="34" charset="0"/>
              </a:rPr>
              <a:t>Do you consider what could go wrong? </a:t>
            </a:r>
          </a:p>
          <a:p>
            <a:pPr marL="342900" indent="-342900">
              <a:buAutoNum type="arabicPeriod"/>
            </a:pPr>
            <a:r>
              <a:rPr lang="en-US" sz="1200" dirty="0">
                <a:solidFill>
                  <a:srgbClr val="000000"/>
                </a:solidFill>
                <a:latin typeface="Calibri" pitchFamily="34" charset="0"/>
                <a:cs typeface="Calibri" pitchFamily="34" charset="0"/>
              </a:rPr>
              <a:t>Do you ensure you are out of the “Line of fire”?</a:t>
            </a:r>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buFont typeface="Arial" charset="0"/>
              <a:buAutoNum type="arabicPeriod"/>
            </a:pPr>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GB" sz="1400" dirty="0">
              <a:latin typeface="Calibri" pitchFamily="34" charset="0"/>
              <a:cs typeface="Calibri" pitchFamily="34" charset="0"/>
            </a:endParaRPr>
          </a:p>
          <a:p>
            <a:pPr marL="342900" indent="-342900"/>
            <a:endParaRPr lang="en-GB" sz="1400" dirty="0">
              <a:latin typeface="Calibri" pitchFamily="34" charset="0"/>
              <a:cs typeface="Calibri" pitchFamily="34" charset="0"/>
            </a:endParaRPr>
          </a:p>
        </p:txBody>
      </p:sp>
      <p:sp>
        <p:nvSpPr>
          <p:cNvPr id="3073" name="Rectangle 1"/>
          <p:cNvSpPr>
            <a:spLocks noChangeArrowheads="1"/>
          </p:cNvSpPr>
          <p:nvPr/>
        </p:nvSpPr>
        <p:spPr bwMode="auto">
          <a:xfrm>
            <a:off x="76200" y="2351038"/>
            <a:ext cx="6019800" cy="11541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1400" dirty="0">
                <a:latin typeface="Calibri" pitchFamily="34" charset="0"/>
              </a:rPr>
              <a:t>While running 9 5/8” casing in the hole, the crew attempted to latch the hydraulic power tong to the casing, the Floorman opened the left door latch, trapping his fingers between the latch handle and the casing </a:t>
            </a:r>
            <a:r>
              <a:rPr lang="en-US" sz="1400" dirty="0">
                <a:latin typeface="Calibri" pitchFamily="34" charset="0"/>
                <a:cs typeface="Calibri" pitchFamily="34" charset="0"/>
              </a:rPr>
              <a:t>resulting in fractures to his left hand middle and ring fingers. </a:t>
            </a:r>
            <a:r>
              <a:rPr lang="en-US" sz="1400" dirty="0">
                <a:latin typeface="Calibri" pitchFamily="34" charset="0"/>
              </a:rPr>
              <a:t> </a:t>
            </a:r>
          </a:p>
          <a:p>
            <a:pPr algn="just"/>
            <a:endParaRPr lang="en-US" sz="1300" dirty="0">
              <a:latin typeface="Calibri" pitchFamily="34" charset="0"/>
              <a:cs typeface="Calibri" pitchFamily="34" charset="0"/>
            </a:endParaRPr>
          </a:p>
        </p:txBody>
      </p:sp>
      <p:sp>
        <p:nvSpPr>
          <p:cNvPr id="21" name="TextBox 20"/>
          <p:cNvSpPr txBox="1"/>
          <p:nvPr/>
        </p:nvSpPr>
        <p:spPr>
          <a:xfrm>
            <a:off x="6781800" y="4038600"/>
            <a:ext cx="1981200" cy="276999"/>
          </a:xfrm>
          <a:prstGeom prst="rect">
            <a:avLst/>
          </a:prstGeom>
          <a:noFill/>
          <a:ln>
            <a:solidFill>
              <a:schemeClr val="tx1"/>
            </a:solidFill>
          </a:ln>
        </p:spPr>
        <p:txBody>
          <a:bodyPr wrap="square" rtlCol="0">
            <a:spAutoFit/>
          </a:bodyPr>
          <a:lstStyle/>
          <a:p>
            <a:pPr algn="ctr"/>
            <a:r>
              <a:rPr lang="en-GB" sz="1200" dirty="0">
                <a:latin typeface="+mj-lt"/>
              </a:rPr>
              <a:t>Pinch point</a:t>
            </a:r>
          </a:p>
        </p:txBody>
      </p:sp>
      <p:pic>
        <p:nvPicPr>
          <p:cNvPr id="25" name="Picture 24" descr="SQASHED Fingers.png"/>
          <p:cNvPicPr>
            <a:picLocks noChangeAspect="1"/>
          </p:cNvPicPr>
          <p:nvPr/>
        </p:nvPicPr>
        <p:blipFill>
          <a:blip r:embed="rId5" cstate="print"/>
          <a:stretch>
            <a:fillRect/>
          </a:stretch>
        </p:blipFill>
        <p:spPr>
          <a:xfrm>
            <a:off x="304800" y="762000"/>
            <a:ext cx="1219199" cy="1356800"/>
          </a:xfrm>
          <a:prstGeom prst="rect">
            <a:avLst/>
          </a:prstGeom>
        </p:spPr>
      </p:pic>
      <p:pic>
        <p:nvPicPr>
          <p:cNvPr id="17" name="Picture 16" descr="C:\Users\murig80s\Desktop\Dawood Sulaiman Incident Report\Incident recreated pics\Hand position.jpg"/>
          <p:cNvPicPr/>
          <p:nvPr/>
        </p:nvPicPr>
        <p:blipFill>
          <a:blip r:embed="rId6" cstate="print"/>
          <a:srcRect/>
          <a:stretch>
            <a:fillRect/>
          </a:stretch>
        </p:blipFill>
        <p:spPr bwMode="auto">
          <a:xfrm>
            <a:off x="6248400" y="1828800"/>
            <a:ext cx="2819400" cy="2133600"/>
          </a:xfrm>
          <a:prstGeom prst="rect">
            <a:avLst/>
          </a:prstGeom>
          <a:noFill/>
          <a:ln w="9525">
            <a:noFill/>
            <a:miter lim="800000"/>
            <a:headEnd/>
            <a:tailEnd/>
          </a:ln>
        </p:spPr>
      </p:pic>
      <p:cxnSp>
        <p:nvCxnSpPr>
          <p:cNvPr id="24" name="Straight Arrow Connector 23"/>
          <p:cNvCxnSpPr>
            <a:stCxn id="21" idx="0"/>
          </p:cNvCxnSpPr>
          <p:nvPr/>
        </p:nvCxnSpPr>
        <p:spPr bwMode="auto">
          <a:xfrm flipH="1" flipV="1">
            <a:off x="7010400" y="3429000"/>
            <a:ext cx="762000" cy="609600"/>
          </a:xfrm>
          <a:prstGeom prst="straightConnector1">
            <a:avLst/>
          </a:prstGeom>
          <a:solidFill>
            <a:schemeClr val="accent1"/>
          </a:solidFill>
          <a:ln w="12700" cap="flat" cmpd="sng" algn="ctr">
            <a:solidFill>
              <a:srgbClr val="FF0000"/>
            </a:solidFill>
            <a:prstDash val="solid"/>
            <a:round/>
            <a:headEnd type="none" w="med" len="med"/>
            <a:tailEnd type="arrow"/>
          </a:ln>
          <a:effectLst/>
        </p:spPr>
      </p:cxn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91939</DocId>
    <ImageCreateDate xmlns="4880E4F8-4B7D-4BDD-91E3-E10D47036ECA" xsi:nil="true"/>
    <wic_System_Copyright xmlns="http://schemas.microsoft.com/sharepoint/v3/field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8ED3DAC-710E-4025-BFBF-64C2F157379D}"/>
</file>

<file path=customXml/itemProps2.xml><?xml version="1.0" encoding="utf-8"?>
<ds:datastoreItem xmlns:ds="http://schemas.openxmlformats.org/officeDocument/2006/customXml" ds:itemID="{3A5D88EA-5F43-417B-8A80-9407E5803871}">
  <ds:schemaRefs>
    <ds:schemaRef ds:uri="http://www.w3.org/XML/1998/namespace"/>
    <ds:schemaRef ds:uri="http://schemas.openxmlformats.org/package/2006/metadata/core-properties"/>
    <ds:schemaRef ds:uri="http://purl.org/dc/dcmitype/"/>
    <ds:schemaRef ds:uri="http://schemas.microsoft.com/office/2006/documentManagement/types"/>
    <ds:schemaRef ds:uri="http://schemas.microsoft.com/office/2006/metadata/properties"/>
    <ds:schemaRef ds:uri="9d51eac6-a7d5-47f5-a119-63d146adb134"/>
    <ds:schemaRef ds:uri="4880E4F8-4B7D-4BDD-91E3-E10D47036ECA"/>
    <ds:schemaRef ds:uri="http://purl.org/dc/terms/"/>
    <ds:schemaRef ds:uri="http://purl.org/dc/elements/1.1/"/>
    <ds:schemaRef ds:uri="http://schemas.microsoft.com/office/infopath/2007/PartnerControls"/>
    <ds:schemaRef ds:uri="4880e4f8-4b7d-4bdd-91e3-e10d47036eca"/>
    <ds:schemaRef ds:uri="http://schemas.microsoft.com/sharepoint/v3/fields"/>
    <ds:schemaRef ds:uri="http://schemas.microsoft.com/sharepoint/v3"/>
  </ds:schemaRefs>
</ds:datastoreItem>
</file>

<file path=customXml/itemProps3.xml><?xml version="1.0" encoding="utf-8"?>
<ds:datastoreItem xmlns:ds="http://schemas.openxmlformats.org/officeDocument/2006/customXml" ds:itemID="{85FDC16C-F63C-417A-BF49-6BFDCAFEB5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7211</TotalTime>
  <Words>153</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Shell Information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RTA LTI on xx.xx.xx</dc:title>
  <dc:creator>MU93647</dc:creator>
  <cp:lastModifiedBy>Konduru, Raju IDI63X</cp:lastModifiedBy>
  <cp:revision>845</cp:revision>
  <dcterms:created xsi:type="dcterms:W3CDTF">2001-05-03T06:07:08Z</dcterms:created>
  <dcterms:modified xsi:type="dcterms:W3CDTF">2024-04-21T06:12:32Z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