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10668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6019800" y="4648200"/>
            <a:ext cx="922020" cy="2048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309197837"/>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(#45)</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30.12.2017 at 00:45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Rig-80</a:t>
                      </a:r>
                      <a:r>
                        <a:rPr lang="en-US" sz="1400" b="0" kern="1200" baseline="0" dirty="0">
                          <a:solidFill>
                            <a:schemeClr val="dk1"/>
                          </a:solidFill>
                          <a:latin typeface="Calibri" pitchFamily="34" charset="0"/>
                          <a:ea typeface="+mn-ea"/>
                          <a:cs typeface="Calibri" pitchFamily="34" charset="0"/>
                        </a:rPr>
                        <a:t> </a:t>
                      </a:r>
                      <a:r>
                        <a:rPr lang="en-US" sz="1400" b="0" kern="1200" baseline="0" dirty="0">
                          <a:solidFill>
                            <a:schemeClr val="tx1"/>
                          </a:solidFill>
                          <a:latin typeface="Calibri" pitchFamily="34" charset="0"/>
                          <a:ea typeface="+mn-ea"/>
                          <a:cs typeface="Calibri" pitchFamily="34" charset="0"/>
                        </a:rPr>
                        <a:t>Nimr</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533400" y="3810000"/>
            <a:ext cx="5410200" cy="762000"/>
          </a:xfrm>
          <a:prstGeom prst="wedgeRoundRectCallout">
            <a:avLst>
              <a:gd name="adj1" fmla="val 59466"/>
              <a:gd name="adj2" fmla="val 134197"/>
              <a:gd name="adj3" fmla="val 16667"/>
            </a:avLst>
          </a:prstGeom>
          <a:solidFill>
            <a:srgbClr val="FFC000">
              <a:alpha val="59999"/>
            </a:srgbClr>
          </a:solidFill>
          <a:ln w="9525" algn="ctr">
            <a:solidFill>
              <a:schemeClr val="tx1"/>
            </a:solidFill>
            <a:round/>
            <a:headEnd/>
            <a:tailEnd/>
          </a:ln>
        </p:spPr>
        <p:txBody>
          <a:bodyPr/>
          <a:lstStyle/>
          <a:p>
            <a:pPr marL="342900" indent="-342900">
              <a:buFontTx/>
              <a:buAutoNum type="arabicPeriod"/>
            </a:pPr>
            <a:r>
              <a:rPr lang="en-US" sz="1200" dirty="0">
                <a:solidFill>
                  <a:srgbClr val="000000"/>
                </a:solidFill>
                <a:latin typeface="Calibri" pitchFamily="34" charset="0"/>
                <a:cs typeface="Calibri" pitchFamily="34" charset="0"/>
              </a:rPr>
              <a:t>Do you ensure you keep your hands and fingers away from pinch points?</a:t>
            </a:r>
          </a:p>
          <a:p>
            <a:pPr marL="342900" indent="-342900">
              <a:buFontTx/>
              <a:buAutoNum type="arabicPeriod"/>
            </a:pPr>
            <a:r>
              <a:rPr lang="en-US" sz="1200" dirty="0">
                <a:solidFill>
                  <a:srgbClr val="000000"/>
                </a:solidFill>
                <a:latin typeface="Calibri" pitchFamily="34" charset="0"/>
                <a:cs typeface="Calibri" pitchFamily="34" charset="0"/>
              </a:rPr>
              <a:t>Do you consider what could go wrong? </a:t>
            </a:r>
          </a:p>
          <a:p>
            <a:pPr marL="342900" indent="-342900">
              <a:buAutoNum type="arabicPeriod"/>
            </a:pPr>
            <a:r>
              <a:rPr lang="en-US" sz="1200" dirty="0">
                <a:solidFill>
                  <a:srgbClr val="000000"/>
                </a:solidFill>
                <a:latin typeface="Calibri" pitchFamily="34" charset="0"/>
                <a:cs typeface="Calibri" pitchFamily="34" charset="0"/>
              </a:rPr>
              <a:t>Do you ensure you are out of the “Line of fire”?</a:t>
            </a: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76200" y="2351038"/>
            <a:ext cx="6019800" cy="1154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400" dirty="0">
                <a:latin typeface="Calibri" pitchFamily="34" charset="0"/>
              </a:rPr>
              <a:t>While running 9 5/8” casing in the hole, the crew attempted to latch the hydraulic power tong to the casing, the Floorman opened the left door latch, trapping his fingers between the latch handle and the casing </a:t>
            </a:r>
            <a:r>
              <a:rPr lang="en-US" sz="1400" dirty="0">
                <a:latin typeface="Calibri" pitchFamily="34" charset="0"/>
                <a:cs typeface="Calibri" pitchFamily="34" charset="0"/>
              </a:rPr>
              <a:t>resulting in fractures to his left hand middle and ring fingers. </a:t>
            </a:r>
            <a:r>
              <a:rPr lang="en-US" sz="1400" dirty="0">
                <a:latin typeface="Calibri" pitchFamily="34" charset="0"/>
              </a:rPr>
              <a:t> </a:t>
            </a:r>
          </a:p>
          <a:p>
            <a:pPr algn="just"/>
            <a:endParaRPr lang="en-US" sz="1300" dirty="0">
              <a:latin typeface="Calibri" pitchFamily="34" charset="0"/>
              <a:cs typeface="Calibri" pitchFamily="34" charset="0"/>
            </a:endParaRPr>
          </a:p>
        </p:txBody>
      </p:sp>
      <p:sp>
        <p:nvSpPr>
          <p:cNvPr id="21" name="TextBox 20"/>
          <p:cNvSpPr txBox="1"/>
          <p:nvPr/>
        </p:nvSpPr>
        <p:spPr>
          <a:xfrm>
            <a:off x="6781800" y="4038600"/>
            <a:ext cx="1981200" cy="276999"/>
          </a:xfrm>
          <a:prstGeom prst="rect">
            <a:avLst/>
          </a:prstGeom>
          <a:noFill/>
          <a:ln>
            <a:solidFill>
              <a:schemeClr val="tx1"/>
            </a:solidFill>
          </a:ln>
        </p:spPr>
        <p:txBody>
          <a:bodyPr wrap="square" rtlCol="0">
            <a:spAutoFit/>
          </a:bodyPr>
          <a:lstStyle/>
          <a:p>
            <a:pPr algn="ctr"/>
            <a:r>
              <a:rPr lang="en-GB" sz="1200" dirty="0">
                <a:latin typeface="+mj-lt"/>
              </a:rPr>
              <a:t>Pinch point</a:t>
            </a:r>
          </a:p>
        </p:txBody>
      </p:sp>
      <p:pic>
        <p:nvPicPr>
          <p:cNvPr id="25" name="Picture 24" descr="SQASHED Fingers.png"/>
          <p:cNvPicPr>
            <a:picLocks noChangeAspect="1"/>
          </p:cNvPicPr>
          <p:nvPr/>
        </p:nvPicPr>
        <p:blipFill>
          <a:blip r:embed="rId5" cstate="print"/>
          <a:stretch>
            <a:fillRect/>
          </a:stretch>
        </p:blipFill>
        <p:spPr>
          <a:xfrm>
            <a:off x="304800" y="762000"/>
            <a:ext cx="1219199" cy="1356800"/>
          </a:xfrm>
          <a:prstGeom prst="rect">
            <a:avLst/>
          </a:prstGeom>
        </p:spPr>
      </p:pic>
      <p:pic>
        <p:nvPicPr>
          <p:cNvPr id="17" name="Picture 16" descr="C:\Users\murig80s\Desktop\Dawood Sulaiman Incident Report\Incident recreated pics\Hand position.jpg"/>
          <p:cNvPicPr/>
          <p:nvPr/>
        </p:nvPicPr>
        <p:blipFill>
          <a:blip r:embed="rId6" cstate="print"/>
          <a:srcRect/>
          <a:stretch>
            <a:fillRect/>
          </a:stretch>
        </p:blipFill>
        <p:spPr bwMode="auto">
          <a:xfrm>
            <a:off x="6248400" y="1828800"/>
            <a:ext cx="2819400" cy="2133600"/>
          </a:xfrm>
          <a:prstGeom prst="rect">
            <a:avLst/>
          </a:prstGeom>
          <a:noFill/>
          <a:ln w="9525">
            <a:noFill/>
            <a:miter lim="800000"/>
            <a:headEnd/>
            <a:tailEnd/>
          </a:ln>
        </p:spPr>
      </p:pic>
      <p:cxnSp>
        <p:nvCxnSpPr>
          <p:cNvPr id="24" name="Straight Arrow Connector 23"/>
          <p:cNvCxnSpPr>
            <a:stCxn id="21" idx="0"/>
          </p:cNvCxnSpPr>
          <p:nvPr/>
        </p:nvCxnSpPr>
        <p:spPr bwMode="auto">
          <a:xfrm flipH="1" flipV="1">
            <a:off x="7010400" y="3429000"/>
            <a:ext cx="762000" cy="609600"/>
          </a:xfrm>
          <a:prstGeom prst="straightConnector1">
            <a:avLst/>
          </a:prstGeom>
          <a:solidFill>
            <a:schemeClr val="accent1"/>
          </a:solidFill>
          <a:ln w="12700" cap="flat" cmpd="sng" algn="ctr">
            <a:solidFill>
              <a:srgbClr val="FF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91939</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C8D624-EFBA-4666-B7C4-DBD5BED801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www.w3.org/XML/1998/namespace"/>
    <ds:schemaRef ds:uri="http://schemas.openxmlformats.org/package/2006/metadata/core-properties"/>
    <ds:schemaRef ds:uri="http://purl.org/dc/dcmitype/"/>
    <ds:schemaRef ds:uri="http://schemas.microsoft.com/office/2006/documentManagement/types"/>
    <ds:schemaRef ds:uri="http://schemas.microsoft.com/office/2006/metadata/properties"/>
    <ds:schemaRef ds:uri="9d51eac6-a7d5-47f5-a119-63d146adb134"/>
    <ds:schemaRef ds:uri="4880E4F8-4B7D-4BDD-91E3-E10D47036ECA"/>
    <ds:schemaRef ds:uri="http://purl.org/dc/terms/"/>
    <ds:schemaRef ds:uri="http://purl.org/dc/elements/1.1/"/>
    <ds:schemaRef ds:uri="http://schemas.microsoft.com/office/infopath/2007/PartnerControls"/>
    <ds:schemaRef ds:uri="4880e4f8-4b7d-4bdd-91e3-e10d47036eca"/>
    <ds:schemaRef ds:uri="http://schemas.microsoft.com/sharepoint/v3/fields"/>
    <ds:schemaRef ds:uri="http://schemas.microsoft.com/sharepoint/v3"/>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7211</TotalTime>
  <Words>153</Words>
  <Application>Microsoft Office PowerPoint</Application>
  <PresentationFormat>On-screen Show (4:3)</PresentationFormat>
  <Paragraphs>24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845</cp:revision>
  <dcterms:created xsi:type="dcterms:W3CDTF">2001-05-03T06:07:08Z</dcterms:created>
  <dcterms:modified xsi:type="dcterms:W3CDTF">2024-04-21T06:12:32Z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