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61" r:id="rId5"/>
  </p:sldIdLst>
  <p:sldSz cx="9144000" cy="6858000" type="screen4x3"/>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40" autoAdjust="0"/>
    <p:restoredTop sz="95747" autoAdjust="0"/>
  </p:normalViewPr>
  <p:slideViewPr>
    <p:cSldViewPr>
      <p:cViewPr varScale="1">
        <p:scale>
          <a:sx n="73" d="100"/>
          <a:sy n="73" d="100"/>
        </p:scale>
        <p:origin x="145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47850DC-4B7B-4DDB-AF95-BE45BC800185}" type="slidenum">
              <a:rPr lang="en-US"/>
              <a:pPr>
                <a:defRPr/>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7172" name="Rectangle 4"/>
          <p:cNvSpPr>
            <a:spLocks noGrp="1" noRot="1" noChangeAspect="1" noChangeArrowheads="1" noTextEdit="1"/>
          </p:cNvSpPr>
          <p:nvPr>
            <p:ph type="sldImg" idx="2"/>
          </p:nvPr>
        </p:nvSpPr>
        <p:spPr bwMode="auto">
          <a:xfrm>
            <a:off x="852488"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26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9F01EB-EC81-47AB-BA30-57B69291565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smtClean="0"/>
              <a:pPr/>
              <a:t>1</a:t>
            </a:fld>
            <a:endParaRPr lang="en-US" dirty="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6026161-7E6D-47DA-9480-04F3657FA99F}" type="slidenum">
              <a:rPr lang="en-US"/>
              <a:pPr>
                <a:defRPr/>
              </a:pPr>
              <a:t>‹#›</a:t>
            </a:fld>
            <a:endParaRPr lang="en-US" dirty="0"/>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a:endParaRPr lang="en-GB" b="1" dirty="0">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dirty="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dirty="0">
              <a:latin typeface="Calibri" pitchFamily="34" charset="0"/>
              <a:cs typeface="Calibri" pitchFamily="34" charset="0"/>
            </a:endParaRPr>
          </a:p>
          <a:p>
            <a:r>
              <a:rPr lang="en-US" sz="1800" dirty="0">
                <a:latin typeface="Calibri" pitchFamily="34" charset="0"/>
                <a:cs typeface="Calibri" pitchFamily="34" charset="0"/>
              </a:rPr>
              <a:t>    </a:t>
            </a:r>
          </a:p>
        </p:txBody>
      </p:sp>
      <p:sp>
        <p:nvSpPr>
          <p:cNvPr id="6153" name="Rectangle 17"/>
          <p:cNvSpPr>
            <a:spLocks noChangeArrowheads="1"/>
          </p:cNvSpPr>
          <p:nvPr/>
        </p:nvSpPr>
        <p:spPr bwMode="auto">
          <a:xfrm>
            <a:off x="152400" y="2067580"/>
            <a:ext cx="5562600" cy="523220"/>
          </a:xfrm>
          <a:prstGeom prst="rect">
            <a:avLst/>
          </a:prstGeom>
          <a:noFill/>
          <a:ln w="9525">
            <a:noFill/>
            <a:miter lim="800000"/>
            <a:headEnd/>
            <a:tailEnd/>
          </a:ln>
        </p:spPr>
        <p:txBody>
          <a:bodyPr wrap="square">
            <a:spAutoFit/>
          </a:bodyPr>
          <a:lstStyle/>
          <a:p>
            <a:r>
              <a:rPr lang="en-US" sz="1600" b="1" dirty="0">
                <a:solidFill>
                  <a:schemeClr val="accent2"/>
                </a:solidFill>
                <a:latin typeface="+mj-lt"/>
                <a:cs typeface="Calibri" pitchFamily="34" charset="0"/>
              </a:rPr>
              <a:t>What happened</a:t>
            </a:r>
          </a:p>
          <a:p>
            <a:endParaRPr lang="en-US" sz="1200" dirty="0"/>
          </a:p>
        </p:txBody>
      </p:sp>
      <p:sp>
        <p:nvSpPr>
          <p:cNvPr id="18" name="Rectangle 4"/>
          <p:cNvSpPr>
            <a:spLocks noChangeArrowheads="1"/>
          </p:cNvSpPr>
          <p:nvPr/>
        </p:nvSpPr>
        <p:spPr bwMode="auto">
          <a:xfrm>
            <a:off x="1066800" y="3352800"/>
            <a:ext cx="43434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marL="342900" indent="-342900">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3" cstate="email"/>
          <a:srcRect/>
          <a:stretch>
            <a:fillRect/>
          </a:stretch>
        </p:blipFill>
        <p:spPr bwMode="auto">
          <a:xfrm>
            <a:off x="203200" y="5486400"/>
            <a:ext cx="1016000" cy="762000"/>
          </a:xfrm>
          <a:prstGeom prst="rect">
            <a:avLst/>
          </a:prstGeom>
          <a:noFill/>
          <a:ln w="9525">
            <a:noFill/>
            <a:miter lim="800000"/>
            <a:headEnd/>
            <a:tailEnd/>
          </a:ln>
        </p:spPr>
      </p:pic>
      <p:sp>
        <p:nvSpPr>
          <p:cNvPr id="20" name="Curved Down Arrow 19"/>
          <p:cNvSpPr/>
          <p:nvPr/>
        </p:nvSpPr>
        <p:spPr bwMode="auto">
          <a:xfrm>
            <a:off x="1066800" y="54102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defRPr/>
            </a:pPr>
            <a:endParaRPr lang="en-US" dirty="0">
              <a:solidFill>
                <a:schemeClr val="tx1"/>
              </a:solidFill>
            </a:endParaRPr>
          </a:p>
        </p:txBody>
      </p:sp>
      <p:sp>
        <p:nvSpPr>
          <p:cNvPr id="6183" name="Rounded Rectangle 20"/>
          <p:cNvSpPr>
            <a:spLocks noChangeArrowheads="1"/>
          </p:cNvSpPr>
          <p:nvPr/>
        </p:nvSpPr>
        <p:spPr bwMode="auto">
          <a:xfrm>
            <a:off x="1295400" y="56388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a:r>
              <a:rPr lang="en-US" sz="1000" b="1" dirty="0">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dirty="0">
              <a:solidFill>
                <a:srgbClr val="000000"/>
              </a:solidFill>
              <a:latin typeface="Calibri" pitchFamily="34" charset="0"/>
              <a:cs typeface="Calibri" pitchFamily="34" charset="0"/>
            </a:endParaRPr>
          </a:p>
        </p:txBody>
      </p:sp>
      <p:pic>
        <p:nvPicPr>
          <p:cNvPr id="31" name="Picture 30" descr="sad.png"/>
          <p:cNvPicPr>
            <a:picLocks noChangeAspect="1"/>
          </p:cNvPicPr>
          <p:nvPr/>
        </p:nvPicPr>
        <p:blipFill>
          <a:blip r:embed="rId4" cstate="email"/>
          <a:stretch>
            <a:fillRect/>
          </a:stretch>
        </p:blipFill>
        <p:spPr>
          <a:xfrm>
            <a:off x="6019800" y="4648200"/>
            <a:ext cx="922020" cy="2048933"/>
          </a:xfrm>
          <a:prstGeom prst="rect">
            <a:avLst/>
          </a:prstGeom>
        </p:spPr>
      </p:pic>
      <p:graphicFrame>
        <p:nvGraphicFramePr>
          <p:cNvPr id="32" name="Table 31"/>
          <p:cNvGraphicFramePr>
            <a:graphicFrameLocks noGrp="1"/>
          </p:cNvGraphicFramePr>
          <p:nvPr>
            <p:extLst>
              <p:ext uri="{D42A27DB-BD31-4B8C-83A1-F6EECF244321}">
                <p14:modId xmlns:p14="http://schemas.microsoft.com/office/powerpoint/2010/main" val="685464267"/>
              </p:ext>
            </p:extLst>
          </p:nvPr>
        </p:nvGraphicFramePr>
        <p:xfrm>
          <a:off x="1676401" y="762000"/>
          <a:ext cx="7391400" cy="914400"/>
        </p:xfrm>
        <a:graphic>
          <a:graphicData uri="http://schemas.openxmlformats.org/drawingml/2006/table">
            <a:tbl>
              <a:tblPr firstRow="1" bandRow="1">
                <a:tableStyleId>{5C22544A-7EE6-4342-B048-85BDC9FD1C3A}</a:tableStyleId>
              </a:tblPr>
              <a:tblGrid>
                <a:gridCol w="1687167">
                  <a:extLst>
                    <a:ext uri="{9D8B030D-6E8A-4147-A177-3AD203B41FA5}">
                      <a16:colId xmlns:a16="http://schemas.microsoft.com/office/drawing/2014/main" val="20000"/>
                    </a:ext>
                  </a:extLst>
                </a:gridCol>
                <a:gridCol w="2249557">
                  <a:extLst>
                    <a:ext uri="{9D8B030D-6E8A-4147-A177-3AD203B41FA5}">
                      <a16:colId xmlns:a16="http://schemas.microsoft.com/office/drawing/2014/main" val="20001"/>
                    </a:ext>
                  </a:extLst>
                </a:gridCol>
                <a:gridCol w="1625121">
                  <a:extLst>
                    <a:ext uri="{9D8B030D-6E8A-4147-A177-3AD203B41FA5}">
                      <a16:colId xmlns:a16="http://schemas.microsoft.com/office/drawing/2014/main" val="20002"/>
                    </a:ext>
                  </a:extLst>
                </a:gridCol>
                <a:gridCol w="1829555">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gridSpan="3">
                  <a:txBody>
                    <a:bodyPr/>
                    <a:lstStyle/>
                    <a:p>
                      <a:r>
                        <a:rPr lang="en-US" sz="1400" b="0" kern="1200" dirty="0">
                          <a:solidFill>
                            <a:schemeClr val="tx1"/>
                          </a:solidFill>
                          <a:latin typeface="Calibri" pitchFamily="34" charset="0"/>
                          <a:ea typeface="+mn-ea"/>
                          <a:cs typeface="Calibri" pitchFamily="34" charset="0"/>
                        </a:rPr>
                        <a:t>LTI (01)</a:t>
                      </a:r>
                    </a:p>
                  </a:txBody>
                  <a:tcPr>
                    <a:noFill/>
                  </a:tcPr>
                </a:tc>
                <a:tc hMerge="1">
                  <a:txBody>
                    <a:bodyPr/>
                    <a:lstStyle/>
                    <a:p>
                      <a:pPr marL="0" algn="l" defTabSz="914400" rtl="0" eaLnBrk="1" latinLnBrk="0" hangingPunct="1"/>
                      <a:endParaRPr lang="en-US" sz="1400" b="1" kern="1200" dirty="0">
                        <a:solidFill>
                          <a:schemeClr val="dk1"/>
                        </a:solidFill>
                        <a:latin typeface="Calibri" pitchFamily="34" charset="0"/>
                        <a:ea typeface="+mn-ea"/>
                        <a:cs typeface="Calibri" pitchFamily="34" charset="0"/>
                      </a:endParaRPr>
                    </a:p>
                  </a:txBody>
                  <a:tcPr>
                    <a:no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a:solidFill>
                            <a:schemeClr val="tx1"/>
                          </a:solidFill>
                          <a:latin typeface="Calibri" pitchFamily="34" charset="0"/>
                          <a:ea typeface="+mn-ea"/>
                          <a:cs typeface="Calibri" pitchFamily="34" charset="0"/>
                        </a:rPr>
                        <a:t>30.01.18@</a:t>
                      </a:r>
                      <a:r>
                        <a:rPr lang="en-GB" sz="1400" b="0" kern="1200" baseline="0" dirty="0">
                          <a:solidFill>
                            <a:schemeClr val="tx1"/>
                          </a:solidFill>
                          <a:latin typeface="Calibri" pitchFamily="34" charset="0"/>
                          <a:ea typeface="+mn-ea"/>
                          <a:cs typeface="Calibri" pitchFamily="34" charset="0"/>
                        </a:rPr>
                        <a:t> 02:00hrs</a:t>
                      </a:r>
                      <a:endParaRPr lang="en-US" sz="1400" b="0" kern="1200" dirty="0">
                        <a:solidFill>
                          <a:schemeClr val="tx1"/>
                        </a:solidFill>
                        <a:latin typeface="Calibri" pitchFamily="34" charset="0"/>
                        <a:ea typeface="+mn-ea"/>
                        <a:cs typeface="Calibri" pitchFamily="34" charset="0"/>
                      </a:endParaRP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tx1"/>
                          </a:solidFill>
                          <a:latin typeface="Calibri" pitchFamily="34" charset="0"/>
                          <a:ea typeface="+mn-ea"/>
                          <a:cs typeface="Calibri" pitchFamily="34" charset="0"/>
                        </a:rPr>
                        <a:t>Nimr</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tx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34" name="Rectangle 15"/>
          <p:cNvSpPr>
            <a:spLocks noChangeArrowheads="1"/>
          </p:cNvSpPr>
          <p:nvPr/>
        </p:nvSpPr>
        <p:spPr bwMode="auto">
          <a:xfrm>
            <a:off x="152400" y="152400"/>
            <a:ext cx="8991600" cy="461963"/>
          </a:xfrm>
          <a:prstGeom prst="rect">
            <a:avLst/>
          </a:prstGeom>
          <a:noFill/>
          <a:ln w="9525">
            <a:noFill/>
            <a:miter lim="800000"/>
            <a:headEnd/>
            <a:tailEnd/>
          </a:ln>
        </p:spPr>
        <p:txBody>
          <a:bodyPr>
            <a:spAutoFit/>
          </a:bodyPr>
          <a:lstStyle/>
          <a:p>
            <a:pPr algn="ctr"/>
            <a:r>
              <a:rPr lang="en-GB" b="1" dirty="0">
                <a:solidFill>
                  <a:srgbClr val="FFC000"/>
                </a:solidFill>
                <a:latin typeface="Calibri" pitchFamily="34" charset="0"/>
                <a:cs typeface="Calibri" pitchFamily="34" charset="0"/>
              </a:rPr>
              <a:t>PDO Incident First </a:t>
            </a:r>
            <a:r>
              <a:rPr lang="en-GB" b="1">
                <a:solidFill>
                  <a:srgbClr val="FFC000"/>
                </a:solidFill>
                <a:latin typeface="Calibri" pitchFamily="34" charset="0"/>
                <a:cs typeface="Calibri" pitchFamily="34" charset="0"/>
              </a:rPr>
              <a:t>Alert  </a:t>
            </a:r>
            <a:endParaRPr lang="en-GB" sz="2000" b="1" dirty="0">
              <a:solidFill>
                <a:schemeClr val="bg1"/>
              </a:solidFill>
              <a:latin typeface="Calibri" pitchFamily="34" charset="0"/>
              <a:cs typeface="Calibri" pitchFamily="34" charset="0"/>
            </a:endParaRPr>
          </a:p>
        </p:txBody>
      </p:sp>
      <p:sp>
        <p:nvSpPr>
          <p:cNvPr id="36" name="Rounded Rectangular Callout 20"/>
          <p:cNvSpPr>
            <a:spLocks noChangeArrowheads="1"/>
          </p:cNvSpPr>
          <p:nvPr/>
        </p:nvSpPr>
        <p:spPr bwMode="auto">
          <a:xfrm>
            <a:off x="533400" y="3810000"/>
            <a:ext cx="5410200" cy="762000"/>
          </a:xfrm>
          <a:prstGeom prst="wedgeRoundRectCallout">
            <a:avLst>
              <a:gd name="adj1" fmla="val 58705"/>
              <a:gd name="adj2" fmla="val 135426"/>
              <a:gd name="adj3" fmla="val 16667"/>
            </a:avLst>
          </a:prstGeom>
          <a:solidFill>
            <a:srgbClr val="FFC000">
              <a:alpha val="59999"/>
            </a:srgbClr>
          </a:solidFill>
          <a:ln w="9525" algn="ctr">
            <a:solidFill>
              <a:schemeClr val="tx1"/>
            </a:solidFill>
            <a:round/>
            <a:headEnd/>
            <a:tailEnd/>
          </a:ln>
        </p:spPr>
        <p:txBody>
          <a:bodyPr/>
          <a:lstStyle/>
          <a:p>
            <a:pPr marL="342900" indent="-342900">
              <a:buFont typeface="Arial" charset="0"/>
              <a:buAutoNum type="arabicPeriod"/>
            </a:pPr>
            <a:r>
              <a:rPr lang="en-GB" sz="1200" dirty="0">
                <a:solidFill>
                  <a:srgbClr val="000000"/>
                </a:solidFill>
                <a:latin typeface="Calibri" pitchFamily="34" charset="0"/>
                <a:cs typeface="Calibri" pitchFamily="34" charset="0"/>
              </a:rPr>
              <a:t>Do you ensure you dispose of used chemical containers from site?</a:t>
            </a:r>
          </a:p>
          <a:p>
            <a:pPr marL="342900" indent="-342900">
              <a:buFont typeface="Arial" charset="0"/>
              <a:buAutoNum type="arabicPeriod"/>
            </a:pPr>
            <a:r>
              <a:rPr lang="en-GB" sz="1200" dirty="0">
                <a:solidFill>
                  <a:srgbClr val="000000"/>
                </a:solidFill>
                <a:latin typeface="Calibri" pitchFamily="34" charset="0"/>
                <a:cs typeface="Calibri" pitchFamily="34" charset="0"/>
              </a:rPr>
              <a:t>Do you have the correct PPE for the hazards on site?</a:t>
            </a:r>
          </a:p>
          <a:p>
            <a:pPr marL="342900" indent="-342900">
              <a:buFont typeface="Arial" charset="0"/>
              <a:buAutoNum type="arabicPeriod"/>
            </a:pPr>
            <a:r>
              <a:rPr lang="en-GB" sz="1200" dirty="0">
                <a:solidFill>
                  <a:srgbClr val="000000"/>
                </a:solidFill>
                <a:latin typeface="Calibri" pitchFamily="34" charset="0"/>
                <a:cs typeface="Calibri" pitchFamily="34" charset="0"/>
              </a:rPr>
              <a:t>Do you </a:t>
            </a:r>
            <a:r>
              <a:rPr lang="en-US" sz="1200" dirty="0">
                <a:solidFill>
                  <a:srgbClr val="000000"/>
                </a:solidFill>
                <a:latin typeface="Calibri" pitchFamily="34" charset="0"/>
                <a:cs typeface="Calibri" pitchFamily="34" charset="0"/>
              </a:rPr>
              <a:t>ensure the correct equipment is available and used on site?</a:t>
            </a:r>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endParaRPr lang="en-GB" sz="1400" dirty="0">
              <a:latin typeface="Calibri" pitchFamily="34" charset="0"/>
              <a:cs typeface="Calibri" pitchFamily="34" charset="0"/>
            </a:endParaRPr>
          </a:p>
          <a:p>
            <a:pPr marL="342900" indent="-342900"/>
            <a:endParaRPr lang="en-GB" sz="1400" dirty="0">
              <a:latin typeface="Calibri" pitchFamily="34" charset="0"/>
              <a:cs typeface="Calibri" pitchFamily="34" charset="0"/>
            </a:endParaRPr>
          </a:p>
        </p:txBody>
      </p:sp>
      <p:sp>
        <p:nvSpPr>
          <p:cNvPr id="3073" name="Rectangle 1"/>
          <p:cNvSpPr>
            <a:spLocks noChangeArrowheads="1"/>
          </p:cNvSpPr>
          <p:nvPr/>
        </p:nvSpPr>
        <p:spPr bwMode="auto">
          <a:xfrm>
            <a:off x="76200" y="2347064"/>
            <a:ext cx="60198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n-US" sz="1200" dirty="0">
                <a:latin typeface="Calibri" pitchFamily="34" charset="0"/>
                <a:cs typeface="Calibri" pitchFamily="34" charset="0"/>
              </a:rPr>
              <a:t>While an Assistant Driller (AD) was working on the mud system, a Roustabout was walking on the platform above carrying a container when particles of caustic soda fell from an opening in the bottom of it.  The caustic soda entered the AD’s right eye and cheek as he looked up resulting in chemical burns.  </a:t>
            </a:r>
          </a:p>
        </p:txBody>
      </p:sp>
      <p:pic>
        <p:nvPicPr>
          <p:cNvPr id="19" name="Picture 18" descr="SQASHED Fingers.png"/>
          <p:cNvPicPr>
            <a:picLocks noChangeAspect="1"/>
          </p:cNvPicPr>
          <p:nvPr/>
        </p:nvPicPr>
        <p:blipFill>
          <a:blip r:embed="rId5" cstate="print"/>
          <a:stretch>
            <a:fillRect/>
          </a:stretch>
        </p:blipFill>
        <p:spPr>
          <a:xfrm>
            <a:off x="381000" y="733044"/>
            <a:ext cx="990600" cy="1192553"/>
          </a:xfrm>
          <a:prstGeom prst="rect">
            <a:avLst/>
          </a:prstGeom>
        </p:spPr>
      </p:pic>
      <p:pic>
        <p:nvPicPr>
          <p:cNvPr id="1026" name="Picture 2" descr="G:\N_MSE3\1 A New Structure\2- LFI\Mr Musleh News 2017\LTI1.PNG"/>
          <p:cNvPicPr>
            <a:picLocks noChangeAspect="1" noChangeArrowheads="1"/>
          </p:cNvPicPr>
          <p:nvPr/>
        </p:nvPicPr>
        <p:blipFill>
          <a:blip r:embed="rId6" cstate="print"/>
          <a:srcRect l="16763" r="40718"/>
          <a:stretch>
            <a:fillRect/>
          </a:stretch>
        </p:blipFill>
        <p:spPr bwMode="auto">
          <a:xfrm>
            <a:off x="6172200" y="1828801"/>
            <a:ext cx="2819400" cy="2623984"/>
          </a:xfrm>
          <a:prstGeom prst="rect">
            <a:avLst/>
          </a:prstGeom>
          <a:noFill/>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91943</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D1D8E4A9-0E6A-44D6-B4B7-5758A0B4B9FE}"/>
</file>

<file path=customXml/itemProps2.xml><?xml version="1.0" encoding="utf-8"?>
<ds:datastoreItem xmlns:ds="http://schemas.openxmlformats.org/officeDocument/2006/customXml" ds:itemID="{85FDC16C-F63C-417A-BF49-6BFDCAFEB574}">
  <ds:schemaRefs>
    <ds:schemaRef ds:uri="http://schemas.microsoft.com/sharepoint/v3/contenttype/forms"/>
  </ds:schemaRefs>
</ds:datastoreItem>
</file>

<file path=customXml/itemProps3.xml><?xml version="1.0" encoding="utf-8"?>
<ds:datastoreItem xmlns:ds="http://schemas.openxmlformats.org/officeDocument/2006/customXml" ds:itemID="{3A5D88EA-5F43-417B-8A80-9407E5803871}">
  <ds:schemaRefs>
    <ds:schemaRef ds:uri="http://schemas.microsoft.com/sharepoint/v3/fields"/>
    <ds:schemaRef ds:uri="http://schemas.microsoft.com/office/2006/metadata/properties"/>
    <ds:schemaRef ds:uri="http://schemas.openxmlformats.org/package/2006/metadata/core-properties"/>
    <ds:schemaRef ds:uri="http://purl.org/dc/elements/1.1/"/>
    <ds:schemaRef ds:uri="http://schemas.microsoft.com/sharepoint/v3"/>
    <ds:schemaRef ds:uri="http://schemas.microsoft.com/office/infopath/2007/PartnerControls"/>
    <ds:schemaRef ds:uri="9d51eac6-a7d5-47f5-a119-63d146adb134"/>
    <ds:schemaRef ds:uri="4880e4f8-4b7d-4bdd-91e3-e10d47036eca"/>
    <ds:schemaRef ds:uri="http://schemas.microsoft.com/office/2006/documentManagement/types"/>
    <ds:schemaRef ds:uri="http://purl.org/dc/terms/"/>
    <ds:schemaRef ds:uri="4880E4F8-4B7D-4BDD-91E3-E10D47036ECA"/>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7337</TotalTime>
  <Words>156</Words>
  <Application>Microsoft Office PowerPoint</Application>
  <PresentationFormat>On-screen Show (4:3)</PresentationFormat>
  <Paragraphs>23</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Konduru, Raju IDI63X</cp:lastModifiedBy>
  <cp:revision>867</cp:revision>
  <dcterms:created xsi:type="dcterms:W3CDTF">2001-05-03T06:07:08Z</dcterms:created>
  <dcterms:modified xsi:type="dcterms:W3CDTF">2024-04-21T06:11:33Z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