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61" r:id="rId5"/>
  </p:sldIdLst>
  <p:sldSz cx="9144000" cy="6858000" type="screen4x3"/>
  <p:notesSz cx="6670675" cy="9929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40" autoAdjust="0"/>
    <p:restoredTop sz="95747" autoAdjust="0"/>
  </p:normalViewPr>
  <p:slideViewPr>
    <p:cSldViewPr>
      <p:cViewPr varScale="1">
        <p:scale>
          <a:sx n="73" d="100"/>
          <a:sy n="73" d="100"/>
        </p:scale>
        <p:origin x="145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28"/>
        <p:guide pos="210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47850DC-4B7B-4DDB-AF95-BE45BC8001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6463"/>
            <a:ext cx="4892675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D9F01EB-EC81-47AB-BA30-57B6929156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41B58E-A7C1-4628-991B-46E81AD7F1F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F40A6A1-EDEA-49E7-9EBE-CCE48D7C39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08737962-356F-4FE4-81D9-35F7017D15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AEA803EE-8FA3-4F22-9D29-81750D76E9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D438053-C4AA-4E08-BCC6-BC89ADAA5D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6026161-7E6D-47DA-9480-04F3657FA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0" y="1524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GB" b="1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0" y="444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0" y="227013"/>
            <a:ext cx="3968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600" dirty="0">
              <a:latin typeface="Calibri" pitchFamily="34" charset="0"/>
              <a:cs typeface="Calibri" pitchFamily="34" charset="0"/>
            </a:endParaRPr>
          </a:p>
          <a:p>
            <a:r>
              <a:rPr lang="en-US" sz="1800" dirty="0">
                <a:latin typeface="Calibri" pitchFamily="34" charset="0"/>
                <a:cs typeface="Calibri" pitchFamily="34" charset="0"/>
              </a:rPr>
              <a:t>    </a:t>
            </a:r>
          </a:p>
        </p:txBody>
      </p:sp>
      <p:sp>
        <p:nvSpPr>
          <p:cNvPr id="6153" name="Rectangle 17"/>
          <p:cNvSpPr>
            <a:spLocks noChangeArrowheads="1"/>
          </p:cNvSpPr>
          <p:nvPr/>
        </p:nvSpPr>
        <p:spPr bwMode="auto">
          <a:xfrm>
            <a:off x="152400" y="2067580"/>
            <a:ext cx="5562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accent2"/>
                </a:solidFill>
                <a:latin typeface="+mj-lt"/>
                <a:cs typeface="Calibri" pitchFamily="34" charset="0"/>
              </a:rPr>
              <a:t>What happened</a:t>
            </a:r>
          </a:p>
          <a:p>
            <a:endParaRPr lang="en-US" sz="1200" dirty="0"/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1066800" y="3352800"/>
            <a:ext cx="4343400" cy="3079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342900" indent="-342900">
              <a:defRPr/>
            </a:pPr>
            <a:r>
              <a:rPr lang="en-GB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Mr. Musleh asks the questions of can it happen to you?</a:t>
            </a:r>
          </a:p>
        </p:txBody>
      </p:sp>
      <p:pic>
        <p:nvPicPr>
          <p:cNvPr id="6178" name="Picture 18" descr="speakers-beu.pn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03200" y="5486400"/>
            <a:ext cx="1016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Curved Down Arrow 19"/>
          <p:cNvSpPr/>
          <p:nvPr/>
        </p:nvSpPr>
        <p:spPr bwMode="auto">
          <a:xfrm>
            <a:off x="1066800" y="5410200"/>
            <a:ext cx="609600" cy="228600"/>
          </a:xfrm>
          <a:prstGeom prst="curved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183" name="Rounded Rectangle 20"/>
          <p:cNvSpPr>
            <a:spLocks noChangeArrowheads="1"/>
          </p:cNvSpPr>
          <p:nvPr/>
        </p:nvSpPr>
        <p:spPr bwMode="auto">
          <a:xfrm>
            <a:off x="1295400" y="5638800"/>
            <a:ext cx="3276600" cy="609600"/>
          </a:xfrm>
          <a:prstGeom prst="roundRect">
            <a:avLst>
              <a:gd name="adj" fmla="val 16667"/>
            </a:avLst>
          </a:prstGeom>
          <a:solidFill>
            <a:schemeClr val="bg1">
              <a:alpha val="0"/>
            </a:schemeClr>
          </a:solidFill>
          <a:ln w="15875" algn="ctr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 algn="justLow"/>
            <a:r>
              <a:rPr lang="en-US" sz="1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Please disseminate this LTI notification to your teams and use it in your tool box talks and HSE meetings and notice boards.</a:t>
            </a:r>
            <a:endParaRPr lang="en-US" sz="10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1" name="Picture 30" descr="sad.pn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6019800" y="4648200"/>
            <a:ext cx="922020" cy="2048933"/>
          </a:xfrm>
          <a:prstGeom prst="rect">
            <a:avLst/>
          </a:prstGeom>
        </p:spPr>
      </p:pic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6627877"/>
              </p:ext>
            </p:extLst>
          </p:nvPr>
        </p:nvGraphicFramePr>
        <p:xfrm>
          <a:off x="1676401" y="762000"/>
          <a:ext cx="73914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7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9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51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95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alibri" pitchFamily="34" charset="0"/>
                          <a:cs typeface="Calibri" pitchFamily="34" charset="0"/>
                        </a:rPr>
                        <a:t>Incident type </a:t>
                      </a:r>
                      <a:endParaRPr lang="en-US" sz="1200" b="1" dirty="0">
                        <a:solidFill>
                          <a:srgbClr val="C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LTI </a:t>
                      </a:r>
                      <a:r>
                        <a:rPr lang="en-US" sz="1400" b="0" kern="120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(04)</a:t>
                      </a:r>
                      <a:endParaRPr lang="en-US" sz="1400" b="0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1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Date/</a:t>
                      </a:r>
                      <a:r>
                        <a:rPr lang="en-US" sz="1400" b="1" baseline="0" dirty="0">
                          <a:latin typeface="Calibri" pitchFamily="34" charset="0"/>
                          <a:cs typeface="Calibri" pitchFamily="34" charset="0"/>
                        </a:rPr>
                        <a:t> time </a:t>
                      </a:r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11.02.18 @</a:t>
                      </a:r>
                      <a:r>
                        <a:rPr lang="en-GB" sz="1400" b="0" kern="1200" baseline="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09:00hrs</a:t>
                      </a:r>
                      <a:endParaRPr lang="en-US" sz="1400" b="0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Directorate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Location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Bahja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Dept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4" name="Rectangle 15"/>
          <p:cNvSpPr>
            <a:spLocks noChangeArrowheads="1"/>
          </p:cNvSpPr>
          <p:nvPr/>
        </p:nvSpPr>
        <p:spPr bwMode="auto">
          <a:xfrm>
            <a:off x="152400" y="152400"/>
            <a:ext cx="899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b="1" dirty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PDO Incident First </a:t>
            </a:r>
            <a:r>
              <a:rPr lang="en-GB" b="1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Alert  </a:t>
            </a:r>
            <a:endParaRPr lang="en-GB" sz="20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6" name="Rounded Rectangular Callout 20"/>
          <p:cNvSpPr>
            <a:spLocks noChangeArrowheads="1"/>
          </p:cNvSpPr>
          <p:nvPr/>
        </p:nvSpPr>
        <p:spPr bwMode="auto">
          <a:xfrm>
            <a:off x="533400" y="3810000"/>
            <a:ext cx="5410200" cy="838200"/>
          </a:xfrm>
          <a:prstGeom prst="wedgeRoundRectCallout">
            <a:avLst>
              <a:gd name="adj1" fmla="val 59175"/>
              <a:gd name="adj2" fmla="val 117043"/>
              <a:gd name="adj3" fmla="val 16667"/>
            </a:avLst>
          </a:prstGeom>
          <a:solidFill>
            <a:srgbClr val="FFC000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342900" indent="-342900">
              <a:buFontTx/>
              <a:buAutoNum type="arabicPeriod"/>
            </a:pPr>
            <a:r>
              <a:rPr lang="en-US" sz="1200" dirty="0">
                <a:latin typeface="Calibri" pitchFamily="34" charset="0"/>
                <a:cs typeface="Calibri" pitchFamily="34" charset="0"/>
              </a:rPr>
              <a:t>Do you ensure you have been inducted on site? </a:t>
            </a:r>
          </a:p>
          <a:p>
            <a:pPr marL="342900" indent="-342900">
              <a:buFontTx/>
              <a:buAutoNum type="arabicPeriod"/>
            </a:pPr>
            <a:r>
              <a:rPr lang="en-US" sz="1200" dirty="0">
                <a:latin typeface="Calibri" pitchFamily="34" charset="0"/>
                <a:cs typeface="Calibri" pitchFamily="34" charset="0"/>
              </a:rPr>
              <a:t>Do you ensure pits are adequately barricaded? </a:t>
            </a:r>
          </a:p>
          <a:p>
            <a:pPr marL="342900" indent="-342900">
              <a:buFontTx/>
              <a:buAutoNum type="arabicPeriod"/>
            </a:pPr>
            <a:r>
              <a:rPr lang="en-US" sz="1200" dirty="0">
                <a:latin typeface="Calibri" pitchFamily="34" charset="0"/>
                <a:cs typeface="Calibri" pitchFamily="34" charset="0"/>
              </a:rPr>
              <a:t>Do you ensure you identify all hazards around the worksite?</a:t>
            </a:r>
          </a:p>
          <a:p>
            <a:pPr marL="342900" indent="-342900">
              <a:buFontTx/>
              <a:buAutoNum type="arabicPeriod"/>
            </a:pPr>
            <a:r>
              <a:rPr lang="en-US" sz="1200" dirty="0">
                <a:latin typeface="Calibri" pitchFamily="34" charset="0"/>
                <a:cs typeface="Calibri" pitchFamily="34" charset="0"/>
              </a:rPr>
              <a:t>Do you ensure you are wearing the correct footwear? </a:t>
            </a:r>
            <a:r>
              <a:rPr lang="en-US" sz="1200" strike="sngStrike" dirty="0">
                <a:latin typeface="Calibri" pitchFamily="34" charset="0"/>
                <a:cs typeface="Calibri" pitchFamily="34" charset="0"/>
              </a:rPr>
              <a:t> </a:t>
            </a: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228600" y="2413337"/>
            <a:ext cx="55626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n-GB" sz="1200" dirty="0">
                <a:latin typeface="Calibri" pitchFamily="34" charset="0"/>
              </a:rPr>
              <a:t>After delivering water to Hoist 65 a helper walked across site to find a bathroom when he slipped on a pit liner and fell landing on his left hand resulting in a fracture to his left wrist. </a:t>
            </a:r>
            <a:endParaRPr lang="en-US" sz="1200" dirty="0">
              <a:latin typeface="Calibri" pitchFamily="34" charset="0"/>
            </a:endParaRPr>
          </a:p>
          <a:p>
            <a:endParaRPr lang="en-US" sz="1200" dirty="0"/>
          </a:p>
          <a:p>
            <a:r>
              <a:rPr lang="en-GB" sz="1200" dirty="0"/>
              <a:t> </a:t>
            </a:r>
            <a:endParaRPr lang="en-US" sz="1200" dirty="0"/>
          </a:p>
        </p:txBody>
      </p:sp>
      <p:pic>
        <p:nvPicPr>
          <p:cNvPr id="19" name="Picture 18" descr="Slip _ fall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52400" y="795363"/>
            <a:ext cx="1371600" cy="1109637"/>
          </a:xfrm>
          <a:prstGeom prst="rect">
            <a:avLst/>
          </a:prstGeom>
        </p:spPr>
      </p:pic>
      <p:pic>
        <p:nvPicPr>
          <p:cNvPr id="1026" name="Picture 2" descr="G:\N_MSE3\1 A New Structure\1- Incident Investigation\LTIs\2018\LTI#04 BE\Hoist-65_A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96000" y="1828800"/>
            <a:ext cx="2893565" cy="2286000"/>
          </a:xfrm>
          <a:prstGeom prst="rect">
            <a:avLst/>
          </a:prstGeom>
          <a:noFill/>
        </p:spPr>
      </p:pic>
      <p:pic>
        <p:nvPicPr>
          <p:cNvPr id="17" name="Picture 16" descr="Slip _ fall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flipH="1">
            <a:off x="7924800" y="2057400"/>
            <a:ext cx="690721" cy="8382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91945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0F973C9B-CC57-4025-8BAA-A21ACB80E9C2}"/>
</file>

<file path=customXml/itemProps2.xml><?xml version="1.0" encoding="utf-8"?>
<ds:datastoreItem xmlns:ds="http://schemas.openxmlformats.org/officeDocument/2006/customXml" ds:itemID="{85FDC16C-F63C-417A-BF49-6BFDCAFEB57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A5D88EA-5F43-417B-8A80-9407E5803871}">
  <ds:schemaRefs>
    <ds:schemaRef ds:uri="http://www.w3.org/XML/1998/namespace"/>
    <ds:schemaRef ds:uri="http://schemas.microsoft.com/office/2006/metadata/properties"/>
    <ds:schemaRef ds:uri="4880e4f8-4b7d-4bdd-91e3-e10d47036eca"/>
    <ds:schemaRef ds:uri="9d51eac6-a7d5-47f5-a119-63d146adb134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purl.org/dc/terms/"/>
    <ds:schemaRef ds:uri="http://schemas.microsoft.com/sharepoint/v3/fields"/>
    <ds:schemaRef ds:uri="4880E4F8-4B7D-4BDD-91E3-E10D47036ECA"/>
    <ds:schemaRef ds:uri="http://schemas.microsoft.com/sharepoint/v3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8357</TotalTime>
  <Words>139</Words>
  <Application>Microsoft Office PowerPoint</Application>
  <PresentationFormat>On-screen Show (4:3)</PresentationFormat>
  <Paragraphs>27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Default Design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Konduru, Raju IDI63X</cp:lastModifiedBy>
  <cp:revision>878</cp:revision>
  <dcterms:created xsi:type="dcterms:W3CDTF">2001-05-03T06:07:08Z</dcterms:created>
  <dcterms:modified xsi:type="dcterms:W3CDTF">2024-04-21T06:10:29Z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