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7" r:id="rId5"/>
    <p:sldId id="26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00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04/03/2018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04/03/2018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04/03/2018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04/03/2018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04/03/2018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04/03/2018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066800"/>
            <a:ext cx="5334000" cy="5186035"/>
          </a:xfrm>
          <a:prstGeom prst="rect">
            <a:avLst/>
          </a:prstGeom>
          <a:noFill/>
          <a:ln w="19050">
            <a:noFill/>
            <a:miter lim="800000"/>
            <a:headEnd/>
            <a:tailEnd/>
          </a:ln>
        </p:spPr>
        <p:txBody>
          <a:bodyPr wrap="square">
            <a:spAutoFit/>
          </a:bodyPr>
          <a:lstStyle/>
          <a:p>
            <a:pPr marL="114300" indent="-114300" algn="just">
              <a:defRPr/>
            </a:pPr>
            <a:r>
              <a:rPr lang="en-US" sz="1200" b="1" dirty="0" smtClean="0">
                <a:solidFill>
                  <a:srgbClr val="333399"/>
                </a:solidFill>
                <a:latin typeface="Tahoma" pitchFamily="34" charset="0"/>
              </a:rPr>
              <a:t> </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p>
          <a:p>
            <a:pPr algn="just"/>
            <a:r>
              <a:rPr lang="en-US" sz="1600" dirty="0" smtClean="0">
                <a:solidFill>
                  <a:srgbClr val="000000"/>
                </a:solidFill>
                <a:latin typeface="+mj-lt"/>
                <a:cs typeface="Calibri" pitchFamily="34" charset="0"/>
              </a:rPr>
              <a:t>The Drill Water Service crew (Supervisor &amp; Helper) were checking the water hose when they discovered a significant twisting of the hose line.  They decided to turn on water pump to straighten up the twisted hose.   During this process, the Helper  who was holding the hose got his left arm entangled resulting in multiple fractures to his upper and lower left arm and fingers. </a:t>
            </a:r>
          </a:p>
          <a:p>
            <a:pPr algn="just"/>
            <a:endParaRPr lang="en-US" sz="1050" dirty="0" smtClean="0">
              <a:solidFill>
                <a:srgbClr val="000000"/>
              </a:solidFill>
              <a:latin typeface="Calibri" pitchFamily="34" charset="0"/>
              <a:cs typeface="Calibri"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400" b="1" dirty="0">
                <a:solidFill>
                  <a:srgbClr val="333399"/>
                </a:solidFill>
                <a:latin typeface="Tahoma" pitchFamily="34" charset="0"/>
                <a:ea typeface="Tahoma" pitchFamily="34" charset="0"/>
                <a:cs typeface="Tahoma" pitchFamily="34" charset="0"/>
              </a:rPr>
              <a:t>Your learning from this incident</a:t>
            </a:r>
            <a:r>
              <a:rPr lang="en-US" sz="1400" b="1" dirty="0" smtClean="0">
                <a:solidFill>
                  <a:srgbClr val="333399"/>
                </a:solidFill>
                <a:latin typeface="Tahoma" pitchFamily="34" charset="0"/>
                <a:ea typeface="Tahoma" pitchFamily="34" charset="0"/>
                <a:cs typeface="Tahoma" pitchFamily="34" charset="0"/>
              </a:rPr>
              <a:t>.</a:t>
            </a:r>
            <a:endParaRPr lang="en-US" sz="600" dirty="0">
              <a:solidFill>
                <a:srgbClr val="000000"/>
              </a:solidFill>
              <a:latin typeface="Arial" charset="0"/>
            </a:endParaRPr>
          </a:p>
          <a:p>
            <a:pPr>
              <a:buFont typeface="Arial" pitchFamily="34" charset="0"/>
              <a:buChar char="•"/>
              <a:tabLst>
                <a:tab pos="166688" algn="l"/>
              </a:tabLst>
            </a:pPr>
            <a:r>
              <a:rPr lang="en-US" sz="1600" dirty="0" smtClean="0">
                <a:solidFill>
                  <a:srgbClr val="000000"/>
                </a:solidFill>
                <a:latin typeface="+mj-lt"/>
                <a:cs typeface="Calibri" pitchFamily="34" charset="0"/>
              </a:rPr>
              <a:t> Always ensure new staff are inducted .</a:t>
            </a:r>
          </a:p>
          <a:p>
            <a:pPr>
              <a:buFont typeface="Arial" pitchFamily="34" charset="0"/>
              <a:buChar char="•"/>
              <a:tabLst>
                <a:tab pos="166688" algn="l"/>
              </a:tabLst>
            </a:pPr>
            <a:r>
              <a:rPr lang="en-US" sz="1600" dirty="0" smtClean="0">
                <a:solidFill>
                  <a:srgbClr val="000000"/>
                </a:solidFill>
                <a:latin typeface="+mj-lt"/>
                <a:cs typeface="Calibri" pitchFamily="34" charset="0"/>
              </a:rPr>
              <a:t> Always ensure workers are trained and supervised.</a:t>
            </a:r>
          </a:p>
          <a:p>
            <a:pPr>
              <a:buFont typeface="Arial" pitchFamily="34" charset="0"/>
              <a:buChar char="•"/>
              <a:tabLst>
                <a:tab pos="166688" algn="l"/>
              </a:tabLst>
            </a:pPr>
            <a:r>
              <a:rPr lang="en-US" sz="1600" dirty="0" smtClean="0">
                <a:solidFill>
                  <a:srgbClr val="000000"/>
                </a:solidFill>
                <a:latin typeface="+mj-lt"/>
                <a:cs typeface="Calibri" pitchFamily="34" charset="0"/>
              </a:rPr>
              <a:t> Always ensure adequate TBTs and that hazards are discussed prior to starting work.</a:t>
            </a:r>
          </a:p>
          <a:p>
            <a:pPr>
              <a:buFont typeface="Arial" pitchFamily="34" charset="0"/>
              <a:buChar char="•"/>
              <a:tabLst>
                <a:tab pos="166688" algn="l"/>
              </a:tabLst>
            </a:pPr>
            <a:r>
              <a:rPr lang="en-US" sz="1600" dirty="0" smtClean="0">
                <a:solidFill>
                  <a:srgbClr val="000000"/>
                </a:solidFill>
                <a:latin typeface="+mj-lt"/>
                <a:cs typeface="Calibri" pitchFamily="34" charset="0"/>
              </a:rPr>
              <a:t>Ensure you keep yourself out of the “ Line of the fire” while performing the task.</a:t>
            </a:r>
          </a:p>
          <a:p>
            <a:pPr eaLnBrk="1" hangingPunct="1">
              <a:defRPr/>
            </a:pPr>
            <a:r>
              <a:rPr lang="en-US" sz="1050" dirty="0" smtClean="0">
                <a:solidFill>
                  <a:srgbClr val="FF0000"/>
                </a:solidFill>
                <a:latin typeface="Arial" charset="0"/>
                <a:cs typeface="Tahoma" pitchFamily="34" charset="0"/>
              </a:rPr>
              <a:t> </a:t>
            </a:r>
            <a:endParaRPr lang="en-US" sz="1050" dirty="0" smtClean="0">
              <a:latin typeface="Arial" charset="0"/>
              <a:cs typeface="Tahoma" pitchFamily="34" charset="0"/>
            </a:endParaRP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52400" y="5486400"/>
            <a:ext cx="5181600" cy="338554"/>
          </a:xfrm>
          <a:prstGeom prst="rect">
            <a:avLst/>
          </a:prstGeom>
          <a:solidFill>
            <a:srgbClr val="471FEF"/>
          </a:solidFill>
          <a:ln w="31750">
            <a:noFill/>
            <a:miter lim="800000"/>
            <a:headEnd/>
            <a:tailEnd/>
          </a:ln>
        </p:spPr>
        <p:txBody>
          <a:bodyPr wrap="square">
            <a:spAutoFit/>
          </a:bodyPr>
          <a:lstStyle/>
          <a:p>
            <a:pPr algn="ctr" eaLnBrk="0" fontAlgn="base" hangingPunct="0">
              <a:spcBef>
                <a:spcPct val="50000"/>
              </a:spcBef>
              <a:spcAft>
                <a:spcPct val="0"/>
              </a:spcAft>
              <a:tabLst>
                <a:tab pos="287338" algn="l"/>
              </a:tabLst>
              <a:defRPr/>
            </a:pPr>
            <a:r>
              <a:rPr lang="en-US" sz="1600" b="1" dirty="0" smtClean="0">
                <a:solidFill>
                  <a:srgbClr val="FFFF00"/>
                </a:solidFill>
                <a:latin typeface="Tahoma" pitchFamily="34" charset="0"/>
                <a:ea typeface="Tahoma" pitchFamily="34" charset="0"/>
                <a:cs typeface="Tahoma" pitchFamily="34" charset="0"/>
              </a:rPr>
              <a:t>Keep away form ‘line </a:t>
            </a:r>
            <a:r>
              <a:rPr lang="en-US" sz="1600" b="1" smtClean="0">
                <a:solidFill>
                  <a:srgbClr val="FFFF00"/>
                </a:solidFill>
                <a:latin typeface="Tahoma" pitchFamily="34" charset="0"/>
                <a:ea typeface="Tahoma" pitchFamily="34" charset="0"/>
                <a:cs typeface="Tahoma" pitchFamily="34" charset="0"/>
              </a:rPr>
              <a:t>of fire’ </a:t>
            </a:r>
            <a:endParaRPr lang="en-US" sz="1600" b="1" dirty="0" smtClean="0">
              <a:solidFill>
                <a:srgbClr val="FFFF00"/>
              </a:solidFill>
              <a:latin typeface="Tahoma" pitchFamily="34" charset="0"/>
              <a:ea typeface="Tahoma" pitchFamily="34" charset="0"/>
              <a:cs typeface="Tahoma"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8"/>
          <p:cNvGrpSpPr/>
          <p:nvPr/>
        </p:nvGrpSpPr>
        <p:grpSpPr>
          <a:xfrm>
            <a:off x="6553200" y="3111320"/>
            <a:ext cx="2052649" cy="3365680"/>
            <a:chOff x="6553200" y="3200400"/>
            <a:chExt cx="2052649" cy="3365680"/>
          </a:xfrm>
        </p:grpSpPr>
        <p:pic>
          <p:nvPicPr>
            <p:cNvPr id="1030" name="Picture 6"/>
            <p:cNvPicPr>
              <a:picLocks noChangeAspect="1" noChangeArrowheads="1"/>
            </p:cNvPicPr>
            <p:nvPr/>
          </p:nvPicPr>
          <p:blipFill>
            <a:blip r:embed="rId3" cstate="print"/>
            <a:srcRect/>
            <a:stretch>
              <a:fillRect/>
            </a:stretch>
          </p:blipFill>
          <p:spPr bwMode="auto">
            <a:xfrm>
              <a:off x="6553200" y="3200400"/>
              <a:ext cx="2052649" cy="3365680"/>
            </a:xfrm>
            <a:prstGeom prst="rect">
              <a:avLst/>
            </a:prstGeom>
            <a:ln>
              <a:noFill/>
            </a:ln>
            <a:effectLst>
              <a:outerShdw blurRad="190500" algn="tl" rotWithShape="0">
                <a:srgbClr val="000000">
                  <a:alpha val="70000"/>
                </a:srgbClr>
              </a:outerShdw>
            </a:effectLst>
          </p:spPr>
        </p:pic>
        <p:sp>
          <p:nvSpPr>
            <p:cNvPr id="26634" name="Freeform 132"/>
            <p:cNvSpPr>
              <a:spLocks/>
            </p:cNvSpPr>
            <p:nvPr/>
          </p:nvSpPr>
          <p:spPr bwMode="auto">
            <a:xfrm>
              <a:off x="8077200" y="6045560"/>
              <a:ext cx="457200" cy="36812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grpSp>
      <p:grpSp>
        <p:nvGrpSpPr>
          <p:cNvPr id="3" name="Group 20"/>
          <p:cNvGrpSpPr/>
          <p:nvPr/>
        </p:nvGrpSpPr>
        <p:grpSpPr>
          <a:xfrm>
            <a:off x="6477000" y="914400"/>
            <a:ext cx="2133600" cy="2059172"/>
            <a:chOff x="6477000" y="914400"/>
            <a:chExt cx="2133600" cy="2059172"/>
          </a:xfrm>
        </p:grpSpPr>
        <p:pic>
          <p:nvPicPr>
            <p:cNvPr id="1031" name="Picture 7"/>
            <p:cNvPicPr>
              <a:picLocks noChangeAspect="1" noChangeArrowheads="1"/>
            </p:cNvPicPr>
            <p:nvPr/>
          </p:nvPicPr>
          <p:blipFill>
            <a:blip r:embed="rId4" cstate="print"/>
            <a:srcRect/>
            <a:stretch>
              <a:fillRect/>
            </a:stretch>
          </p:blipFill>
          <p:spPr bwMode="auto">
            <a:xfrm>
              <a:off x="6477000" y="914400"/>
              <a:ext cx="2133600" cy="2059172"/>
            </a:xfrm>
            <a:prstGeom prst="rect">
              <a:avLst/>
            </a:prstGeom>
            <a:ln>
              <a:noFill/>
            </a:ln>
            <a:effectLst>
              <a:outerShdw blurRad="190500" algn="tl" rotWithShape="0">
                <a:srgbClr val="000000">
                  <a:alpha val="70000"/>
                </a:srgbClr>
              </a:outerShdw>
            </a:effectLst>
          </p:spPr>
        </p:pic>
        <p:grpSp>
          <p:nvGrpSpPr>
            <p:cNvPr id="4" name="Group 131"/>
            <p:cNvGrpSpPr>
              <a:grpSpLocks/>
            </p:cNvGrpSpPr>
            <p:nvPr/>
          </p:nvGrpSpPr>
          <p:grpSpPr bwMode="auto">
            <a:xfrm>
              <a:off x="8153400" y="2438400"/>
              <a:ext cx="304800" cy="4683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grpSp>
      <p:sp>
        <p:nvSpPr>
          <p:cNvPr id="15" name="Rectangle 8"/>
          <p:cNvSpPr>
            <a:spLocks noChangeArrowheads="1"/>
          </p:cNvSpPr>
          <p:nvPr/>
        </p:nvSpPr>
        <p:spPr bwMode="auto">
          <a:xfrm>
            <a:off x="304800" y="990600"/>
            <a:ext cx="3553280" cy="338554"/>
          </a:xfrm>
          <a:prstGeom prst="rect">
            <a:avLst/>
          </a:prstGeom>
          <a:noFill/>
          <a:ln w="9525">
            <a:noFill/>
            <a:miter lim="800000"/>
            <a:headEnd/>
            <a:tailEnd/>
          </a:ln>
        </p:spPr>
        <p:txBody>
          <a:bodyPr wrap="none">
            <a:spAutoFit/>
          </a:bodyPr>
          <a:lstStyle/>
          <a:p>
            <a:pPr marL="114300" indent="-114300" algn="just"/>
            <a:r>
              <a:rPr lang="en-GB" sz="1600" b="1" dirty="0" smtClean="0">
                <a:solidFill>
                  <a:srgbClr val="333399"/>
                </a:solidFill>
                <a:latin typeface="+mj-lt"/>
              </a:rPr>
              <a:t>Date:</a:t>
            </a:r>
            <a:r>
              <a:rPr lang="en-US" sz="1600" b="1" dirty="0" smtClean="0">
                <a:solidFill>
                  <a:srgbClr val="333399"/>
                </a:solidFill>
                <a:latin typeface="+mj-lt"/>
              </a:rPr>
              <a:t>   08.05.17	Incident Type: LTI </a:t>
            </a:r>
            <a:endParaRPr lang="en-US" sz="1600" b="1" dirty="0">
              <a:solidFill>
                <a:srgbClr val="333399"/>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95520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lvl="0">
              <a:defRPr/>
            </a:pPr>
            <a:r>
              <a:rPr lang="en-US" sz="1600" b="1" dirty="0" smtClean="0">
                <a:solidFill>
                  <a:srgbClr val="FF0000"/>
                </a:solidFill>
              </a:rPr>
              <a:t>As a learning from this incident and to ensure continual improvement all contract managers must review their HSE HEMP against the questions asked below:</a:t>
            </a:r>
          </a:p>
          <a:p>
            <a:pPr marL="342900" indent="-342900" eaLnBrk="1" hangingPunct="1">
              <a:defRPr/>
            </a:pPr>
            <a:endParaRPr lang="en-US" sz="1600" b="1" dirty="0">
              <a:solidFill>
                <a:srgbClr val="FF0000"/>
              </a:solidFill>
              <a:latin typeface="Tahoma" pitchFamily="34" charset="0"/>
            </a:endParaRPr>
          </a:p>
          <a:p>
            <a:pPr marL="114300" indent="-114300" algn="just">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400" dirty="0">
              <a:solidFill>
                <a:srgbClr val="000000"/>
              </a:solidFill>
              <a:latin typeface="Arial" charset="0"/>
            </a:endParaRPr>
          </a:p>
          <a:p>
            <a:pPr marL="342900" indent="-342900">
              <a:buFont typeface="+mj-lt"/>
              <a:buAutoNum type="arabicPeriod"/>
              <a:defRPr/>
            </a:pPr>
            <a:r>
              <a:rPr lang="en-US" sz="1600" dirty="0" smtClean="0">
                <a:solidFill>
                  <a:srgbClr val="333399"/>
                </a:solidFill>
                <a:latin typeface="+mj-lt"/>
                <a:sym typeface="Wingdings" pitchFamily="2" charset="2"/>
              </a:rPr>
              <a:t>Do you ensure all new workers/supervisors are inducted on site and are educated in the hazards associated with the tasks?</a:t>
            </a:r>
          </a:p>
          <a:p>
            <a:pPr marL="342900" indent="-342900">
              <a:buFont typeface="+mj-lt"/>
              <a:buAutoNum type="arabicPeriod"/>
              <a:defRPr/>
            </a:pPr>
            <a:r>
              <a:rPr lang="en-US" sz="1600" dirty="0" smtClean="0">
                <a:solidFill>
                  <a:srgbClr val="333399"/>
                </a:solidFill>
                <a:latin typeface="+mj-lt"/>
                <a:sym typeface="Wingdings" pitchFamily="2" charset="2"/>
              </a:rPr>
              <a:t>Do you ensure effective TBTs are conducted before your team starts any task?</a:t>
            </a:r>
          </a:p>
          <a:p>
            <a:pPr marL="342900" indent="-342900">
              <a:buFont typeface="+mj-lt"/>
              <a:buAutoNum type="arabicPeriod"/>
              <a:defRPr/>
            </a:pPr>
            <a:r>
              <a:rPr lang="en-US" sz="1600" dirty="0" smtClean="0">
                <a:solidFill>
                  <a:srgbClr val="333399"/>
                </a:solidFill>
                <a:latin typeface="+mj-lt"/>
                <a:sym typeface="Wingdings" pitchFamily="2" charset="2"/>
              </a:rPr>
              <a:t>Do you ensure your HEMP identify all hazards including routine tasks?</a:t>
            </a:r>
          </a:p>
          <a:p>
            <a:pPr marL="342900" indent="-342900">
              <a:buFont typeface="+mj-lt"/>
              <a:buAutoNum type="arabicPeriod"/>
              <a:defRPr/>
            </a:pPr>
            <a:r>
              <a:rPr lang="en-US" sz="1600" dirty="0" smtClean="0">
                <a:solidFill>
                  <a:srgbClr val="333399"/>
                </a:solidFill>
                <a:latin typeface="+mj-lt"/>
                <a:sym typeface="Wingdings" pitchFamily="2" charset="2"/>
              </a:rPr>
              <a:t>Do you conduct work observations to identify potential hazards?</a:t>
            </a:r>
          </a:p>
          <a:p>
            <a:pPr marL="342900" indent="-342900">
              <a:buFont typeface="+mj-lt"/>
              <a:buAutoNum type="arabicPeriod"/>
              <a:defRPr/>
            </a:pPr>
            <a:r>
              <a:rPr lang="en-US" sz="1600" dirty="0" smtClean="0">
                <a:solidFill>
                  <a:srgbClr val="333399"/>
                </a:solidFill>
                <a:latin typeface="+mj-lt"/>
                <a:sym typeface="Wingdings" pitchFamily="2" charset="2"/>
              </a:rPr>
              <a:t>Do you discuss the potential hazards of routine activities with your employees? </a:t>
            </a:r>
          </a:p>
          <a:p>
            <a:pPr marL="342900" indent="-342900">
              <a:buFont typeface="+mj-lt"/>
              <a:buAutoNum type="arabicPeriod"/>
              <a:defRPr/>
            </a:pPr>
            <a:r>
              <a:rPr lang="en-US" sz="1600" dirty="0" smtClean="0">
                <a:solidFill>
                  <a:srgbClr val="333399"/>
                </a:solidFill>
                <a:latin typeface="+mj-lt"/>
                <a:sym typeface="Wingdings" pitchFamily="2" charset="2"/>
              </a:rPr>
              <a:t>Do your supervisors intervene in unsafe acts?</a:t>
            </a:r>
          </a:p>
          <a:p>
            <a:pPr marL="342900" indent="-342900">
              <a:buFont typeface="+mj-lt"/>
              <a:buAutoNum type="arabicPeriod"/>
              <a:defRPr/>
            </a:pPr>
            <a:r>
              <a:rPr lang="en-US" sz="1600" dirty="0" smtClean="0">
                <a:solidFill>
                  <a:srgbClr val="333399"/>
                </a:solidFill>
                <a:latin typeface="+mj-lt"/>
                <a:sym typeface="Wingdings" pitchFamily="2" charset="2"/>
              </a:rPr>
              <a:t>Do you ensure learning from previous incidents is communicated to and understood by all workers?</a:t>
            </a:r>
          </a:p>
          <a:p>
            <a:pPr marL="342900" indent="-342900">
              <a:buFont typeface="+mj-lt"/>
              <a:buAutoNum type="arabicPeriod"/>
              <a:defRPr/>
            </a:pPr>
            <a:r>
              <a:rPr lang="en-US" sz="1600" dirty="0" smtClean="0">
                <a:solidFill>
                  <a:srgbClr val="333399"/>
                </a:solidFill>
                <a:latin typeface="+mj-lt"/>
                <a:sym typeface="Wingdings" pitchFamily="2" charset="2"/>
              </a:rPr>
              <a:t>Do you ensure all actions from Incidents, audits, </a:t>
            </a:r>
            <a:r>
              <a:rPr lang="en-US" sz="1600" smtClean="0">
                <a:solidFill>
                  <a:srgbClr val="333399"/>
                </a:solidFill>
                <a:latin typeface="+mj-lt"/>
                <a:sym typeface="Wingdings" pitchFamily="2" charset="2"/>
              </a:rPr>
              <a:t>site visits, </a:t>
            </a:r>
            <a:r>
              <a:rPr lang="en-US" sz="1600" dirty="0" smtClean="0">
                <a:solidFill>
                  <a:srgbClr val="333399"/>
                </a:solidFill>
                <a:latin typeface="+mj-lt"/>
                <a:sym typeface="Wingdings" pitchFamily="2" charset="2"/>
              </a:rPr>
              <a:t>etc are closed out with adequate evidences?</a:t>
            </a:r>
          </a:p>
          <a:p>
            <a:pPr marL="119063" indent="-119063" eaLnBrk="1" hangingPunct="1">
              <a:buFontTx/>
              <a:buChar char="•"/>
              <a:defRPr/>
            </a:pPr>
            <a:endParaRPr lang="en-US" sz="1400" dirty="0" smtClean="0">
              <a:solidFill>
                <a:srgbClr val="FF0000"/>
              </a:solidFill>
              <a:latin typeface="+mj-lt"/>
              <a:sym typeface="Wingdings" pitchFamily="2" charset="2"/>
            </a:endParaRPr>
          </a:p>
          <a:p>
            <a:pPr marL="119063" indent="-119063" eaLnBrk="1" hangingPunct="1">
              <a:buFontTx/>
              <a:buChar char="•"/>
              <a:defRPr/>
            </a:pPr>
            <a:endParaRPr lang="en-US" sz="1400" dirty="0" smtClean="0">
              <a:solidFill>
                <a:srgbClr val="FF0000"/>
              </a:solidFill>
              <a:latin typeface="+mj-lt"/>
              <a:sym typeface="Wingdings" pitchFamily="2" charset="2"/>
            </a:endParaRPr>
          </a:p>
          <a:p>
            <a:pPr marL="119063" indent="-119063" eaLnBrk="1" hangingPunct="1">
              <a:buFontTx/>
              <a:buChar char="•"/>
              <a:defRPr/>
            </a:pPr>
            <a:endParaRPr lang="en-US" sz="1400" dirty="0" smtClean="0">
              <a:solidFill>
                <a:srgbClr val="FF0000"/>
              </a:solidFill>
              <a:latin typeface="+mj-lt"/>
              <a:sym typeface="Wingdings" pitchFamily="2" charset="2"/>
            </a:endParaRPr>
          </a:p>
          <a:p>
            <a:pPr marL="119063" indent="-119063" eaLnBrk="1" hangingPunct="1">
              <a:buFontTx/>
              <a:buChar char="•"/>
              <a:defRPr/>
            </a:pPr>
            <a:endParaRPr lang="en-US" sz="1400" dirty="0" smtClean="0">
              <a:solidFill>
                <a:srgbClr val="FF0000"/>
              </a:solidFill>
              <a:latin typeface="+mj-lt"/>
              <a:sym typeface="Wingdings" pitchFamily="2" charset="2"/>
            </a:endParaRPr>
          </a:p>
          <a:p>
            <a:pPr marL="173038" indent="-173038" eaLnBrk="1" hangingPunct="1">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10" name="Rectangle 8"/>
          <p:cNvSpPr>
            <a:spLocks noChangeArrowheads="1"/>
          </p:cNvSpPr>
          <p:nvPr/>
        </p:nvSpPr>
        <p:spPr bwMode="auto">
          <a:xfrm>
            <a:off x="284660" y="838200"/>
            <a:ext cx="3553280" cy="338554"/>
          </a:xfrm>
          <a:prstGeom prst="rect">
            <a:avLst/>
          </a:prstGeom>
          <a:noFill/>
          <a:ln w="9525">
            <a:noFill/>
            <a:miter lim="800000"/>
            <a:headEnd/>
            <a:tailEnd/>
          </a:ln>
        </p:spPr>
        <p:txBody>
          <a:bodyPr wrap="none">
            <a:spAutoFit/>
          </a:bodyPr>
          <a:lstStyle/>
          <a:p>
            <a:pPr marL="114300" indent="-114300" algn="just"/>
            <a:r>
              <a:rPr lang="en-GB" sz="1600" b="1" dirty="0" smtClean="0">
                <a:solidFill>
                  <a:srgbClr val="333399"/>
                </a:solidFill>
                <a:latin typeface="+mj-lt"/>
              </a:rPr>
              <a:t>Date:</a:t>
            </a:r>
            <a:r>
              <a:rPr lang="en-US" sz="1600" b="1" dirty="0" smtClean="0">
                <a:solidFill>
                  <a:srgbClr val="333399"/>
                </a:solidFill>
                <a:latin typeface="+mj-lt"/>
              </a:rPr>
              <a:t>   08.05.17	Incident Type: LTI </a:t>
            </a:r>
            <a:endParaRPr lang="en-US" sz="1600" b="1"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91951</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848B9C-488E-4B08-9B81-51CE2AC55280}">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4C3DFC64-CF31-4C27-A77D-BFF125004833}"/>
</file>

<file path=customXml/itemProps3.xml><?xml version="1.0" encoding="utf-8"?>
<ds:datastoreItem xmlns:ds="http://schemas.openxmlformats.org/officeDocument/2006/customXml" ds:itemID="{959416D3-826A-4431-BB94-29295A99DB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TotalTime>
  <Words>258</Words>
  <Application>Microsoft Office PowerPoint</Application>
  <PresentationFormat>On-screen Show (4:3)</PresentationFormat>
  <Paragraphs>38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23</cp:revision>
  <dcterms:created xsi:type="dcterms:W3CDTF">2017-06-15T10:43:50Z</dcterms:created>
  <dcterms:modified xsi:type="dcterms:W3CDTF">2018-03-04T05:24:27Z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