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9" r:id="rId2"/>
    <p:sldId id="27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1AF4"/>
    <a:srgbClr val="471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04/02/2018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 xmlns:p14="http://schemas.microsoft.com/office/powerpoint/2010/main" val="253405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04/02/2018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04/02/2018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04/02/2018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04/02/2018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04/02/2018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990600"/>
            <a:ext cx="5315164" cy="4747453"/>
          </a:xfrm>
          <a:prstGeom prst="rect">
            <a:avLst/>
          </a:prstGeom>
          <a:noFill/>
          <a:ln w="19050">
            <a:noFill/>
            <a:miter lim="800000"/>
            <a:headEnd/>
            <a:tailEnd/>
          </a:ln>
        </p:spPr>
        <p:txBody>
          <a:bodyPr wrap="square">
            <a:spAutoFit/>
          </a:bodyPr>
          <a:lstStyle/>
          <a:p>
            <a:pPr marL="114300" indent="-114300" algn="just">
              <a:spcAft>
                <a:spcPts val="300"/>
              </a:spcAft>
              <a:defRPr/>
            </a:pPr>
            <a:endParaRPr lang="en-US" sz="1400" b="1" dirty="0">
              <a:solidFill>
                <a:srgbClr val="FF0000"/>
              </a:solidFill>
              <a:latin typeface="+mj-lt"/>
            </a:endParaRPr>
          </a:p>
          <a:p>
            <a:pPr marL="114300" indent="-114300" algn="just">
              <a:defRPr/>
            </a:pPr>
            <a:r>
              <a:rPr lang="en-US" sz="1600" b="1" dirty="0" smtClean="0">
                <a:solidFill>
                  <a:srgbClr val="FF0000"/>
                </a:solidFill>
                <a:latin typeface="Tahoma" pitchFamily="34" charset="0"/>
              </a:rPr>
              <a:t>What happened?</a:t>
            </a:r>
          </a:p>
          <a:p>
            <a:pPr algn="just">
              <a:spcAft>
                <a:spcPts val="300"/>
              </a:spcAft>
            </a:pPr>
            <a:r>
              <a:rPr lang="en-GB" sz="1400" dirty="0" smtClean="0">
                <a:solidFill>
                  <a:srgbClr val="000000"/>
                </a:solidFill>
                <a:latin typeface="+mj-lt"/>
                <a:cs typeface="Calibri" pitchFamily="34" charset="0"/>
              </a:rPr>
              <a:t>On </a:t>
            </a:r>
            <a:r>
              <a:rPr lang="en-GB" sz="1400" dirty="0">
                <a:solidFill>
                  <a:srgbClr val="000000"/>
                </a:solidFill>
                <a:latin typeface="+mj-lt"/>
                <a:cs typeface="Calibri" pitchFamily="34" charset="0"/>
              </a:rPr>
              <a:t>Thursday </a:t>
            </a:r>
            <a:r>
              <a:rPr lang="en-GB" sz="1400" dirty="0" smtClean="0">
                <a:solidFill>
                  <a:srgbClr val="000000"/>
                </a:solidFill>
                <a:latin typeface="+mj-lt"/>
                <a:cs typeface="Calibri" pitchFamily="34" charset="0"/>
              </a:rPr>
              <a:t>20</a:t>
            </a:r>
            <a:r>
              <a:rPr lang="en-GB" sz="1400" baseline="30000" dirty="0" smtClean="0">
                <a:solidFill>
                  <a:srgbClr val="000000"/>
                </a:solidFill>
                <a:latin typeface="+mj-lt"/>
                <a:cs typeface="Calibri" pitchFamily="34" charset="0"/>
              </a:rPr>
              <a:t>th</a:t>
            </a:r>
            <a:r>
              <a:rPr lang="en-GB" sz="1400" dirty="0" smtClean="0">
                <a:solidFill>
                  <a:srgbClr val="000000"/>
                </a:solidFill>
                <a:latin typeface="+mj-lt"/>
                <a:cs typeface="Calibri" pitchFamily="34" charset="0"/>
              </a:rPr>
              <a:t> July </a:t>
            </a:r>
            <a:r>
              <a:rPr lang="en-GB" sz="1400" dirty="0">
                <a:solidFill>
                  <a:srgbClr val="000000"/>
                </a:solidFill>
                <a:latin typeface="+mj-lt"/>
                <a:cs typeface="Calibri" pitchFamily="34" charset="0"/>
              </a:rPr>
              <a:t>2017 during unloading of steel rebar bundle using a crane, a steel fixer was assisting a rigger on the bed of a trailer, which was at about 1.5 m off the ground.</a:t>
            </a:r>
          </a:p>
          <a:p>
            <a:pPr algn="just">
              <a:spcAft>
                <a:spcPts val="300"/>
              </a:spcAft>
            </a:pPr>
            <a:r>
              <a:rPr lang="en-GB" sz="1400" dirty="0">
                <a:solidFill>
                  <a:srgbClr val="000000"/>
                </a:solidFill>
                <a:latin typeface="+mj-lt"/>
                <a:cs typeface="Calibri" pitchFamily="34" charset="0"/>
              </a:rPr>
              <a:t>The steel fixer was placing wooden skids below the steel rebar bundle to create space for inserting the lifting gear. After the lifting gear had been inserted and while the load was being lifted, an 8mm binding rod used for securing the bundle snapped off, resulting in a sudden, loud noise. The loud noise startled the steel fixer and he panicked and jumped from the trailer bed. He landed heavily on the ground on his right hand, which resulted in a fracture to his right wrist.</a:t>
            </a:r>
          </a:p>
          <a:p>
            <a:pPr algn="just">
              <a:spcAft>
                <a:spcPts val="300"/>
              </a:spcAft>
            </a:pPr>
            <a:endParaRPr lang="en-US" sz="1100" dirty="0">
              <a:latin typeface="+mj-lt"/>
            </a:endParaRPr>
          </a:p>
          <a:p>
            <a:pPr marL="114300" indent="-114300" algn="just">
              <a:spcAft>
                <a:spcPts val="300"/>
              </a:spcAft>
              <a:defRPr/>
            </a:pPr>
            <a:r>
              <a:rPr lang="en-US" sz="1400" b="1" dirty="0">
                <a:solidFill>
                  <a:srgbClr val="333399"/>
                </a:solidFill>
                <a:latin typeface="Tahoma" pitchFamily="34" charset="0"/>
                <a:ea typeface="Tahoma" pitchFamily="34" charset="0"/>
                <a:cs typeface="Tahoma" pitchFamily="34" charset="0"/>
              </a:rPr>
              <a:t>Your learning from this incident</a:t>
            </a:r>
            <a:r>
              <a:rPr lang="en-US" sz="1400" b="1" dirty="0" smtClean="0">
                <a:solidFill>
                  <a:srgbClr val="333399"/>
                </a:solidFill>
                <a:latin typeface="Tahoma" pitchFamily="34" charset="0"/>
                <a:ea typeface="Tahoma" pitchFamily="34" charset="0"/>
                <a:cs typeface="Tahoma" pitchFamily="34" charset="0"/>
              </a:rPr>
              <a:t>.</a:t>
            </a:r>
            <a:endParaRPr lang="en-US" sz="1400" b="1" dirty="0">
              <a:solidFill>
                <a:srgbClr val="333399"/>
              </a:solidFill>
              <a:latin typeface="Tahoma" pitchFamily="34" charset="0"/>
              <a:ea typeface="Tahoma" pitchFamily="34" charset="0"/>
              <a:cs typeface="Tahoma" pitchFamily="34" charset="0"/>
            </a:endParaRPr>
          </a:p>
          <a:p>
            <a:pPr marL="114300" indent="-114300">
              <a:spcAft>
                <a:spcPts val="300"/>
              </a:spcAft>
              <a:buFont typeface="Arial" pitchFamily="34" charset="0"/>
              <a:buChar char="•"/>
              <a:defRPr/>
            </a:pPr>
            <a:r>
              <a:rPr lang="en-US" sz="1400" dirty="0">
                <a:solidFill>
                  <a:srgbClr val="000000"/>
                </a:solidFill>
                <a:latin typeface="+mj-lt"/>
                <a:cs typeface="Calibri" pitchFamily="34" charset="0"/>
              </a:rPr>
              <a:t>Ensure materials are correctly stacking to allow for safe loading and unloading</a:t>
            </a:r>
          </a:p>
          <a:p>
            <a:pPr marL="114300" indent="-114300">
              <a:spcAft>
                <a:spcPts val="300"/>
              </a:spcAft>
              <a:buFont typeface="Arial" pitchFamily="34" charset="0"/>
              <a:buChar char="•"/>
              <a:defRPr/>
            </a:pPr>
            <a:r>
              <a:rPr lang="en-US" sz="1400" dirty="0">
                <a:solidFill>
                  <a:srgbClr val="000000"/>
                </a:solidFill>
                <a:latin typeface="+mj-lt"/>
                <a:cs typeface="Calibri" pitchFamily="34" charset="0"/>
              </a:rPr>
              <a:t>Ensure  you have received  the appropriate training for any task you are asked to perform</a:t>
            </a:r>
          </a:p>
          <a:p>
            <a:pPr marL="114300" indent="-114300">
              <a:spcAft>
                <a:spcPts val="300"/>
              </a:spcAft>
              <a:buFont typeface="Arial" pitchFamily="34" charset="0"/>
              <a:buChar char="•"/>
              <a:defRPr/>
            </a:pPr>
            <a:r>
              <a:rPr lang="en-US" sz="1400" dirty="0">
                <a:solidFill>
                  <a:srgbClr val="000000"/>
                </a:solidFill>
                <a:latin typeface="+mj-lt"/>
                <a:cs typeface="Calibri" pitchFamily="34" charset="0"/>
              </a:rPr>
              <a:t>Carry out  a proper tool box talk and ensure you are aware of the hazards involved in the task</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04800" y="5867400"/>
            <a:ext cx="5181600" cy="338554"/>
          </a:xfrm>
          <a:prstGeom prst="rect">
            <a:avLst/>
          </a:prstGeom>
          <a:solidFill>
            <a:srgbClr val="471FEF"/>
          </a:solidFill>
          <a:ln w="31750">
            <a:noFill/>
            <a:miter lim="800000"/>
            <a:headEnd/>
            <a:tailEnd/>
          </a:ln>
        </p:spPr>
        <p:txBody>
          <a:bodyPr wrap="square">
            <a:spAutoFit/>
          </a:bodyPr>
          <a:lstStyle/>
          <a:p>
            <a:pPr algn="ctr" eaLnBrk="0" fontAlgn="base" hangingPunct="0">
              <a:spcBef>
                <a:spcPct val="50000"/>
              </a:spcBef>
              <a:spcAft>
                <a:spcPct val="0"/>
              </a:spcAft>
              <a:tabLst>
                <a:tab pos="287338" algn="l"/>
              </a:tabLst>
              <a:defRPr/>
            </a:pPr>
            <a:r>
              <a:rPr lang="en-US" sz="1600" b="1" dirty="0">
                <a:solidFill>
                  <a:srgbClr val="FFFF00"/>
                </a:solidFill>
                <a:latin typeface="Tahoma" pitchFamily="34" charset="0"/>
                <a:ea typeface="Tahoma" pitchFamily="34" charset="0"/>
                <a:cs typeface="Tahoma" pitchFamily="34" charset="0"/>
              </a:rPr>
              <a:t>If in doubt – stop the job</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0" name="Rectangle 9"/>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pic>
        <p:nvPicPr>
          <p:cNvPr id="11" name="Picture 10" descr="C:\Users\HSE.Common\AppData\Local\Microsoft\Windows\INetCache\Content.Word\IMG_20170805_190446.jpg"/>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562600" y="3581400"/>
            <a:ext cx="3429000" cy="2305050"/>
          </a:xfrm>
          <a:prstGeom prst="rect">
            <a:avLst/>
          </a:prstGeom>
          <a:ln>
            <a:noFill/>
          </a:ln>
          <a:effectLst>
            <a:outerShdw blurRad="190500" algn="tl" rotWithShape="0">
              <a:srgbClr val="000000">
                <a:alpha val="70000"/>
              </a:srgbClr>
            </a:outerShdw>
          </a:effectLst>
        </p:spPr>
      </p:pic>
      <p:pic>
        <p:nvPicPr>
          <p:cNvPr id="1026" name="Picture 2" descr="E:\Steel Loading\Steel Unloading.jpg"/>
          <p:cNvPicPr>
            <a:picLocks noChangeAspect="1" noChangeArrowheads="1"/>
          </p:cNvPicPr>
          <p:nvPr/>
        </p:nvPicPr>
        <p:blipFill>
          <a:blip r:embed="rId4" cstate="print"/>
          <a:srcRect/>
          <a:stretch>
            <a:fillRect/>
          </a:stretch>
        </p:blipFill>
        <p:spPr bwMode="auto">
          <a:xfrm>
            <a:off x="5562600" y="914400"/>
            <a:ext cx="3431203" cy="2438400"/>
          </a:xfrm>
          <a:prstGeom prst="rect">
            <a:avLst/>
          </a:prstGeom>
          <a:ln>
            <a:noFill/>
          </a:ln>
          <a:effectLst>
            <a:outerShdw blurRad="190500" algn="tl" rotWithShape="0">
              <a:srgbClr val="000000">
                <a:alpha val="70000"/>
              </a:srgbClr>
            </a:outerShdw>
          </a:effectLst>
        </p:spPr>
      </p:pic>
      <p:sp>
        <p:nvSpPr>
          <p:cNvPr id="12" name="Rectangle 11">
            <a:extLst>
              <a:ext uri="{FF2B5EF4-FFF2-40B4-BE49-F238E27FC236}">
                <a16:creationId xmlns:a14="http://schemas.microsoft.com/office/drawing/2010/main" xmlns:a16="http://schemas.microsoft.com/office/drawing/2014/main" xmlns="" xmlns:mc="http://schemas.openxmlformats.org/markup-compatibility/2006" id="{AF7429C0-D11F-473E-9BEB-71CE603CA033}"/>
              </a:ext>
            </a:extLst>
          </p:cNvPr>
          <p:cNvSpPr>
            <a:spLocks noRot="1" noChangeAspect="1" noMove="1" noResize="1" noEditPoints="1" noAdjustHandles="1" noChangeArrowheads="1" noChangeShapeType="1" noTextEdit="1"/>
          </p:cNvSpPr>
          <p:nvPr/>
        </p:nvSpPr>
        <p:spPr>
          <a:xfrm>
            <a:off x="6019800" y="1676400"/>
            <a:ext cx="1590461" cy="1569660"/>
          </a:xfrm>
          <a:prstGeom prst="rect">
            <a:avLst/>
          </a:prstGeom>
          <a:blipFill>
            <a:blip r:embed="rId5" cstate="print"/>
            <a:stretch>
              <a:fillRect/>
            </a:stretch>
          </a:blipFill>
          <a:ln w="76200">
            <a:solidFill>
              <a:schemeClr val="tx1"/>
            </a:solidFill>
          </a:ln>
        </p:spPr>
        <p:txBody>
          <a:bodyPr/>
          <a:lstStyle/>
          <a:p>
            <a:r>
              <a:rPr lang="en-US">
                <a:noFill/>
              </a:rPr>
              <a:t> </a:t>
            </a:r>
          </a:p>
        </p:txBody>
      </p:sp>
      <p:sp>
        <p:nvSpPr>
          <p:cNvPr id="3" name="Rectangle 2">
            <a:extLst>
              <a:ext uri="{FF2B5EF4-FFF2-40B4-BE49-F238E27FC236}">
                <a16:creationId xmlns="" xmlns:a16="http://schemas.microsoft.com/office/drawing/2014/main" id="{E2DA105E-D581-4B7A-B314-A60ECE2DEEAF}"/>
              </a:ext>
            </a:extLst>
          </p:cNvPr>
          <p:cNvSpPr/>
          <p:nvPr/>
        </p:nvSpPr>
        <p:spPr>
          <a:xfrm flipH="1">
            <a:off x="7239000" y="4032290"/>
            <a:ext cx="577496" cy="2825710"/>
          </a:xfrm>
          <a:prstGeom prst="rect">
            <a:avLst/>
          </a:prstGeom>
        </p:spPr>
        <p:txBody>
          <a:bodyPr wrap="square">
            <a:spAutoFit/>
          </a:bodyPr>
          <a:lstStyle/>
          <a:p>
            <a:pPr marL="0" marR="0">
              <a:lnSpc>
                <a:spcPct val="107000"/>
              </a:lnSpc>
              <a:spcBef>
                <a:spcPts val="0"/>
              </a:spcBef>
              <a:spcAft>
                <a:spcPts val="800"/>
              </a:spcAft>
            </a:pPr>
            <a:r>
              <a:rPr lang="en-US" sz="166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 xmlns:a16="http://schemas.microsoft.com/office/drawing/2014/main" id="{1D4D46A7-AA82-44A4-AC19-D789BDA24566}"/>
              </a:ext>
            </a:extLst>
          </p:cNvPr>
          <p:cNvPicPr>
            <a:picLocks noChangeAspect="1"/>
          </p:cNvPicPr>
          <p:nvPr/>
        </p:nvPicPr>
        <p:blipFill rotWithShape="1">
          <a:blip r:embed="rId6" cstate="print">
            <a:extLst>
              <a:ext uri="{BEBA8EAE-BF5A-486C-A8C5-ECC9F3942E4B}">
                <a14:imgProps xmlns="" xmlns:a14="http://schemas.microsoft.com/office/drawing/2010/main">
                  <a14:imgLayer r:embed="rId7">
                    <a14:imgEffect>
                      <a14:artisticGlowEdges/>
                    </a14:imgEffect>
                  </a14:imgLayer>
                </a14:imgProps>
              </a:ext>
              <a:ext uri="{28A0092B-C50C-407E-A947-70E740481C1C}">
                <a14:useLocalDpi xmlns="" xmlns:a14="http://schemas.microsoft.com/office/drawing/2010/main" val="0"/>
              </a:ext>
            </a:extLst>
          </a:blip>
          <a:srcRect l="36316" r="36056"/>
          <a:stretch/>
        </p:blipFill>
        <p:spPr>
          <a:xfrm rot="289995">
            <a:off x="6553173" y="4053178"/>
            <a:ext cx="423090" cy="1825978"/>
          </a:xfrm>
          <a:prstGeom prst="rect">
            <a:avLst/>
          </a:prstGeom>
        </p:spPr>
      </p:pic>
      <p:sp>
        <p:nvSpPr>
          <p:cNvPr id="13" name="Rectangle 8"/>
          <p:cNvSpPr>
            <a:spLocks noChangeArrowheads="1"/>
          </p:cNvSpPr>
          <p:nvPr/>
        </p:nvSpPr>
        <p:spPr bwMode="auto">
          <a:xfrm>
            <a:off x="304800" y="914400"/>
            <a:ext cx="3553280" cy="338554"/>
          </a:xfrm>
          <a:prstGeom prst="rect">
            <a:avLst/>
          </a:prstGeom>
          <a:noFill/>
          <a:ln w="9525">
            <a:noFill/>
            <a:miter lim="800000"/>
            <a:headEnd/>
            <a:tailEnd/>
          </a:ln>
        </p:spPr>
        <p:txBody>
          <a:bodyPr wrap="none">
            <a:spAutoFit/>
          </a:bodyPr>
          <a:lstStyle/>
          <a:p>
            <a:pPr marL="114300" indent="-114300" algn="just"/>
            <a:r>
              <a:rPr lang="en-GB" sz="1600" b="1" dirty="0" smtClean="0">
                <a:solidFill>
                  <a:srgbClr val="333399"/>
                </a:solidFill>
                <a:latin typeface="+mj-lt"/>
              </a:rPr>
              <a:t>Date:</a:t>
            </a:r>
            <a:r>
              <a:rPr lang="en-US" sz="1600" b="1" dirty="0" smtClean="0">
                <a:solidFill>
                  <a:srgbClr val="333399"/>
                </a:solidFill>
                <a:latin typeface="+mj-lt"/>
              </a:rPr>
              <a:t>   20.07.17	Incident Type: LTI </a:t>
            </a:r>
            <a:endParaRPr lang="en-US" sz="1600" b="1" dirty="0">
              <a:solidFill>
                <a:srgbClr val="333399"/>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970318"/>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rPr>
              <a:t>As a learning from this incident and to ensure continual improvement all contract managers must review their HSE HEMP against the questions asked below:</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600" b="1" dirty="0">
              <a:solidFill>
                <a:srgbClr val="333399"/>
              </a:solidFill>
              <a:latin typeface="+mj-lt"/>
            </a:endParaRPr>
          </a:p>
          <a:p>
            <a:pPr marL="342900" indent="-342900">
              <a:buFont typeface="+mj-lt"/>
              <a:buAutoNum type="arabicPeriod"/>
              <a:defRPr/>
            </a:pPr>
            <a:r>
              <a:rPr lang="en-US" sz="1600" dirty="0">
                <a:solidFill>
                  <a:srgbClr val="333399"/>
                </a:solidFill>
                <a:latin typeface="+mj-lt"/>
                <a:sym typeface="Wingdings" pitchFamily="2" charset="2"/>
              </a:rPr>
              <a:t>Do you have a robust system to manage subcontractors</a:t>
            </a:r>
            <a:r>
              <a:rPr lang="en-US" sz="1600" dirty="0" smtClean="0">
                <a:solidFill>
                  <a:srgbClr val="333399"/>
                </a:solidFill>
                <a:latin typeface="+mj-lt"/>
                <a:sym typeface="Wingdings" pitchFamily="2" charset="2"/>
              </a:rPr>
              <a:t>?</a:t>
            </a:r>
            <a:endParaRPr lang="en-US" sz="1600" dirty="0">
              <a:solidFill>
                <a:srgbClr val="333399"/>
              </a:solidFill>
              <a:latin typeface="+mj-lt"/>
              <a:sym typeface="Wingdings" pitchFamily="2" charset="2"/>
            </a:endParaRPr>
          </a:p>
          <a:p>
            <a:pPr marL="342900" indent="-342900">
              <a:buFont typeface="+mj-lt"/>
              <a:buAutoNum type="arabicPeriod"/>
              <a:defRPr/>
            </a:pPr>
            <a:r>
              <a:rPr lang="en-US" sz="1600" dirty="0">
                <a:solidFill>
                  <a:srgbClr val="333399"/>
                </a:solidFill>
                <a:latin typeface="+mj-lt"/>
                <a:sym typeface="Wingdings" pitchFamily="2" charset="2"/>
              </a:rPr>
              <a:t>Do you follow the </a:t>
            </a:r>
            <a:r>
              <a:rPr lang="en-US" sz="1600" dirty="0" smtClean="0">
                <a:solidFill>
                  <a:srgbClr val="333399"/>
                </a:solidFill>
                <a:latin typeface="+mj-lt"/>
                <a:sym typeface="Wingdings" pitchFamily="2" charset="2"/>
              </a:rPr>
              <a:t>Ten Point </a:t>
            </a:r>
            <a:r>
              <a:rPr lang="en-US" sz="1600" dirty="0">
                <a:solidFill>
                  <a:srgbClr val="333399"/>
                </a:solidFill>
                <a:latin typeface="+mj-lt"/>
                <a:sym typeface="Wingdings" pitchFamily="2" charset="2"/>
              </a:rPr>
              <a:t>Checklist in assessing the subcontractors prior to engaging </a:t>
            </a:r>
            <a:r>
              <a:rPr lang="en-US" sz="1600" dirty="0" smtClean="0">
                <a:solidFill>
                  <a:srgbClr val="333399"/>
                </a:solidFill>
                <a:latin typeface="+mj-lt"/>
                <a:sym typeface="Wingdings" pitchFamily="2" charset="2"/>
              </a:rPr>
              <a:t>them? </a:t>
            </a:r>
            <a:endParaRPr lang="en-US" sz="1600" dirty="0">
              <a:solidFill>
                <a:srgbClr val="333399"/>
              </a:solidFill>
              <a:latin typeface="+mj-lt"/>
              <a:sym typeface="Wingdings" pitchFamily="2" charset="2"/>
            </a:endParaRPr>
          </a:p>
          <a:p>
            <a:pPr marL="342900" indent="-342900">
              <a:buFont typeface="+mj-lt"/>
              <a:buAutoNum type="arabicPeriod"/>
              <a:defRPr/>
            </a:pPr>
            <a:r>
              <a:rPr lang="en-US" sz="1600" dirty="0">
                <a:solidFill>
                  <a:srgbClr val="333399"/>
                </a:solidFill>
                <a:latin typeface="+mj-lt"/>
                <a:sym typeface="Wingdings" pitchFamily="2" charset="2"/>
              </a:rPr>
              <a:t>Do you have a plan to ensure a system to deploy adequate resources for doing the job</a:t>
            </a:r>
            <a:r>
              <a:rPr lang="en-US" sz="1600" dirty="0" smtClean="0">
                <a:solidFill>
                  <a:srgbClr val="333399"/>
                </a:solidFill>
                <a:latin typeface="+mj-lt"/>
                <a:sym typeface="Wingdings" pitchFamily="2" charset="2"/>
              </a:rPr>
              <a:t>?</a:t>
            </a:r>
            <a:endParaRPr lang="en-US" sz="1600" dirty="0">
              <a:solidFill>
                <a:srgbClr val="333399"/>
              </a:solidFill>
              <a:latin typeface="+mj-lt"/>
              <a:sym typeface="Wingdings" pitchFamily="2" charset="2"/>
            </a:endParaRPr>
          </a:p>
          <a:p>
            <a:pPr marL="342900" indent="-342900">
              <a:buFont typeface="+mj-lt"/>
              <a:buAutoNum type="arabicPeriod"/>
              <a:defRPr/>
            </a:pPr>
            <a:r>
              <a:rPr lang="en-US" sz="1600" dirty="0">
                <a:solidFill>
                  <a:srgbClr val="333399"/>
                </a:solidFill>
                <a:latin typeface="+mj-lt"/>
                <a:sym typeface="Wingdings" pitchFamily="2" charset="2"/>
              </a:rPr>
              <a:t>Do you ensure your subcontractors comply with Oman Labour Law especially regarding employees </a:t>
            </a:r>
            <a:r>
              <a:rPr lang="en-US" sz="1600" dirty="0" smtClean="0">
                <a:solidFill>
                  <a:srgbClr val="333399"/>
                </a:solidFill>
                <a:latin typeface="+mj-lt"/>
                <a:sym typeface="Wingdings" pitchFamily="2" charset="2"/>
              </a:rPr>
              <a:t>welfares?</a:t>
            </a:r>
            <a:endParaRPr lang="en-US" sz="1600" dirty="0">
              <a:solidFill>
                <a:srgbClr val="333399"/>
              </a:solidFill>
              <a:latin typeface="+mj-lt"/>
              <a:sym typeface="Wingdings" pitchFamily="2" charset="2"/>
            </a:endParaRPr>
          </a:p>
          <a:p>
            <a:pPr marL="342900" indent="-342900">
              <a:buFont typeface="+mj-lt"/>
              <a:buAutoNum type="arabicPeriod"/>
              <a:defRPr/>
            </a:pPr>
            <a:r>
              <a:rPr lang="en-US" sz="1600" dirty="0" smtClean="0">
                <a:solidFill>
                  <a:srgbClr val="333399"/>
                </a:solidFill>
                <a:latin typeface="+mj-lt"/>
                <a:sym typeface="Wingdings" pitchFamily="2" charset="2"/>
              </a:rPr>
              <a:t>Do </a:t>
            </a:r>
            <a:r>
              <a:rPr lang="en-US" sz="1600" dirty="0">
                <a:solidFill>
                  <a:srgbClr val="333399"/>
                </a:solidFill>
                <a:latin typeface="+mj-lt"/>
                <a:sym typeface="Wingdings" pitchFamily="2" charset="2"/>
              </a:rPr>
              <a:t>you brief the workforce about emergency response, including the actions to take for medical </a:t>
            </a:r>
            <a:r>
              <a:rPr lang="en-US" sz="1600">
                <a:solidFill>
                  <a:srgbClr val="333399"/>
                </a:solidFill>
                <a:latin typeface="+mj-lt"/>
                <a:sym typeface="Wingdings" pitchFamily="2" charset="2"/>
              </a:rPr>
              <a:t>emergencies</a:t>
            </a:r>
            <a:r>
              <a:rPr lang="en-US" sz="1600" smtClean="0">
                <a:solidFill>
                  <a:srgbClr val="333399"/>
                </a:solidFill>
                <a:latin typeface="+mj-lt"/>
                <a:sym typeface="Wingdings" pitchFamily="2" charset="2"/>
              </a:rPr>
              <a:t>?</a:t>
            </a:r>
            <a:endParaRPr lang="en-US" sz="1600" dirty="0">
              <a:solidFill>
                <a:srgbClr val="333399"/>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10" name="Rectangle 8"/>
          <p:cNvSpPr>
            <a:spLocks noChangeArrowheads="1"/>
          </p:cNvSpPr>
          <p:nvPr/>
        </p:nvSpPr>
        <p:spPr bwMode="auto">
          <a:xfrm>
            <a:off x="284660" y="838200"/>
            <a:ext cx="3553280" cy="338554"/>
          </a:xfrm>
          <a:prstGeom prst="rect">
            <a:avLst/>
          </a:prstGeom>
          <a:noFill/>
          <a:ln w="9525">
            <a:noFill/>
            <a:miter lim="800000"/>
            <a:headEnd/>
            <a:tailEnd/>
          </a:ln>
        </p:spPr>
        <p:txBody>
          <a:bodyPr wrap="none">
            <a:spAutoFit/>
          </a:bodyPr>
          <a:lstStyle/>
          <a:p>
            <a:pPr marL="114300" indent="-114300" algn="just"/>
            <a:r>
              <a:rPr lang="en-GB" sz="1600" b="1" dirty="0" smtClean="0">
                <a:solidFill>
                  <a:srgbClr val="333399"/>
                </a:solidFill>
                <a:latin typeface="+mj-lt"/>
              </a:rPr>
              <a:t>Date:</a:t>
            </a:r>
            <a:r>
              <a:rPr lang="en-US" sz="1600" b="1" dirty="0" smtClean="0">
                <a:solidFill>
                  <a:srgbClr val="333399"/>
                </a:solidFill>
                <a:latin typeface="+mj-lt"/>
              </a:rPr>
              <a:t>   08.05.17	Incident Type: LTI </a:t>
            </a:r>
            <a:endParaRPr lang="en-US" sz="1600" b="1" dirty="0">
              <a:solidFill>
                <a:srgbClr val="333399"/>
              </a:solidFill>
              <a:latin typeface="+mj-lt"/>
            </a:endParaRP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91952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C68B96A-0654-49FC-981F-0D0398B6E684}"/>
</file>

<file path=customXml/itemProps2.xml><?xml version="1.0" encoding="utf-8"?>
<ds:datastoreItem xmlns:ds="http://schemas.openxmlformats.org/officeDocument/2006/customXml" ds:itemID="{28476F33-0EDA-4F9C-A339-581A58BFD961}"/>
</file>

<file path=customXml/itemProps3.xml><?xml version="1.0" encoding="utf-8"?>
<ds:datastoreItem xmlns:ds="http://schemas.openxmlformats.org/officeDocument/2006/customXml" ds:itemID="{5199D932-C0A5-4204-A875-2592F8DF8D90}"/>
</file>

<file path=docProps/app.xml><?xml version="1.0" encoding="utf-8"?>
<Properties xmlns="http://schemas.openxmlformats.org/officeDocument/2006/extended-properties" xmlns:vt="http://schemas.openxmlformats.org/officeDocument/2006/docPropsVTypes">
  <TotalTime>31</TotalTime>
  <Words>386</Words>
  <Application>Microsoft Office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23</cp:revision>
  <dcterms:created xsi:type="dcterms:W3CDTF">2017-06-15T10:43:50Z</dcterms:created>
  <dcterms:modified xsi:type="dcterms:W3CDTF">2018-02-04T14:07:20Z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