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33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0154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1" y="685800"/>
            <a:ext cx="4953000" cy="610167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8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cs typeface="Calibri" pitchFamily="34" charset="0"/>
              </a:rPr>
              <a:t> 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Operation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was planned for retrieving the wear bushing. Driller partially opened Driller side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wellhead Side Outlet Valve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(SOV) to drain BOP. Driller changed over from Natih line and lined up the fill up line through wellhead SOV. While making up running tool (~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1.2m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)  and test plug at rig floor, for retrieving wear busing, the rig floor crew observed well flowing.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Driller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operated the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Blind Shear Ram (BSR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)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from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the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Koomey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unit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and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the well was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secured.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During this time a splash of water was observed from the well center, rising upto a height of approx. 5m above rotary table. As a result, the running tool and test plug assembly got caught with the split bushing and popped out to rest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1m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next to well center. After performing the gas test, Assistant Driller (AD) closed the partially opened SOV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.</a:t>
            </a:r>
          </a:p>
          <a:p>
            <a:pPr marL="114300" indent="-114300">
              <a:defRPr/>
            </a:pPr>
            <a:endParaRPr lang="en-US" sz="80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spcAft>
                <a:spcPts val="300"/>
              </a:spcAft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from this incident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14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Maintain barriers at all times</a:t>
            </a: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Follow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the procedure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for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adequately filling the well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Always ensure adequate supervision is established for the task.</a:t>
            </a: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Ensure step by step written work instructions are provided for the task.</a:t>
            </a: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Operate the equipment only with proper </a:t>
            </a:r>
            <a:r>
              <a:rPr lang="en-US" sz="1400" dirty="0" err="1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authorisation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.</a:t>
            </a: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Ensure the emergency process is followed.</a:t>
            </a:r>
          </a:p>
          <a:p>
            <a:pPr>
              <a:defRPr/>
            </a:pPr>
            <a:r>
              <a:rPr lang="en-US" sz="1100" dirty="0" smtClean="0">
                <a:latin typeface="Arial" charset="0"/>
                <a:cs typeface="Tahoma" pitchFamily="34" charset="0"/>
              </a:rPr>
              <a:t>  </a:t>
            </a:r>
          </a:p>
          <a:p>
            <a:pPr marL="114300" indent="-114300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6864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685800" y="6169223"/>
            <a:ext cx="4388831" cy="307777"/>
          </a:xfrm>
          <a:prstGeom prst="rect">
            <a:avLst/>
          </a:prstGeom>
          <a:solidFill>
            <a:srgbClr val="471FEF"/>
          </a:solidFill>
          <a:ln w="317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87338" algn="l"/>
              </a:tabLst>
              <a:defRPr/>
            </a:pPr>
            <a:r>
              <a:rPr lang="en-US" sz="14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Identify, Verify &amp; Monitor Barriers</a:t>
            </a:r>
            <a:endParaRPr lang="en-US" sz="1400" b="1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62800" y="5867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SOV Open driller side is closed while pumping through Off driller side SOV</a:t>
            </a:r>
            <a:endParaRPr lang="en-US" sz="1200" dirty="0"/>
          </a:p>
        </p:txBody>
      </p:sp>
      <p:sp>
        <p:nvSpPr>
          <p:cNvPr id="3" name="Oval 2"/>
          <p:cNvSpPr/>
          <p:nvPr/>
        </p:nvSpPr>
        <p:spPr bwMode="auto">
          <a:xfrm>
            <a:off x="6235629" y="5446613"/>
            <a:ext cx="571095" cy="394813"/>
          </a:xfrm>
          <a:prstGeom prst="ellips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81600" y="59436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SOV Open driller side is open while pumping through Off driller side SOV</a:t>
            </a:r>
          </a:p>
          <a:p>
            <a:pPr algn="just"/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55049" y="3169696"/>
            <a:ext cx="990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SOV Open </a:t>
            </a:r>
            <a:endParaRPr lang="en-US" sz="1200" dirty="0"/>
          </a:p>
        </p:txBody>
      </p:sp>
      <p:sp>
        <p:nvSpPr>
          <p:cNvPr id="35" name="Oval 34"/>
          <p:cNvSpPr/>
          <p:nvPr/>
        </p:nvSpPr>
        <p:spPr bwMode="auto">
          <a:xfrm>
            <a:off x="6347748" y="2728693"/>
            <a:ext cx="458976" cy="33195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05400" y="990600"/>
            <a:ext cx="1948332" cy="49244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6477000" y="4343400"/>
            <a:ext cx="336550" cy="544513"/>
            <a:chOff x="3504" y="544"/>
            <a:chExt cx="2287" cy="1855"/>
          </a:xfrm>
        </p:grpSpPr>
        <p:sp>
          <p:nvSpPr>
            <p:cNvPr id="3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62800" y="990599"/>
            <a:ext cx="1905000" cy="48967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9" name="Freeform 132"/>
          <p:cNvSpPr>
            <a:spLocks/>
          </p:cNvSpPr>
          <p:nvPr/>
        </p:nvSpPr>
        <p:spPr bwMode="auto">
          <a:xfrm>
            <a:off x="8534400" y="4267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243662" y="762000"/>
            <a:ext cx="36755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  27.07.17	Incident Type: </a:t>
            </a:r>
            <a:r>
              <a:rPr lang="en-US" sz="1600" b="1" smtClean="0">
                <a:solidFill>
                  <a:srgbClr val="333399"/>
                </a:solidFill>
                <a:latin typeface="+mj-lt"/>
              </a:rPr>
              <a:t>HiPo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7392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Do you have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 a process to review the work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instructions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prior to your task?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PTW is effective?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competence of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staff in Natih area?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have consequence management in place?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Well Plans are received and discussed prior to commencement of program?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that update procedures are available to your rig sites?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" y="838200"/>
            <a:ext cx="3553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  27.07.17	Incident Type: LTI 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91953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57BACC8-D59E-46C0-82EC-34BB433FB910}"/>
</file>

<file path=customXml/itemProps2.xml><?xml version="1.0" encoding="utf-8"?>
<ds:datastoreItem xmlns:ds="http://schemas.openxmlformats.org/officeDocument/2006/customXml" ds:itemID="{06B8094C-050A-44F9-B177-20030B48DEBB}"/>
</file>

<file path=customXml/itemProps3.xml><?xml version="1.0" encoding="utf-8"?>
<ds:datastoreItem xmlns:ds="http://schemas.openxmlformats.org/officeDocument/2006/customXml" ds:itemID="{ACCFD8F1-A43D-411D-909D-344A7DA809B8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430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26</cp:revision>
  <dcterms:created xsi:type="dcterms:W3CDTF">2017-06-15T10:43:50Z</dcterms:created>
  <dcterms:modified xsi:type="dcterms:W3CDTF">2018-02-12T13:28:55Z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