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77" r:id="rId2"/>
    <p:sldId id="27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41AF4"/>
    <a:srgbClr val="471FE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24E231-D57E-4427-AF2D-B0A462C32D3A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32C96-3758-4203-A354-CCCA137C74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 contractors if they have the same issues based on the management or HSE-MS failings or shortfalls identified in the investigation. Pretend you have to audit other companies to see if they could have the same issues.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17424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8157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1225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l">
              <a:defRPr/>
            </a:pPr>
            <a:endParaRPr lang="en-US" dirty="0">
              <a:solidFill>
                <a:srgbClr val="000000"/>
              </a:solidFill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95301" y="236542"/>
            <a:ext cx="8364538" cy="6072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57952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149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75157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8841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0573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44302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69089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72647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E7204-ADB1-4154-B7BE-8AC8310990A4}" type="datetimeFigureOut">
              <a:rPr lang="en-US" smtClean="0"/>
              <a:pPr/>
              <a:t>12/02/2018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877B9-A654-41F3-AC11-A63AF75A4638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2051" name="Picture 3" descr="C:\Ruchi\Ruchi\PDO\2012\Corporate Identity\PDO ppt 2.jpg"/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64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66576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3581400"/>
            <a:ext cx="3505199" cy="2667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895910"/>
            <a:ext cx="3505199" cy="252412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81000" y="914400"/>
            <a:ext cx="4752975" cy="393184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14300" indent="-114300" algn="just"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13.08.2017      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Incident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title: 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</a:t>
            </a: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?</a:t>
            </a: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algn="just"/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During fabrication of a shade, a rigger was fitting a sling around a beam for lifting when the beam became unbalanced causing it to fall over onto his left foot fracturing two of his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toes.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342900" indent="-342900" algn="just" eaLnBrk="1" hangingPunct="1">
              <a:defRPr/>
            </a:pPr>
            <a:endParaRPr lang="en-US" sz="140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just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algn="just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Your learning from this incident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..</a:t>
            </a:r>
            <a:endParaRPr lang="en-US" sz="1400" b="1" dirty="0">
              <a:solidFill>
                <a:srgbClr val="333399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Always ensure the load is stable and free from any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entanglement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Encourage peers to intervene in unsafe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actions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Always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comply with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the ten point  lifting check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list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Discuss line of fire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in </a:t>
            </a:r>
            <a:r>
              <a:rPr lang="en-US" sz="1600" dirty="0">
                <a:solidFill>
                  <a:srgbClr val="000000"/>
                </a:solidFill>
                <a:latin typeface="+mj-lt"/>
                <a:cs typeface="Calibri" pitchFamily="34" charset="0"/>
              </a:rPr>
              <a:t>TRC sessions before start of </a:t>
            </a:r>
            <a:r>
              <a:rPr lang="en-US" sz="1600" dirty="0" smtClean="0">
                <a:solidFill>
                  <a:srgbClr val="000000"/>
                </a:solidFill>
                <a:latin typeface="+mj-lt"/>
                <a:cs typeface="Calibri" pitchFamily="34" charset="0"/>
              </a:rPr>
              <a:t>job</a:t>
            </a:r>
            <a:endParaRPr lang="en-US" sz="1600" dirty="0">
              <a:solidFill>
                <a:srgbClr val="000000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5838825" y="1219200"/>
            <a:ext cx="1676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GB" sz="6000" dirty="0">
              <a:solidFill>
                <a:srgbClr val="FF0000"/>
              </a:solidFill>
              <a:sym typeface="Webdings" pitchFamily="18" charset="2"/>
            </a:endParaRP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52400" y="5334000"/>
            <a:ext cx="5181600" cy="338554"/>
          </a:xfrm>
          <a:prstGeom prst="rect">
            <a:avLst/>
          </a:prstGeom>
          <a:solidFill>
            <a:srgbClr val="0000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>
                <a:solidFill>
                  <a:srgbClr val="FFFF66"/>
                </a:solidFill>
                <a:latin typeface="+mj-lt"/>
              </a:rPr>
              <a:t>Keep away from “Line of Fire”</a:t>
            </a:r>
            <a:endParaRPr lang="en-US" sz="1600" b="1" dirty="0">
              <a:solidFill>
                <a:srgbClr val="FFFF66"/>
              </a:solidFill>
              <a:latin typeface="+mj-lt"/>
            </a:endParaRPr>
          </a:p>
        </p:txBody>
      </p:sp>
      <p:sp>
        <p:nvSpPr>
          <p:cNvPr id="26631" name="Slide Number Placeholder 12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4615DE-AE29-4DBE-9167-7BEF3C405107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grpSp>
        <p:nvGrpSpPr>
          <p:cNvPr id="2" name="Group 131"/>
          <p:cNvGrpSpPr>
            <a:grpSpLocks/>
          </p:cNvGrpSpPr>
          <p:nvPr/>
        </p:nvGrpSpPr>
        <p:grpSpPr bwMode="auto">
          <a:xfrm>
            <a:off x="8534400" y="2743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6634" name="Freeform 132"/>
          <p:cNvSpPr>
            <a:spLocks/>
          </p:cNvSpPr>
          <p:nvPr/>
        </p:nvSpPr>
        <p:spPr bwMode="auto">
          <a:xfrm>
            <a:off x="8314685" y="5425141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6507" y="2057400"/>
            <a:ext cx="493713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8600" y="1800998"/>
            <a:ext cx="8351838" cy="255454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1600" b="1" dirty="0" smtClean="0">
                <a:solidFill>
                  <a:srgbClr val="FF0000"/>
                </a:solidFill>
              </a:rPr>
              <a:t>As a learning from this incident and to ensure continual improvement all contract managers must review their HSE HEMP against the questions asked below: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>
              <a:defRPr/>
            </a:pPr>
            <a:r>
              <a:rPr lang="en-US" sz="1600" b="1" dirty="0">
                <a:solidFill>
                  <a:srgbClr val="333399"/>
                </a:solidFill>
                <a:latin typeface="+mj-lt"/>
              </a:rPr>
              <a:t>Confirm the following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: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always use the correct lifting method?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that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staff are trained to identify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safe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place </a:t>
            </a: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during lifting operations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?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your permit holder identify and document the dynamic risk ?</a:t>
            </a:r>
            <a:endParaRPr lang="en-US" sz="1600" dirty="0">
              <a:solidFill>
                <a:srgbClr val="333399"/>
              </a:solidFill>
              <a:latin typeface="+mj-lt"/>
              <a:sym typeface="Wingdings" pitchFamily="2" charset="2"/>
            </a:endParaRP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>
                <a:solidFill>
                  <a:srgbClr val="333399"/>
                </a:solidFill>
                <a:latin typeface="+mj-lt"/>
                <a:sym typeface="Wingdings" pitchFamily="2" charset="2"/>
              </a:rPr>
              <a:t>Do you ensure you are out of the “Line of fire</a:t>
            </a: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”?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Does the crew discuss about potential “line of fire” during TRIC sessions?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Do all tool box talks include discussion on hazards identified for the </a:t>
            </a:r>
            <a:r>
              <a:rPr lang="en-US" sz="1600" smtClean="0">
                <a:solidFill>
                  <a:srgbClr val="333399"/>
                </a:solidFill>
                <a:latin typeface="+mj-lt"/>
                <a:sym typeface="Wingdings" pitchFamily="2" charset="2"/>
              </a:rPr>
              <a:t>task?</a:t>
            </a: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 dirty="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2" name="Slide Number Placeholder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38B89D-F213-4B22-83B0-682ADC9DB09E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27815" y="992088"/>
            <a:ext cx="29781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>
              <a:defRPr/>
            </a:pPr>
            <a:r>
              <a:rPr lang="en-GB" sz="1600" b="1" dirty="0">
                <a:solidFill>
                  <a:srgbClr val="333399"/>
                </a:solidFill>
                <a:latin typeface="+mj-lt"/>
              </a:rPr>
              <a:t>Date:</a:t>
            </a:r>
            <a:r>
              <a:rPr lang="en-US" sz="1600" b="1" dirty="0">
                <a:solidFill>
                  <a:srgbClr val="333399"/>
                </a:solidFill>
                <a:latin typeface="+mj-lt"/>
              </a:rPr>
              <a:t> </a:t>
            </a:r>
            <a:r>
              <a:rPr lang="en-US" sz="1600" b="1" dirty="0" smtClean="0">
                <a:solidFill>
                  <a:srgbClr val="333399"/>
                </a:solidFill>
                <a:latin typeface="+mj-lt"/>
              </a:rPr>
              <a:t>13.08.2017      Incident:  LTI</a:t>
            </a:r>
            <a:endParaRPr lang="en-US" sz="1600" b="1" dirty="0">
              <a:solidFill>
                <a:srgbClr val="333399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91956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FB4FD947-DF52-4D46-BAC5-5E1273B9078C}"/>
</file>

<file path=customXml/itemProps2.xml><?xml version="1.0" encoding="utf-8"?>
<ds:datastoreItem xmlns:ds="http://schemas.openxmlformats.org/officeDocument/2006/customXml" ds:itemID="{AB18AA19-BD06-49D0-A3E0-0EC830E97BF5}"/>
</file>

<file path=customXml/itemProps3.xml><?xml version="1.0" encoding="utf-8"?>
<ds:datastoreItem xmlns:ds="http://schemas.openxmlformats.org/officeDocument/2006/customXml" ds:itemID="{D453C554-283F-423C-AEBF-960C84463E3E}"/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283</Words>
  <Application>Microsoft Office PowerPoint</Application>
  <PresentationFormat>On-screen Show (4:3)</PresentationFormat>
  <Paragraphs>30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Theme1</vt:lpstr>
      <vt:lpstr>Slide 1</vt:lpstr>
      <vt:lpstr>Slide 2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mu95018</cp:lastModifiedBy>
  <cp:revision>29</cp:revision>
  <dcterms:created xsi:type="dcterms:W3CDTF">2017-06-15T10:43:50Z</dcterms:created>
  <dcterms:modified xsi:type="dcterms:W3CDTF">2018-02-12T13:40:37Z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