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9" r:id="rId2"/>
    <p:sldId id="28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12/02/2018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 xmlns:p14="http://schemas.microsoft.com/office/powerpoint/2010/main" val="1342897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 xmlns:p14="http://schemas.microsoft.com/office/powerpoint/2010/main" val="982912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12/02/2018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12/02/2018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12/02/2018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12/02/2018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838200"/>
            <a:ext cx="5334000" cy="4324261"/>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mj-lt"/>
              </a:rPr>
              <a:t>Date:</a:t>
            </a:r>
            <a:r>
              <a:rPr lang="en-US" sz="1600" b="1" dirty="0" smtClean="0">
                <a:solidFill>
                  <a:srgbClr val="333399"/>
                </a:solidFill>
                <a:latin typeface="+mj-lt"/>
              </a:rPr>
              <a:t>13.08.2017	 </a:t>
            </a:r>
            <a:r>
              <a:rPr lang="en-US" sz="1600" b="1" dirty="0">
                <a:solidFill>
                  <a:srgbClr val="333399"/>
                </a:solidFill>
                <a:latin typeface="+mj-lt"/>
              </a:rPr>
              <a:t>Incident title: </a:t>
            </a:r>
            <a:r>
              <a:rPr lang="en-US" sz="1600" b="1" dirty="0" err="1" smtClean="0">
                <a:solidFill>
                  <a:srgbClr val="333399"/>
                </a:solidFill>
                <a:latin typeface="+mj-lt"/>
              </a:rPr>
              <a:t>HiPo</a:t>
            </a:r>
            <a:endParaRPr lang="en-US" sz="1600" b="1" dirty="0">
              <a:solidFill>
                <a:srgbClr val="333399"/>
              </a:solidFill>
              <a:latin typeface="+mj-lt"/>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 </a:t>
            </a:r>
            <a:endParaRPr lang="en-US" sz="1050" dirty="0" smtClean="0">
              <a:solidFill>
                <a:srgbClr val="000000"/>
              </a:solidFill>
              <a:latin typeface="Arial" pitchFamily="34" charset="0"/>
            </a:endParaRPr>
          </a:p>
          <a:p>
            <a:pPr marL="342900" indent="-342900" algn="just" eaLnBrk="1" hangingPunct="1">
              <a:defRPr/>
            </a:pPr>
            <a:r>
              <a:rPr lang="en-US" sz="1050" dirty="0" smtClean="0">
                <a:solidFill>
                  <a:srgbClr val="FF0000"/>
                </a:solidFill>
              </a:rPr>
              <a:t>	</a:t>
            </a:r>
            <a:r>
              <a:rPr lang="en-US" sz="1600" dirty="0" smtClean="0">
                <a:solidFill>
                  <a:srgbClr val="000000"/>
                </a:solidFill>
                <a:latin typeface="+mj-lt"/>
                <a:cs typeface="Calibri" pitchFamily="34" charset="0"/>
              </a:rPr>
              <a:t>On 13</a:t>
            </a:r>
            <a:r>
              <a:rPr lang="en-US" sz="1600" baseline="30000" dirty="0" smtClean="0">
                <a:solidFill>
                  <a:srgbClr val="000000"/>
                </a:solidFill>
                <a:latin typeface="+mj-lt"/>
                <a:cs typeface="Calibri" pitchFamily="34" charset="0"/>
              </a:rPr>
              <a:t>th</a:t>
            </a:r>
            <a:r>
              <a:rPr lang="en-US" sz="1600" dirty="0" smtClean="0">
                <a:solidFill>
                  <a:srgbClr val="000000"/>
                </a:solidFill>
                <a:latin typeface="+mj-lt"/>
                <a:cs typeface="Calibri" pitchFamily="34" charset="0"/>
              </a:rPr>
              <a:t> August 2017 at 11:45 hours inside a workshop workshop, while lifting a 3" stainless steel pipe with an Escort Hydra crane, the wire rope which was leading to 2.4 Ton Capacity Hook (weighing 400 Kg) snapped off and the Hook fell with the load to the ground. Due to the impact of the fall,  two pipes (3" &amp; 2“) got dent and damaged. </a:t>
            </a:r>
            <a:endParaRPr lang="en-US" sz="1600" dirty="0">
              <a:solidFill>
                <a:srgbClr val="000000"/>
              </a:solidFill>
              <a:latin typeface="+mj-lt"/>
              <a:cs typeface="Calibri" pitchFamily="34" charset="0"/>
            </a:endParaRPr>
          </a:p>
          <a:p>
            <a:pPr marL="342900" indent="-342900" algn="just" eaLnBrk="1" hangingPunct="1">
              <a:defRPr/>
            </a:pPr>
            <a:endParaRPr lang="en-US" sz="1100" dirty="0">
              <a:solidFill>
                <a:srgbClr val="0070C0"/>
              </a:solidFill>
              <a:latin typeface="Arial" pitchFamily="34" charset="0"/>
            </a:endParaRPr>
          </a:p>
          <a:p>
            <a:pPr marL="342900" indent="-342900" algn="just" eaLnBrk="1" hangingPunct="1">
              <a:defRPr/>
            </a:pPr>
            <a:endParaRPr lang="en-US" sz="600" dirty="0">
              <a:solidFill>
                <a:srgbClr val="000000"/>
              </a:solidFill>
              <a:latin typeface="Arial" charset="0"/>
            </a:endParaRPr>
          </a:p>
          <a:p>
            <a:pPr marL="114300" indent="-114300" algn="just">
              <a:defRPr/>
            </a:pPr>
            <a:r>
              <a:rPr lang="en-US" sz="1400" b="1" dirty="0">
                <a:solidFill>
                  <a:srgbClr val="333399"/>
                </a:solidFill>
                <a:latin typeface="Tahoma" pitchFamily="34" charset="0"/>
                <a:ea typeface="Tahoma" pitchFamily="34" charset="0"/>
                <a:cs typeface="Tahoma" pitchFamily="34" charset="0"/>
              </a:rPr>
              <a:t>Your learning from this incident</a:t>
            </a:r>
            <a:r>
              <a:rPr lang="en-US" sz="1400" b="1" dirty="0" smtClean="0">
                <a:solidFill>
                  <a:srgbClr val="333399"/>
                </a:solidFill>
                <a:latin typeface="Tahoma" pitchFamily="34" charset="0"/>
                <a:ea typeface="Tahoma" pitchFamily="34" charset="0"/>
                <a:cs typeface="Tahoma" pitchFamily="34" charset="0"/>
              </a:rPr>
              <a:t>..</a:t>
            </a:r>
          </a:p>
          <a:p>
            <a:pPr marL="114300" indent="-114300" algn="just">
              <a:defRPr/>
            </a:pPr>
            <a:endParaRPr lang="en-US" sz="700" dirty="0">
              <a:solidFill>
                <a:srgbClr val="0070C0"/>
              </a:solidFill>
              <a:latin typeface="+mj-lt"/>
            </a:endParaRPr>
          </a:p>
          <a:p>
            <a:pPr marL="285750" lvl="0" indent="-285750" algn="just">
              <a:buFont typeface="Arial" panose="020B0604020202020204" pitchFamily="34" charset="0"/>
              <a:buChar char="•"/>
              <a:defRPr/>
            </a:pPr>
            <a:r>
              <a:rPr lang="en-US" sz="1600" dirty="0">
                <a:solidFill>
                  <a:srgbClr val="000000"/>
                </a:solidFill>
                <a:latin typeface="+mj-lt"/>
                <a:cs typeface="Calibri" pitchFamily="34" charset="0"/>
              </a:rPr>
              <a:t>Ensure to use certified and maintained lifting equipment. </a:t>
            </a:r>
          </a:p>
          <a:p>
            <a:pPr marL="285750" indent="-285750" algn="just">
              <a:buFont typeface="Arial" panose="020B0604020202020204" pitchFamily="34" charset="0"/>
              <a:buChar char="•"/>
              <a:defRPr/>
            </a:pPr>
            <a:r>
              <a:rPr lang="en-US" sz="1600" dirty="0">
                <a:solidFill>
                  <a:srgbClr val="000000"/>
                </a:solidFill>
                <a:latin typeface="+mj-lt"/>
                <a:cs typeface="Calibri" pitchFamily="34" charset="0"/>
              </a:rPr>
              <a:t>Ensure deployment of competent personnel. </a:t>
            </a:r>
          </a:p>
          <a:p>
            <a:pPr marL="285750" indent="-285750" algn="just">
              <a:buFont typeface="Arial" panose="020B0604020202020204" pitchFamily="34" charset="0"/>
              <a:buChar char="•"/>
              <a:defRPr/>
            </a:pPr>
            <a:r>
              <a:rPr lang="en-US" sz="1600" dirty="0">
                <a:solidFill>
                  <a:srgbClr val="000000"/>
                </a:solidFill>
                <a:latin typeface="+mj-lt"/>
                <a:cs typeface="Calibri" pitchFamily="34" charset="0"/>
              </a:rPr>
              <a:t>Exercise </a:t>
            </a:r>
            <a:r>
              <a:rPr lang="en-US" sz="1600" dirty="0" smtClean="0">
                <a:solidFill>
                  <a:srgbClr val="000000"/>
                </a:solidFill>
                <a:latin typeface="+mj-lt"/>
                <a:cs typeface="Calibri" pitchFamily="34" charset="0"/>
              </a:rPr>
              <a:t>empowerment </a:t>
            </a:r>
            <a:r>
              <a:rPr lang="en-US" sz="1600" dirty="0">
                <a:solidFill>
                  <a:srgbClr val="000000"/>
                </a:solidFill>
                <a:latin typeface="+mj-lt"/>
                <a:cs typeface="Calibri" pitchFamily="34" charset="0"/>
              </a:rPr>
              <a:t>to </a:t>
            </a:r>
            <a:r>
              <a:rPr lang="en-US" sz="1600" dirty="0" smtClean="0">
                <a:solidFill>
                  <a:srgbClr val="000000"/>
                </a:solidFill>
                <a:latin typeface="+mj-lt"/>
                <a:cs typeface="Calibri" pitchFamily="34" charset="0"/>
              </a:rPr>
              <a:t>STOP </a:t>
            </a:r>
            <a:r>
              <a:rPr lang="en-US" sz="1600" dirty="0">
                <a:solidFill>
                  <a:srgbClr val="000000"/>
                </a:solidFill>
                <a:latin typeface="+mj-lt"/>
                <a:cs typeface="Calibri" pitchFamily="34" charset="0"/>
              </a:rPr>
              <a:t>Unsafe Act/Unsafe Condition</a:t>
            </a:r>
          </a:p>
          <a:p>
            <a:pPr marL="285750" indent="-285750" algn="just">
              <a:buFont typeface="Arial" panose="020B0604020202020204" pitchFamily="34" charset="0"/>
              <a:buChar char="•"/>
              <a:defRPr/>
            </a:pPr>
            <a:r>
              <a:rPr lang="en-US" sz="1600" dirty="0">
                <a:solidFill>
                  <a:srgbClr val="000000"/>
                </a:solidFill>
                <a:latin typeface="+mj-lt"/>
                <a:cs typeface="Calibri" pitchFamily="34" charset="0"/>
              </a:rPr>
              <a:t>Always ensure a Lift Plan is in place</a:t>
            </a:r>
            <a:r>
              <a:rPr lang="en-US" sz="1600" dirty="0" smtClean="0">
                <a:solidFill>
                  <a:srgbClr val="000000"/>
                </a:solidFill>
                <a:latin typeface="+mj-lt"/>
                <a:cs typeface="Calibri" pitchFamily="34" charset="0"/>
              </a:rPr>
              <a:t>.</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76200" y="5638800"/>
            <a:ext cx="5333999" cy="338554"/>
          </a:xfrm>
          <a:prstGeom prst="rect">
            <a:avLst/>
          </a:prstGeom>
          <a:solidFill>
            <a:srgbClr val="0000FF"/>
          </a:solidFill>
          <a:ln w="9525">
            <a:noFill/>
            <a:miter lim="800000"/>
            <a:headEnd/>
            <a:tailEnd/>
          </a:ln>
        </p:spPr>
        <p:txBody>
          <a:bodyPr wrap="square">
            <a:spAutoFit/>
          </a:bodyPr>
          <a:lstStyle/>
          <a:p>
            <a:pPr algn="ctr"/>
            <a:r>
              <a:rPr lang="en-US" sz="1600" b="1" dirty="0">
                <a:solidFill>
                  <a:srgbClr val="FFFF66"/>
                </a:solidFill>
                <a:latin typeface="+mj-lt"/>
              </a:rPr>
              <a:t>Safety Critical Devices can Save the Lives &amp; Protect Asset </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16">
            <a:extLst>
              <a:ext uri="{FF2B5EF4-FFF2-40B4-BE49-F238E27FC236}">
                <a16:creationId xmlns="" xmlns:a16="http://schemas.microsoft.com/office/drawing/2014/main" id="{105C14BA-D8D5-4D5E-9641-77A6C72C072E}"/>
              </a:ext>
            </a:extLst>
          </p:cNvPr>
          <p:cNvPicPr>
            <a:picLocks noChangeAspect="1"/>
          </p:cNvPicPr>
          <p:nvPr/>
        </p:nvPicPr>
        <p:blipFill>
          <a:blip r:embed="rId3" cstate="email">
            <a:extLst>
              <a:ext uri="{28A0092B-C50C-407E-A947-70E740481C1C}">
                <a14:useLocalDpi xmlns="" xmlns:a14="http://schemas.microsoft.com/office/drawing/2010/main" val="0"/>
              </a:ext>
            </a:extLst>
          </a:blip>
          <a:stretch>
            <a:fillRect/>
          </a:stretch>
        </p:blipFill>
        <p:spPr>
          <a:xfrm>
            <a:off x="5486400" y="1066800"/>
            <a:ext cx="3429000" cy="2286698"/>
          </a:xfrm>
          <a:prstGeom prst="rect">
            <a:avLst/>
          </a:prstGeom>
          <a:ln>
            <a:noFill/>
          </a:ln>
          <a:effectLst>
            <a:outerShdw blurRad="190500" algn="tl" rotWithShape="0">
              <a:srgbClr val="000000">
                <a:alpha val="70000"/>
              </a:srgbClr>
            </a:outerShdw>
          </a:effectLst>
        </p:spPr>
      </p:pic>
      <p:grpSp>
        <p:nvGrpSpPr>
          <p:cNvPr id="2" name="Group 131">
            <a:extLst>
              <a:ext uri="{FF2B5EF4-FFF2-40B4-BE49-F238E27FC236}">
                <a16:creationId xmlns="" xmlns:a16="http://schemas.microsoft.com/office/drawing/2014/main" id="{87E57370-C2FC-4822-8FE8-AEA3696A4859}"/>
              </a:ext>
            </a:extLst>
          </p:cNvPr>
          <p:cNvGrpSpPr>
            <a:grpSpLocks/>
          </p:cNvGrpSpPr>
          <p:nvPr/>
        </p:nvGrpSpPr>
        <p:grpSpPr bwMode="auto">
          <a:xfrm>
            <a:off x="7555330" y="2472824"/>
            <a:ext cx="720308" cy="847892"/>
            <a:chOff x="3504" y="544"/>
            <a:chExt cx="2287" cy="1855"/>
          </a:xfrm>
        </p:grpSpPr>
        <p:sp>
          <p:nvSpPr>
            <p:cNvPr id="19" name="Line 129">
              <a:extLst>
                <a:ext uri="{FF2B5EF4-FFF2-40B4-BE49-F238E27FC236}">
                  <a16:creationId xmlns="" xmlns:a16="http://schemas.microsoft.com/office/drawing/2014/main" id="{83BB1051-F83B-45C0-9CBE-DF7EE4BB21B6}"/>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a:extLst>
                <a:ext uri="{FF2B5EF4-FFF2-40B4-BE49-F238E27FC236}">
                  <a16:creationId xmlns="" xmlns:a16="http://schemas.microsoft.com/office/drawing/2014/main" id="{0821E3ED-5FB0-4B55-87AE-C2E01BEC7C7E}"/>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3" name="Picture 2">
            <a:extLst>
              <a:ext uri="{FF2B5EF4-FFF2-40B4-BE49-F238E27FC236}">
                <a16:creationId xmlns="" xmlns:a16="http://schemas.microsoft.com/office/drawing/2014/main" id="{2A874213-536C-4289-9AE8-87572C418C33}"/>
              </a:ext>
            </a:extLst>
          </p:cNvPr>
          <p:cNvPicPr>
            <a:picLocks noChangeAspect="1"/>
          </p:cNvPicPr>
          <p:nvPr/>
        </p:nvPicPr>
        <p:blipFill>
          <a:blip r:embed="rId4" cstate="email">
            <a:extLst>
              <a:ext uri="{28A0092B-C50C-407E-A947-70E740481C1C}">
                <a14:useLocalDpi xmlns="" xmlns:a14="http://schemas.microsoft.com/office/drawing/2010/main" val="0"/>
              </a:ext>
            </a:extLst>
          </a:blip>
          <a:stretch>
            <a:fillRect/>
          </a:stretch>
        </p:blipFill>
        <p:spPr>
          <a:xfrm>
            <a:off x="5486400" y="3581400"/>
            <a:ext cx="3505200" cy="2286000"/>
          </a:xfrm>
          <a:prstGeom prst="rect">
            <a:avLst/>
          </a:prstGeom>
          <a:ln>
            <a:noFill/>
          </a:ln>
          <a:effectLst>
            <a:outerShdw blurRad="190500" algn="tl" rotWithShape="0">
              <a:srgbClr val="000000">
                <a:alpha val="70000"/>
              </a:srgbClr>
            </a:outerShdw>
          </a:effectLst>
        </p:spPr>
      </p:pic>
      <p:sp>
        <p:nvSpPr>
          <p:cNvPr id="22" name="Freeform 132">
            <a:extLst>
              <a:ext uri="{FF2B5EF4-FFF2-40B4-BE49-F238E27FC236}">
                <a16:creationId xmlns="" xmlns:a16="http://schemas.microsoft.com/office/drawing/2014/main" id="{C458DB29-9FAE-4AA3-9016-294DA3FE1694}"/>
              </a:ext>
            </a:extLst>
          </p:cNvPr>
          <p:cNvSpPr>
            <a:spLocks/>
          </p:cNvSpPr>
          <p:nvPr/>
        </p:nvSpPr>
        <p:spPr bwMode="auto">
          <a:xfrm>
            <a:off x="7857951" y="4883229"/>
            <a:ext cx="1057449" cy="806371"/>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19881" y="1222177"/>
            <a:ext cx="8351838" cy="3724096"/>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a:t>
            </a:r>
          </a:p>
          <a:p>
            <a:pPr marL="342900" indent="-342900" eaLnBrk="1" hangingPunct="1">
              <a:defRPr/>
            </a:pPr>
            <a:endParaRPr lang="en-US" sz="1600" b="1" dirty="0">
              <a:solidFill>
                <a:srgbClr val="FF0000"/>
              </a:solidFill>
              <a:latin typeface="Tahoma" pitchFamily="34" charset="0"/>
            </a:endParaRPr>
          </a:p>
          <a:p>
            <a:pPr marL="342900" indent="-342900">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eaLnBrk="1" hangingPunct="1">
              <a:buFont typeface="+mj-lt"/>
              <a:buAutoNum type="arabicPeriod"/>
              <a:defRPr/>
            </a:pPr>
            <a:r>
              <a:rPr lang="en-US" sz="1600" dirty="0">
                <a:solidFill>
                  <a:srgbClr val="333399"/>
                </a:solidFill>
                <a:latin typeface="+mj-lt"/>
                <a:sym typeface="Wingdings" pitchFamily="2" charset="2"/>
              </a:rPr>
              <a:t>Do all your Lifting Equipment </a:t>
            </a:r>
            <a:r>
              <a:rPr lang="en-US" sz="1600" dirty="0" smtClean="0">
                <a:solidFill>
                  <a:srgbClr val="333399"/>
                </a:solidFill>
                <a:latin typeface="+mj-lt"/>
                <a:sym typeface="Wingdings" pitchFamily="2" charset="2"/>
              </a:rPr>
              <a:t>meet </a:t>
            </a:r>
            <a:r>
              <a:rPr lang="en-US" sz="1600" dirty="0">
                <a:solidFill>
                  <a:srgbClr val="333399"/>
                </a:solidFill>
                <a:latin typeface="+mj-lt"/>
                <a:sym typeface="Wingdings" pitchFamily="2" charset="2"/>
              </a:rPr>
              <a:t>PDO &amp; International Standards? </a:t>
            </a:r>
          </a:p>
          <a:p>
            <a:pPr marL="342900" indent="-342900" eaLnBrk="1" hangingPunct="1">
              <a:buFont typeface="+mj-lt"/>
              <a:buAutoNum type="arabicPeriod"/>
              <a:defRPr/>
            </a:pPr>
            <a:r>
              <a:rPr lang="en-US" sz="1600" dirty="0">
                <a:solidFill>
                  <a:srgbClr val="333399"/>
                </a:solidFill>
                <a:latin typeface="+mj-lt"/>
                <a:sym typeface="Wingdings" pitchFamily="2" charset="2"/>
              </a:rPr>
              <a:t>Do you have Safety Critical Device such as Limit Switch on all </a:t>
            </a:r>
            <a:r>
              <a:rPr lang="en-US" sz="1600" dirty="0" smtClean="0">
                <a:solidFill>
                  <a:srgbClr val="333399"/>
                </a:solidFill>
                <a:latin typeface="+mj-lt"/>
                <a:sym typeface="Wingdings" pitchFamily="2" charset="2"/>
              </a:rPr>
              <a:t>Lifting </a:t>
            </a:r>
            <a:r>
              <a:rPr lang="en-US" sz="1600" dirty="0">
                <a:solidFill>
                  <a:srgbClr val="333399"/>
                </a:solidFill>
                <a:latin typeface="+mj-lt"/>
                <a:sym typeface="Wingdings" pitchFamily="2" charset="2"/>
              </a:rPr>
              <a:t>Equipment? </a:t>
            </a:r>
          </a:p>
          <a:p>
            <a:pPr marL="342900" indent="-342900" eaLnBrk="1" hangingPunct="1">
              <a:buFont typeface="+mj-lt"/>
              <a:buAutoNum type="arabicPeriod"/>
              <a:defRPr/>
            </a:pPr>
            <a:r>
              <a:rPr lang="en-US" sz="1600" dirty="0">
                <a:solidFill>
                  <a:srgbClr val="333399"/>
                </a:solidFill>
                <a:latin typeface="+mj-lt"/>
                <a:sym typeface="Wingdings" pitchFamily="2" charset="2"/>
              </a:rPr>
              <a:t>Do you have </a:t>
            </a:r>
            <a:r>
              <a:rPr lang="en-US" sz="1600" dirty="0" smtClean="0">
                <a:solidFill>
                  <a:srgbClr val="333399"/>
                </a:solidFill>
                <a:latin typeface="+mj-lt"/>
                <a:sym typeface="Wingdings" pitchFamily="2" charset="2"/>
              </a:rPr>
              <a:t>maintenance </a:t>
            </a:r>
            <a:r>
              <a:rPr lang="en-US" sz="1600" dirty="0">
                <a:solidFill>
                  <a:srgbClr val="333399"/>
                </a:solidFill>
                <a:latin typeface="+mj-lt"/>
                <a:sym typeface="Wingdings" pitchFamily="2" charset="2"/>
              </a:rPr>
              <a:t>record of the Lifting Equipment?  </a:t>
            </a:r>
          </a:p>
          <a:p>
            <a:pPr marL="342900" indent="-342900" eaLnBrk="1" hangingPunct="1">
              <a:buFont typeface="+mj-lt"/>
              <a:buAutoNum type="arabicPeriod"/>
              <a:defRPr/>
            </a:pPr>
            <a:r>
              <a:rPr lang="en-US" sz="1600" dirty="0">
                <a:solidFill>
                  <a:srgbClr val="333399"/>
                </a:solidFill>
                <a:latin typeface="+mj-lt"/>
                <a:sym typeface="Wingdings" pitchFamily="2" charset="2"/>
              </a:rPr>
              <a:t>Do you have competent Operator to operate the Lifting Equipment? </a:t>
            </a:r>
          </a:p>
          <a:p>
            <a:pPr marL="342900" indent="-342900" eaLnBrk="1" hangingPunct="1">
              <a:defRPr/>
            </a:pPr>
            <a:r>
              <a:rPr lang="en-US" sz="1600" dirty="0" smtClean="0">
                <a:solidFill>
                  <a:srgbClr val="333399"/>
                </a:solidFill>
                <a:latin typeface="+mj-lt"/>
                <a:sym typeface="Wingdings" pitchFamily="2" charset="2"/>
              </a:rPr>
              <a:t>5.	Do you assure that daily </a:t>
            </a:r>
            <a:r>
              <a:rPr lang="en-US" sz="1600" dirty="0">
                <a:solidFill>
                  <a:srgbClr val="333399"/>
                </a:solidFill>
                <a:latin typeface="+mj-lt"/>
                <a:sym typeface="Wingdings" pitchFamily="2" charset="2"/>
              </a:rPr>
              <a:t>i</a:t>
            </a:r>
            <a:r>
              <a:rPr lang="en-US" sz="1600" dirty="0" smtClean="0">
                <a:solidFill>
                  <a:srgbClr val="333399"/>
                </a:solidFill>
                <a:latin typeface="+mj-lt"/>
                <a:sym typeface="Wingdings" pitchFamily="2" charset="2"/>
              </a:rPr>
              <a:t>nspection </a:t>
            </a:r>
            <a:r>
              <a:rPr lang="en-US" sz="1600" dirty="0">
                <a:solidFill>
                  <a:srgbClr val="333399"/>
                </a:solidFill>
                <a:latin typeface="+mj-lt"/>
                <a:sym typeface="Wingdings" pitchFamily="2" charset="2"/>
              </a:rPr>
              <a:t>of Lifting </a:t>
            </a:r>
            <a:r>
              <a:rPr lang="en-US" sz="1600" dirty="0" smtClean="0">
                <a:solidFill>
                  <a:srgbClr val="333399"/>
                </a:solidFill>
                <a:latin typeface="+mj-lt"/>
                <a:sym typeface="Wingdings" pitchFamily="2" charset="2"/>
              </a:rPr>
              <a:t>Equipment is </a:t>
            </a:r>
            <a:r>
              <a:rPr lang="en-US" sz="1600" dirty="0">
                <a:solidFill>
                  <a:srgbClr val="333399"/>
                </a:solidFill>
                <a:latin typeface="+mj-lt"/>
                <a:sym typeface="Wingdings" pitchFamily="2" charset="2"/>
              </a:rPr>
              <a:t>carried out? </a:t>
            </a:r>
          </a:p>
          <a:p>
            <a:pPr eaLnBrk="1" hangingPunct="1">
              <a:defRPr/>
            </a:pPr>
            <a:r>
              <a:rPr lang="en-US" sz="1600" dirty="0">
                <a:solidFill>
                  <a:srgbClr val="333399"/>
                </a:solidFill>
                <a:latin typeface="+mj-lt"/>
                <a:sym typeface="Wingdings" pitchFamily="2" charset="2"/>
              </a:rPr>
              <a:t>6.    </a:t>
            </a:r>
            <a:r>
              <a:rPr lang="en-US" sz="1600" dirty="0" smtClean="0">
                <a:solidFill>
                  <a:srgbClr val="333399"/>
                </a:solidFill>
                <a:latin typeface="+mj-lt"/>
                <a:sym typeface="Wingdings" pitchFamily="2" charset="2"/>
              </a:rPr>
              <a:t>Do you assess all </a:t>
            </a:r>
            <a:r>
              <a:rPr lang="en-US" sz="1600" dirty="0">
                <a:solidFill>
                  <a:srgbClr val="333399"/>
                </a:solidFill>
                <a:latin typeface="+mj-lt"/>
                <a:sym typeface="Wingdings" pitchFamily="2" charset="2"/>
              </a:rPr>
              <a:t>Sub </a:t>
            </a:r>
            <a:r>
              <a:rPr lang="en-US" sz="1600" dirty="0" smtClean="0">
                <a:solidFill>
                  <a:srgbClr val="333399"/>
                </a:solidFill>
                <a:latin typeface="+mj-lt"/>
                <a:sym typeface="Wingdings" pitchFamily="2" charset="2"/>
              </a:rPr>
              <a:t>Contractors </a:t>
            </a:r>
            <a:r>
              <a:rPr lang="en-US" sz="1600" dirty="0">
                <a:solidFill>
                  <a:srgbClr val="333399"/>
                </a:solidFill>
                <a:latin typeface="+mj-lt"/>
                <a:sym typeface="Wingdings" pitchFamily="2" charset="2"/>
              </a:rPr>
              <a:t>against 10 Point Checklist?</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152400" y="838200"/>
            <a:ext cx="8686800" cy="338554"/>
          </a:xfrm>
          <a:prstGeom prst="rect">
            <a:avLst/>
          </a:prstGeom>
          <a:noFill/>
          <a:ln w="9525">
            <a:noFill/>
            <a:miter lim="800000"/>
            <a:headEnd/>
            <a:tailEnd/>
          </a:ln>
        </p:spPr>
        <p:txBody>
          <a:bodyPr wrap="square">
            <a:spAutoFit/>
          </a:bodyPr>
          <a:lstStyle/>
          <a:p>
            <a:pPr marL="114300" indent="-114300" algn="just">
              <a:defRPr/>
            </a:pPr>
            <a:r>
              <a:rPr lang="en-GB" sz="1600" b="1" dirty="0" smtClean="0">
                <a:solidFill>
                  <a:srgbClr val="333399"/>
                </a:solidFill>
                <a:latin typeface="+mj-lt"/>
              </a:rPr>
              <a:t>Date:</a:t>
            </a:r>
            <a:r>
              <a:rPr lang="en-US" sz="1600" b="1" dirty="0" smtClean="0">
                <a:solidFill>
                  <a:srgbClr val="333399"/>
                </a:solidFill>
                <a:latin typeface="+mj-lt"/>
              </a:rPr>
              <a:t>13.08.2017	 Incident title: HIPO</a:t>
            </a:r>
            <a:endParaRPr lang="en-US" sz="1600" b="1" dirty="0">
              <a:solidFill>
                <a:srgbClr val="333399"/>
              </a:solidFill>
              <a:latin typeface="+mj-l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91957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85E4487-1F9C-4B2E-B372-DAA045653A98}"/>
</file>

<file path=customXml/itemProps2.xml><?xml version="1.0" encoding="utf-8"?>
<ds:datastoreItem xmlns:ds="http://schemas.openxmlformats.org/officeDocument/2006/customXml" ds:itemID="{AD235F1D-F6EB-4D71-9156-085CCE982820}"/>
</file>

<file path=customXml/itemProps3.xml><?xml version="1.0" encoding="utf-8"?>
<ds:datastoreItem xmlns:ds="http://schemas.openxmlformats.org/officeDocument/2006/customXml" ds:itemID="{AE10CBBE-54A5-4C92-BEA9-3FB36396ED65}"/>
</file>

<file path=docProps/app.xml><?xml version="1.0" encoding="utf-8"?>
<Properties xmlns="http://schemas.openxmlformats.org/officeDocument/2006/extended-properties" xmlns:vt="http://schemas.openxmlformats.org/officeDocument/2006/docPropsVTypes">
  <TotalTime>268</TotalTime>
  <Words>162</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32</cp:revision>
  <dcterms:created xsi:type="dcterms:W3CDTF">2017-06-15T10:43:50Z</dcterms:created>
  <dcterms:modified xsi:type="dcterms:W3CDTF">2018-02-12T13:40:12Z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