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2.xml" ContentType="application/vnd.openxmlformats-officedocument.presentationml.slide+xml"/>
  <Override PartName="/ppt/slides/slide1.xml" ContentType="application/vnd.openxmlformats-officedocument.presentationml.slide+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notesSlides/notesSlide1.xml" ContentType="application/vnd.openxmlformats-officedocument.presentationml.notesSlide+xml"/>
  <Override PartName="/ppt/slideLayouts/slideLayout8.xml" ContentType="application/vnd.openxmlformats-officedocument.presentationml.slideLayout+xml"/>
  <Override PartName="/ppt/slideLayouts/slideLayout7.xml" ContentType="application/vnd.openxmlformats-officedocument.presentationml.slideLayout+xml"/>
  <Override PartName="/ppt/slideLayouts/slideLayout6.xml" ContentType="application/vnd.openxmlformats-officedocument.presentationml.slideLayout+xml"/>
  <Override PartName="/ppt/slideLayouts/slideLayout5.xml" ContentType="application/vnd.openxmlformats-officedocument.presentationml.slideLayout+xml"/>
  <Override PartName="/ppt/slideLayouts/slideLayout4.xml" ContentType="application/vnd.openxmlformats-officedocument.presentationml.slideLayout+xml"/>
  <Override PartName="/ppt/slideLayouts/slideLayout3.xml" ContentType="application/vnd.openxmlformats-officedocument.presentationml.slideLayout+xml"/>
  <Override PartName="/ppt/slideLayouts/slideLayout2.xml" ContentType="application/vnd.openxmlformats-officedocument.presentationml.slideLayout+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9.xml" ContentType="application/vnd.openxmlformats-officedocument.presentationml.slideLayout+xml"/>
  <Override PartName="/ppt/slideLayouts/slideLayout12.xml" ContentType="application/vnd.openxmlformats-officedocument.presentationml.slideLayout+xml"/>
  <Override PartName="/ppt/slideLayouts/slideLayout15.xml" ContentType="application/vnd.openxmlformats-officedocument.presentationml.slideLayout+xml"/>
  <Override PartName="/ppt/slideLayouts/slideLayout14.xml" ContentType="application/vnd.openxmlformats-officedocument.presentationml.slideLayout+xml"/>
  <Override PartName="/ppt/slideLayouts/slideLayout11.xml" ContentType="application/vnd.openxmlformats-officedocument.presentationml.slideLayout+xml"/>
  <Override PartName="/ppt/slideLayouts/slideLayout13.xml" ContentType="application/vnd.openxmlformats-officedocument.presentationml.slideLayout+xml"/>
  <Override PartName="/ppt/theme/theme1.xml" ContentType="application/vnd.openxmlformats-officedocument.theme+xml"/>
  <Override PartName="/ppt/theme/theme2.xml" ContentType="application/vnd.openxmlformats-officedocument.theme+xml"/>
  <Override PartName="/ppt/notesMasters/notesMaster1.xml" ContentType="application/vnd.openxmlformats-officedocument.presentationml.notesMaster+xml"/>
  <Override PartName="/ppt/viewProps.xml" ContentType="application/vnd.openxmlformats-officedocument.presentationml.viewProps+xml"/>
  <Override PartName="/ppt/tableStyles.xml" ContentType="application/vnd.openxmlformats-officedocument.presentationml.tableStyles+xml"/>
  <Override PartName="/ppt/presProps.xml" ContentType="application/vnd.openxmlformats-officedocument.presentationml.presProps+xml"/>
  <Override PartName="/docProps/app.xml" ContentType="application/vnd.openxmlformats-officedocument.extended-properties+xml"/>
  <Override PartName="/docProps/core.xml" ContentType="application/vnd.openxmlformats-package.core-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4"/>
  </p:notesMasterIdLst>
  <p:sldIdLst>
    <p:sldId id="281" r:id="rId2"/>
    <p:sldId id="282" r:id="rId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41AF4"/>
    <a:srgbClr val="471FEF"/>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6" d="100"/>
          <a:sy n="106" d="100"/>
        </p:scale>
        <p:origin x="-1728"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11" Type="http://schemas.openxmlformats.org/officeDocument/2006/relationships/customXml" Target="../customXml/item3.xml"/><Relationship Id="rId5" Type="http://schemas.openxmlformats.org/officeDocument/2006/relationships/presProps" Target="presProps.xml"/><Relationship Id="rId10" Type="http://schemas.openxmlformats.org/officeDocument/2006/relationships/customXml" Target="../customXml/item2.xml"/><Relationship Id="rId4" Type="http://schemas.openxmlformats.org/officeDocument/2006/relationships/notesMaster" Target="notesMasters/notesMaster1.xml"/><Relationship Id="rId9" Type="http://schemas.openxmlformats.org/officeDocument/2006/relationships/customXml" Target="../customXml/item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624E231-D57E-4427-AF2D-B0A462C32D3A}" type="datetimeFigureOut">
              <a:rPr lang="en-US" smtClean="0"/>
              <a:pPr/>
              <a:t>12/02/2018</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BA32C96-3758-4203-A354-CCCA137C74AF}"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Slide Image Placeholder 1"/>
          <p:cNvSpPr>
            <a:spLocks noGrp="1" noRot="1" noChangeAspect="1" noTextEdit="1"/>
          </p:cNvSpPr>
          <p:nvPr>
            <p:ph type="sldImg"/>
          </p:nvPr>
        </p:nvSpPr>
        <p:spPr>
          <a:ln/>
        </p:spPr>
      </p:sp>
      <p:sp>
        <p:nvSpPr>
          <p:cNvPr id="51203" name="Notes Placeholder 2"/>
          <p:cNvSpPr>
            <a:spLocks noGrp="1"/>
          </p:cNvSpPr>
          <p:nvPr>
            <p:ph type="body" idx="1"/>
          </p:nvPr>
        </p:nvSpPr>
        <p:spPr>
          <a:noFill/>
          <a:ln/>
        </p:spPr>
        <p:txBody>
          <a:bodyPr/>
          <a:lstStyle/>
          <a:p>
            <a:endParaRPr lang="en-US" dirty="0" smtClean="0"/>
          </a:p>
        </p:txBody>
      </p:sp>
      <p:sp>
        <p:nvSpPr>
          <p:cNvPr id="51204" name="Slide Number Placeholder 3"/>
          <p:cNvSpPr>
            <a:spLocks noGrp="1"/>
          </p:cNvSpPr>
          <p:nvPr>
            <p:ph type="sldNum" sz="quarter" idx="5"/>
          </p:nvPr>
        </p:nvSpPr>
        <p:spPr>
          <a:noFill/>
        </p:spPr>
        <p:txBody>
          <a:bodyPr/>
          <a:lstStyle/>
          <a:p>
            <a:fld id="{D5138CA7-92E6-41FD-A1B7-5ABDE6F17714}" type="slidenum">
              <a:rPr lang="en-US" smtClean="0"/>
              <a:pPr/>
              <a:t>1</a:t>
            </a:fld>
            <a:endParaRPr lang="en-US" dirty="0" smtClean="0"/>
          </a:p>
        </p:txBody>
      </p:sp>
    </p:spTree>
    <p:extLst>
      <p:ext uri="{BB962C8B-B14F-4D97-AF65-F5344CB8AC3E}">
        <p14:creationId xmlns:p14="http://schemas.microsoft.com/office/powerpoint/2010/main" xmlns="" val="183310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Slide Image Placeholder 1"/>
          <p:cNvSpPr>
            <a:spLocks noGrp="1" noRot="1" noChangeAspect="1" noTextEdit="1"/>
          </p:cNvSpPr>
          <p:nvPr>
            <p:ph type="sldImg"/>
          </p:nvPr>
        </p:nvSpPr>
        <p:spPr>
          <a:ln/>
        </p:spPr>
      </p:sp>
      <p:sp>
        <p:nvSpPr>
          <p:cNvPr id="52227" name="Notes Placeholder 2"/>
          <p:cNvSpPr>
            <a:spLocks noGrp="1"/>
          </p:cNvSpPr>
          <p:nvPr>
            <p:ph type="body" idx="1"/>
          </p:nvPr>
        </p:nvSpPr>
        <p:spPr>
          <a:noFill/>
          <a:ln/>
        </p:spPr>
        <p:txBody>
          <a:bodyPr/>
          <a:lstStyle/>
          <a:p>
            <a:r>
              <a:rPr lang="en-US" dirty="0" smtClean="0">
                <a:solidFill>
                  <a:srgbClr val="0033CC"/>
                </a:solidFill>
                <a:latin typeface="Arial" charset="0"/>
                <a:cs typeface="Arial" charset="0"/>
                <a:sym typeface="Wingdings" pitchFamily="2" charset="2"/>
              </a:rPr>
              <a:t>Make a list of closed questions (only ‘yes’ or ‘no’ as an answer) to ask other contractors if they have the same issues based on the management or HSE-MS failings or shortfalls identified in the investigation. Pretend you have to audit other companies to see if they could have the same issues.</a:t>
            </a:r>
            <a:endParaRPr lang="en-US" dirty="0" smtClean="0">
              <a:latin typeface="Arial" charset="0"/>
              <a:cs typeface="Arial" charset="0"/>
            </a:endParaRPr>
          </a:p>
        </p:txBody>
      </p:sp>
      <p:sp>
        <p:nvSpPr>
          <p:cNvPr id="52228" name="Slide Number Placeholder 3"/>
          <p:cNvSpPr>
            <a:spLocks noGrp="1"/>
          </p:cNvSpPr>
          <p:nvPr>
            <p:ph type="sldNum" sz="quarter" idx="5"/>
          </p:nvPr>
        </p:nvSpPr>
        <p:spPr>
          <a:noFill/>
        </p:spPr>
        <p:txBody>
          <a:bodyPr/>
          <a:lstStyle/>
          <a:p>
            <a:fld id="{E6B2BACC-5893-4478-93DA-688A131F8366}" type="slidenum">
              <a:rPr lang="en-US" smtClean="0"/>
              <a:pPr/>
              <a:t>2</a:t>
            </a:fld>
            <a:endParaRPr lang="en-US" dirty="0" smtClean="0"/>
          </a:p>
        </p:txBody>
      </p:sp>
    </p:spTree>
    <p:extLst>
      <p:ext uri="{BB962C8B-B14F-4D97-AF65-F5344CB8AC3E}">
        <p14:creationId xmlns:p14="http://schemas.microsoft.com/office/powerpoint/2010/main" xmlns="" val="90154165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ACE7204-ADB1-4154-B7BE-8AC8310990A4}" type="datetimeFigureOut">
              <a:rPr lang="en-US" smtClean="0"/>
              <a:pPr/>
              <a:t>12/02/2018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C0877B9-A654-41F3-AC11-A63AF75A4638}" type="slidenum">
              <a:rPr lang="en-US" smtClean="0"/>
              <a:pPr/>
              <a:t>‹#›</a:t>
            </a:fld>
            <a:endParaRPr lang="en-US"/>
          </a:p>
        </p:txBody>
      </p:sp>
    </p:spTree>
    <p:extLst>
      <p:ext uri="{BB962C8B-B14F-4D97-AF65-F5344CB8AC3E}">
        <p14:creationId xmlns="" xmlns:p14="http://schemas.microsoft.com/office/powerpoint/2010/main" val="19174244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ACE7204-ADB1-4154-B7BE-8AC8310990A4}" type="datetimeFigureOut">
              <a:rPr lang="en-US" smtClean="0"/>
              <a:pPr/>
              <a:t>12/02/2018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C0877B9-A654-41F3-AC11-A63AF75A4638}" type="slidenum">
              <a:rPr lang="en-US" smtClean="0"/>
              <a:pPr/>
              <a:t>‹#›</a:t>
            </a:fld>
            <a:endParaRPr lang="en-US"/>
          </a:p>
        </p:txBody>
      </p:sp>
    </p:spTree>
    <p:extLst>
      <p:ext uri="{BB962C8B-B14F-4D97-AF65-F5344CB8AC3E}">
        <p14:creationId xmlns="" xmlns:p14="http://schemas.microsoft.com/office/powerpoint/2010/main" val="375815741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ACE7204-ADB1-4154-B7BE-8AC8310990A4}" type="datetimeFigureOut">
              <a:rPr lang="en-US" smtClean="0"/>
              <a:pPr/>
              <a:t>12/02/2018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C0877B9-A654-41F3-AC11-A63AF75A4638}" type="slidenum">
              <a:rPr lang="en-US" smtClean="0"/>
              <a:pPr/>
              <a:t>‹#›</a:t>
            </a:fld>
            <a:endParaRPr lang="en-US"/>
          </a:p>
        </p:txBody>
      </p:sp>
    </p:spTree>
    <p:extLst>
      <p:ext uri="{BB962C8B-B14F-4D97-AF65-F5344CB8AC3E}">
        <p14:creationId xmlns="" xmlns:p14="http://schemas.microsoft.com/office/powerpoint/2010/main" val="91225280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1_Title and Content">
    <p:spTree>
      <p:nvGrpSpPr>
        <p:cNvPr id="1" name=""/>
        <p:cNvGrpSpPr/>
        <p:nvPr/>
      </p:nvGrpSpPr>
      <p:grpSpPr>
        <a:xfrm>
          <a:off x="0" y="0"/>
          <a:ext cx="0" cy="0"/>
          <a:chOff x="0" y="0"/>
          <a:chExt cx="0" cy="0"/>
        </a:xfrm>
      </p:grpSpPr>
      <p:sp>
        <p:nvSpPr>
          <p:cNvPr id="4" name="Rectangle 3"/>
          <p:cNvSpPr/>
          <p:nvPr/>
        </p:nvSpPr>
        <p:spPr bwMode="auto">
          <a:xfrm>
            <a:off x="0" y="0"/>
            <a:ext cx="9144000" cy="6858000"/>
          </a:xfrm>
          <a:prstGeom prst="rect">
            <a:avLst/>
          </a:prstGeom>
          <a:noFill/>
          <a:ln w="9525" cap="flat" cmpd="sng" algn="ctr">
            <a:solidFill>
              <a:schemeClr val="tx1"/>
            </a:solidFill>
            <a:prstDash val="solid"/>
            <a:round/>
            <a:headEnd type="none" w="med" len="med"/>
            <a:tailEnd type="none" w="med" len="med"/>
          </a:ln>
          <a:effectLst/>
        </p:spPr>
        <p:txBody>
          <a:bodyPr/>
          <a:lstStyle/>
          <a:p>
            <a:pPr algn="l">
              <a:defRPr/>
            </a:pPr>
            <a:endParaRPr lang="en-US" dirty="0">
              <a:solidFill>
                <a:srgbClr val="000000"/>
              </a:solidFill>
              <a:cs typeface="+mn-cs"/>
            </a:endParaRP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Rectangle 4"/>
          <p:cNvSpPr>
            <a:spLocks noGrp="1" noChangeArrowheads="1"/>
          </p:cNvSpPr>
          <p:nvPr>
            <p:ph type="dt" sz="half" idx="10"/>
          </p:nvPr>
        </p:nvSpPr>
        <p:spPr/>
        <p:txBody>
          <a:bodyPr/>
          <a:lstStyle>
            <a:lvl1pPr>
              <a:defRPr/>
            </a:lvl1pPr>
          </a:lstStyle>
          <a:p>
            <a:fld id="{1ACE7204-ADB1-4154-B7BE-8AC8310990A4}" type="datetimeFigureOut">
              <a:rPr lang="en-US" smtClean="0"/>
              <a:pPr/>
              <a:t>12/02/2018</a:t>
            </a:fld>
            <a:endParaRPr lang="en-US"/>
          </a:p>
        </p:txBody>
      </p:sp>
      <p:sp>
        <p:nvSpPr>
          <p:cNvPr id="6" name="Rectangle 5"/>
          <p:cNvSpPr>
            <a:spLocks noGrp="1" noChangeArrowheads="1"/>
          </p:cNvSpPr>
          <p:nvPr>
            <p:ph type="ftr" sz="quarter" idx="11"/>
          </p:nvPr>
        </p:nvSpPr>
        <p:spPr/>
        <p:txBody>
          <a:bodyPr/>
          <a:lstStyle>
            <a:lvl1pPr>
              <a:defRPr/>
            </a:lvl1pPr>
          </a:lstStyle>
          <a:p>
            <a:endParaRPr lang="en-US"/>
          </a:p>
        </p:txBody>
      </p:sp>
      <p:sp>
        <p:nvSpPr>
          <p:cNvPr id="7" name="Rectangle 6"/>
          <p:cNvSpPr>
            <a:spLocks noGrp="1" noChangeArrowheads="1"/>
          </p:cNvSpPr>
          <p:nvPr>
            <p:ph type="sldNum" sz="quarter" idx="12"/>
          </p:nvPr>
        </p:nvSpPr>
        <p:spPr/>
        <p:txBody>
          <a:bodyPr/>
          <a:lstStyle>
            <a:lvl1pPr algn="ctr">
              <a:defRPr/>
            </a:lvl1pPr>
          </a:lstStyle>
          <a:p>
            <a:fld id="{9C0877B9-A654-41F3-AC11-A63AF75A4638}" type="slidenum">
              <a:rPr lang="en-US" smtClean="0"/>
              <a:pPr/>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Title and Table">
    <p:spTree>
      <p:nvGrpSpPr>
        <p:cNvPr id="1" name=""/>
        <p:cNvGrpSpPr/>
        <p:nvPr/>
      </p:nvGrpSpPr>
      <p:grpSpPr>
        <a:xfrm>
          <a:off x="0" y="0"/>
          <a:ext cx="0" cy="0"/>
          <a:chOff x="0" y="0"/>
          <a:chExt cx="0" cy="0"/>
        </a:xfrm>
      </p:grpSpPr>
      <p:sp>
        <p:nvSpPr>
          <p:cNvPr id="3" name="Table Placeholder 2"/>
          <p:cNvSpPr>
            <a:spLocks noGrp="1"/>
          </p:cNvSpPr>
          <p:nvPr>
            <p:ph type="tbl" idx="1"/>
          </p:nvPr>
        </p:nvSpPr>
        <p:spPr>
          <a:xfrm>
            <a:off x="685800" y="1981200"/>
            <a:ext cx="7772400" cy="4114800"/>
          </a:xfrm>
        </p:spPr>
        <p:txBody>
          <a:bodyPr/>
          <a:lstStyle/>
          <a:p>
            <a:pPr lvl="0"/>
            <a:r>
              <a:rPr lang="en-US" noProof="0" smtClean="0"/>
              <a:t>Click icon to add table</a:t>
            </a:r>
            <a:endParaRPr lang="en-US" noProof="0" dirty="0" smtClean="0"/>
          </a:p>
        </p:txBody>
      </p:sp>
      <p:sp>
        <p:nvSpPr>
          <p:cNvPr id="4" name="Rectangle 4"/>
          <p:cNvSpPr>
            <a:spLocks noGrp="1" noChangeArrowheads="1"/>
          </p:cNvSpPr>
          <p:nvPr>
            <p:ph type="dt" sz="half" idx="10"/>
          </p:nvPr>
        </p:nvSpPr>
        <p:spPr/>
        <p:txBody>
          <a:bodyPr/>
          <a:lstStyle>
            <a:lvl1pPr>
              <a:defRPr/>
            </a:lvl1pPr>
          </a:lstStyle>
          <a:p>
            <a:fld id="{1ACE7204-ADB1-4154-B7BE-8AC8310990A4}" type="datetimeFigureOut">
              <a:rPr lang="en-US" smtClean="0"/>
              <a:pPr/>
              <a:t>12/02/2018</a:t>
            </a:fld>
            <a:endParaRPr lang="en-US"/>
          </a:p>
        </p:txBody>
      </p:sp>
      <p:sp>
        <p:nvSpPr>
          <p:cNvPr id="5" name="Rectangle 5"/>
          <p:cNvSpPr>
            <a:spLocks noGrp="1" noChangeArrowheads="1"/>
          </p:cNvSpPr>
          <p:nvPr>
            <p:ph type="ftr" sz="quarter" idx="11"/>
          </p:nvPr>
        </p:nvSpPr>
        <p:spPr/>
        <p:txBody>
          <a:bodyPr/>
          <a:lstStyle>
            <a:lvl1pPr>
              <a:defRPr/>
            </a:lvl1pPr>
          </a:lstStyle>
          <a:p>
            <a:endParaRPr lang="en-US"/>
          </a:p>
        </p:txBody>
      </p:sp>
      <p:sp>
        <p:nvSpPr>
          <p:cNvPr id="6" name="Rectangle 6"/>
          <p:cNvSpPr>
            <a:spLocks noGrp="1" noChangeArrowheads="1"/>
          </p:cNvSpPr>
          <p:nvPr>
            <p:ph type="sldNum" sz="quarter" idx="12"/>
          </p:nvPr>
        </p:nvSpPr>
        <p:spPr/>
        <p:txBody>
          <a:bodyPr/>
          <a:lstStyle>
            <a:lvl1pPr algn="ctr">
              <a:defRPr/>
            </a:lvl1pPr>
          </a:lstStyle>
          <a:p>
            <a:fld id="{9C0877B9-A654-41F3-AC11-A63AF75A4638}" type="slidenum">
              <a:rPr lang="en-US" smtClean="0"/>
              <a:pPr/>
              <a:t>‹#›</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cSld name="13_Title and Content">
    <p:spTree>
      <p:nvGrpSpPr>
        <p:cNvPr id="1" name=""/>
        <p:cNvGrpSpPr/>
        <p:nvPr/>
      </p:nvGrpSpPr>
      <p:grpSpPr>
        <a:xfrm>
          <a:off x="0" y="0"/>
          <a:ext cx="0" cy="0"/>
          <a:chOff x="0" y="0"/>
          <a:chExt cx="0" cy="0"/>
        </a:xfrm>
      </p:grpSpPr>
      <p:sp>
        <p:nvSpPr>
          <p:cNvPr id="4" name="Rectangle 3"/>
          <p:cNvSpPr/>
          <p:nvPr/>
        </p:nvSpPr>
        <p:spPr bwMode="auto">
          <a:xfrm>
            <a:off x="0" y="0"/>
            <a:ext cx="9144000" cy="6858000"/>
          </a:xfrm>
          <a:prstGeom prst="rect">
            <a:avLst/>
          </a:prstGeom>
          <a:noFill/>
          <a:ln w="9525" cap="flat" cmpd="sng" algn="ctr">
            <a:solidFill>
              <a:schemeClr val="tx1"/>
            </a:solidFill>
            <a:prstDash val="solid"/>
            <a:round/>
            <a:headEnd type="none" w="med" len="med"/>
            <a:tailEnd type="none" w="med" len="med"/>
          </a:ln>
          <a:effectLst/>
        </p:spPr>
        <p:txBody>
          <a:bodyPr/>
          <a:lstStyle/>
          <a:p>
            <a:pPr eaLnBrk="0" fontAlgn="base" hangingPunct="0">
              <a:spcBef>
                <a:spcPct val="0"/>
              </a:spcBef>
              <a:spcAft>
                <a:spcPct val="0"/>
              </a:spcAft>
              <a:defRPr/>
            </a:pPr>
            <a:endParaRPr lang="en-US" sz="2400">
              <a:solidFill>
                <a:srgbClr val="000000"/>
              </a:solidFill>
            </a:endParaRP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 name="Date Placeholder 5"/>
          <p:cNvSpPr>
            <a:spLocks noGrp="1" noChangeArrowheads="1"/>
          </p:cNvSpPr>
          <p:nvPr>
            <p:ph type="dt" sz="half" idx="10"/>
          </p:nvPr>
        </p:nvSpPr>
        <p:spPr>
          <a:xfrm>
            <a:off x="457200" y="6356350"/>
            <a:ext cx="2133600" cy="365125"/>
          </a:xfrm>
          <a:prstGeom prst="rect">
            <a:avLst/>
          </a:prstGeom>
        </p:spPr>
        <p:txBody>
          <a:bodyPr/>
          <a:lstStyle>
            <a:lvl1pPr>
              <a:defRPr/>
            </a:lvl1pPr>
          </a:lstStyle>
          <a:p>
            <a:fld id="{1ACE7204-ADB1-4154-B7BE-8AC8310990A4}" type="datetimeFigureOut">
              <a:rPr lang="en-US" smtClean="0"/>
              <a:pPr/>
              <a:t>12/02/2018</a:t>
            </a:fld>
            <a:endParaRPr lang="en-US"/>
          </a:p>
        </p:txBody>
      </p:sp>
      <p:sp>
        <p:nvSpPr>
          <p:cNvPr id="7" name="Rectangle 6"/>
          <p:cNvSpPr>
            <a:spLocks noGrp="1" noChangeArrowheads="1"/>
          </p:cNvSpPr>
          <p:nvPr>
            <p:ph type="ftr" sz="quarter" idx="11"/>
          </p:nvPr>
        </p:nvSpPr>
        <p:spPr/>
        <p:txBody>
          <a:bodyPr/>
          <a:lstStyle>
            <a:lvl1pPr>
              <a:defRPr/>
            </a:lvl1pPr>
          </a:lstStyle>
          <a:p>
            <a:endParaRPr lang="en-US"/>
          </a:p>
        </p:txBody>
      </p:sp>
      <p:sp>
        <p:nvSpPr>
          <p:cNvPr id="8" name="Rectangle 7"/>
          <p:cNvSpPr>
            <a:spLocks noGrp="1" noChangeArrowheads="1"/>
          </p:cNvSpPr>
          <p:nvPr>
            <p:ph type="sldNum" sz="quarter" idx="12"/>
          </p:nvPr>
        </p:nvSpPr>
        <p:spPr/>
        <p:txBody>
          <a:bodyPr/>
          <a:lstStyle>
            <a:lvl1pPr>
              <a:defRPr/>
            </a:lvl1pPr>
          </a:lstStyle>
          <a:p>
            <a:fld id="{9C0877B9-A654-41F3-AC11-A63AF75A4638}" type="slidenum">
              <a:rPr lang="en-US" smtClean="0"/>
              <a:pPr/>
              <a:t>‹#›</a:t>
            </a:fld>
            <a:endParaRPr 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Only">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495301" y="236542"/>
            <a:ext cx="8364538" cy="6072187"/>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3" name="Rectangle 10"/>
          <p:cNvSpPr>
            <a:spLocks noGrp="1" noChangeArrowheads="1"/>
          </p:cNvSpPr>
          <p:nvPr>
            <p:ph type="sldNum" sz="quarter" idx="10"/>
          </p:nvPr>
        </p:nvSpPr>
        <p:spPr>
          <a:ln/>
        </p:spPr>
        <p:txBody>
          <a:bodyPr/>
          <a:lstStyle>
            <a:lvl1pPr>
              <a:defRPr/>
            </a:lvl1pPr>
          </a:lstStyle>
          <a:p>
            <a:fld id="{9C0877B9-A654-41F3-AC11-A63AF75A4638}"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ACE7204-ADB1-4154-B7BE-8AC8310990A4}" type="datetimeFigureOut">
              <a:rPr lang="en-US" smtClean="0"/>
              <a:pPr/>
              <a:t>12/02/2018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C0877B9-A654-41F3-AC11-A63AF75A4638}" type="slidenum">
              <a:rPr lang="en-US" smtClean="0"/>
              <a:pPr/>
              <a:t>‹#›</a:t>
            </a:fld>
            <a:endParaRPr lang="en-US"/>
          </a:p>
        </p:txBody>
      </p:sp>
    </p:spTree>
    <p:extLst>
      <p:ext uri="{BB962C8B-B14F-4D97-AF65-F5344CB8AC3E}">
        <p14:creationId xmlns="" xmlns:p14="http://schemas.microsoft.com/office/powerpoint/2010/main" val="11579520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ACE7204-ADB1-4154-B7BE-8AC8310990A4}" type="datetimeFigureOut">
              <a:rPr lang="en-US" smtClean="0"/>
              <a:pPr/>
              <a:t>12/02/2018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C0877B9-A654-41F3-AC11-A63AF75A4638}" type="slidenum">
              <a:rPr lang="en-US" smtClean="0"/>
              <a:pPr/>
              <a:t>‹#›</a:t>
            </a:fld>
            <a:endParaRPr lang="en-US"/>
          </a:p>
        </p:txBody>
      </p:sp>
    </p:spTree>
    <p:extLst>
      <p:ext uri="{BB962C8B-B14F-4D97-AF65-F5344CB8AC3E}">
        <p14:creationId xmlns="" xmlns:p14="http://schemas.microsoft.com/office/powerpoint/2010/main" val="34314902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ACE7204-ADB1-4154-B7BE-8AC8310990A4}" type="datetimeFigureOut">
              <a:rPr lang="en-US" smtClean="0"/>
              <a:pPr/>
              <a:t>12/02/2018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C0877B9-A654-41F3-AC11-A63AF75A4638}" type="slidenum">
              <a:rPr lang="en-US" smtClean="0"/>
              <a:pPr/>
              <a:t>‹#›</a:t>
            </a:fld>
            <a:endParaRPr lang="en-US"/>
          </a:p>
        </p:txBody>
      </p:sp>
    </p:spTree>
    <p:extLst>
      <p:ext uri="{BB962C8B-B14F-4D97-AF65-F5344CB8AC3E}">
        <p14:creationId xmlns="" xmlns:p14="http://schemas.microsoft.com/office/powerpoint/2010/main" val="3375157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ACE7204-ADB1-4154-B7BE-8AC8310990A4}" type="datetimeFigureOut">
              <a:rPr lang="en-US" smtClean="0"/>
              <a:pPr/>
              <a:t>12/02/2018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C0877B9-A654-41F3-AC11-A63AF75A4638}" type="slidenum">
              <a:rPr lang="en-US" smtClean="0"/>
              <a:pPr/>
              <a:t>‹#›</a:t>
            </a:fld>
            <a:endParaRPr lang="en-US"/>
          </a:p>
        </p:txBody>
      </p:sp>
    </p:spTree>
    <p:extLst>
      <p:ext uri="{BB962C8B-B14F-4D97-AF65-F5344CB8AC3E}">
        <p14:creationId xmlns="" xmlns:p14="http://schemas.microsoft.com/office/powerpoint/2010/main" val="26884180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ACE7204-ADB1-4154-B7BE-8AC8310990A4}" type="datetimeFigureOut">
              <a:rPr lang="en-US" smtClean="0"/>
              <a:pPr/>
              <a:t>12/02/2018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C0877B9-A654-41F3-AC11-A63AF75A4638}" type="slidenum">
              <a:rPr lang="en-US" smtClean="0"/>
              <a:pPr/>
              <a:t>‹#›</a:t>
            </a:fld>
            <a:endParaRPr lang="en-US"/>
          </a:p>
        </p:txBody>
      </p:sp>
    </p:spTree>
    <p:extLst>
      <p:ext uri="{BB962C8B-B14F-4D97-AF65-F5344CB8AC3E}">
        <p14:creationId xmlns="" xmlns:p14="http://schemas.microsoft.com/office/powerpoint/2010/main" val="189057300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ACE7204-ADB1-4154-B7BE-8AC8310990A4}" type="datetimeFigureOut">
              <a:rPr lang="en-US" smtClean="0"/>
              <a:pPr/>
              <a:t>12/02/2018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C0877B9-A654-41F3-AC11-A63AF75A4638}" type="slidenum">
              <a:rPr lang="en-US" smtClean="0"/>
              <a:pPr/>
              <a:t>‹#›</a:t>
            </a:fld>
            <a:endParaRPr lang="en-US"/>
          </a:p>
        </p:txBody>
      </p:sp>
    </p:spTree>
    <p:extLst>
      <p:ext uri="{BB962C8B-B14F-4D97-AF65-F5344CB8AC3E}">
        <p14:creationId xmlns="" xmlns:p14="http://schemas.microsoft.com/office/powerpoint/2010/main" val="334430299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ACE7204-ADB1-4154-B7BE-8AC8310990A4}" type="datetimeFigureOut">
              <a:rPr lang="en-US" smtClean="0"/>
              <a:pPr/>
              <a:t>12/02/2018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C0877B9-A654-41F3-AC11-A63AF75A4638}" type="slidenum">
              <a:rPr lang="en-US" smtClean="0"/>
              <a:pPr/>
              <a:t>‹#›</a:t>
            </a:fld>
            <a:endParaRPr lang="en-US"/>
          </a:p>
        </p:txBody>
      </p:sp>
    </p:spTree>
    <p:extLst>
      <p:ext uri="{BB962C8B-B14F-4D97-AF65-F5344CB8AC3E}">
        <p14:creationId xmlns="" xmlns:p14="http://schemas.microsoft.com/office/powerpoint/2010/main" val="24690896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ACE7204-ADB1-4154-B7BE-8AC8310990A4}" type="datetimeFigureOut">
              <a:rPr lang="en-US" smtClean="0"/>
              <a:pPr/>
              <a:t>12/02/2018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C0877B9-A654-41F3-AC11-A63AF75A4638}" type="slidenum">
              <a:rPr lang="en-US" smtClean="0"/>
              <a:pPr/>
              <a:t>‹#›</a:t>
            </a:fld>
            <a:endParaRPr lang="en-US"/>
          </a:p>
        </p:txBody>
      </p:sp>
    </p:spTree>
    <p:extLst>
      <p:ext uri="{BB962C8B-B14F-4D97-AF65-F5344CB8AC3E}">
        <p14:creationId xmlns="" xmlns:p14="http://schemas.microsoft.com/office/powerpoint/2010/main" val="347264732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1.jpeg"/><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ACE7204-ADB1-4154-B7BE-8AC8310990A4}" type="datetimeFigureOut">
              <a:rPr lang="en-US" smtClean="0"/>
              <a:pPr/>
              <a:t>12/02/2018</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C0877B9-A654-41F3-AC11-A63AF75A4638}" type="slidenum">
              <a:rPr lang="en-US" smtClean="0"/>
              <a:pPr/>
              <a:t>‹#›</a:t>
            </a:fld>
            <a:endParaRPr lang="en-US"/>
          </a:p>
        </p:txBody>
      </p:sp>
      <p:pic>
        <p:nvPicPr>
          <p:cNvPr id="2051" name="Picture 3" descr="C:\Ruchi\Ruchi\PDO\2012\Corporate Identity\PDO ppt 2.jpg"/>
          <p:cNvPicPr>
            <a:picLocks noChangeAspect="1" noChangeArrowheads="1"/>
          </p:cNvPicPr>
          <p:nvPr/>
        </p:nvPicPr>
        <p:blipFill>
          <a:blip r:embed="rId17" cstate="email">
            <a:extLst>
              <a:ext uri="{28A0092B-C50C-407E-A947-70E740481C1C}">
                <a14:useLocalDpi xmlns="" xmlns:a14="http://schemas.microsoft.com/office/drawing/2010/main" val="0"/>
              </a:ext>
            </a:extLst>
          </a:blip>
          <a:srcRect/>
          <a:stretch>
            <a:fillRect/>
          </a:stretch>
        </p:blipFill>
        <p:spPr bwMode="auto">
          <a:xfrm>
            <a:off x="0" y="0"/>
            <a:ext cx="9144000" cy="6864031"/>
          </a:xfrm>
          <a:prstGeom prst="rect">
            <a:avLst/>
          </a:prstGeom>
          <a:noFill/>
          <a:extLst>
            <a:ext uri="{909E8E84-426E-40DD-AFC4-6F175D3DCCD1}">
              <a14:hiddenFill xmlns="" xmlns:a14="http://schemas.microsoft.com/office/drawing/2010/main">
                <a:solidFill>
                  <a:srgbClr val="FFFFFF"/>
                </a:solidFill>
              </a14:hiddenFill>
            </a:ext>
          </a:extLst>
        </p:spPr>
      </p:pic>
    </p:spTree>
    <p:extLst>
      <p:ext uri="{BB962C8B-B14F-4D97-AF65-F5344CB8AC3E}">
        <p14:creationId xmlns="" xmlns:p14="http://schemas.microsoft.com/office/powerpoint/2010/main" val="216657662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7.xml"/><Relationship Id="rId4" Type="http://schemas.openxmlformats.org/officeDocument/2006/relationships/image" Target="../media/image3.jpe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9" name="Text Box 2"/>
          <p:cNvSpPr txBox="1">
            <a:spLocks noChangeArrowheads="1"/>
          </p:cNvSpPr>
          <p:nvPr/>
        </p:nvSpPr>
        <p:spPr bwMode="auto">
          <a:xfrm>
            <a:off x="152400" y="802243"/>
            <a:ext cx="5666672" cy="5062924"/>
          </a:xfrm>
          <a:prstGeom prst="rect">
            <a:avLst/>
          </a:prstGeom>
          <a:noFill/>
          <a:ln w="19050">
            <a:noFill/>
            <a:miter lim="800000"/>
            <a:headEnd/>
            <a:tailEnd/>
          </a:ln>
        </p:spPr>
        <p:txBody>
          <a:bodyPr wrap="square">
            <a:spAutoFit/>
          </a:bodyPr>
          <a:lstStyle/>
          <a:p>
            <a:pPr marL="114300" indent="-114300" algn="just">
              <a:defRPr/>
            </a:pPr>
            <a:r>
              <a:rPr lang="en-GB" sz="1600" b="1" dirty="0" smtClean="0">
                <a:solidFill>
                  <a:srgbClr val="333399"/>
                </a:solidFill>
                <a:latin typeface="+mj-lt"/>
              </a:rPr>
              <a:t>Date:21.8.17</a:t>
            </a:r>
            <a:r>
              <a:rPr lang="en-US" sz="1600" b="1" dirty="0" smtClean="0">
                <a:solidFill>
                  <a:srgbClr val="333399"/>
                </a:solidFill>
                <a:latin typeface="+mj-lt"/>
              </a:rPr>
              <a:t>       </a:t>
            </a:r>
            <a:r>
              <a:rPr lang="en-US" sz="1600" b="1" dirty="0">
                <a:solidFill>
                  <a:srgbClr val="333399"/>
                </a:solidFill>
                <a:latin typeface="+mj-lt"/>
              </a:rPr>
              <a:t>Incident </a:t>
            </a:r>
            <a:r>
              <a:rPr lang="en-US" sz="1600" b="1" dirty="0" smtClean="0">
                <a:solidFill>
                  <a:srgbClr val="333399"/>
                </a:solidFill>
                <a:latin typeface="+mj-lt"/>
              </a:rPr>
              <a:t>title: Fatality</a:t>
            </a:r>
            <a:endParaRPr lang="en-US" sz="1600" b="1" dirty="0">
              <a:solidFill>
                <a:srgbClr val="333399"/>
              </a:solidFill>
              <a:latin typeface="+mj-lt"/>
            </a:endParaRPr>
          </a:p>
          <a:p>
            <a:pPr marL="114300" indent="-114300" algn="just">
              <a:defRPr/>
            </a:pPr>
            <a:endParaRPr lang="en-US" sz="400" b="1" dirty="0">
              <a:solidFill>
                <a:srgbClr val="FF0000"/>
              </a:solidFill>
              <a:latin typeface="Tahoma" pitchFamily="34" charset="0"/>
            </a:endParaRPr>
          </a:p>
          <a:p>
            <a:pPr marL="114300" indent="-114300" algn="just">
              <a:defRPr/>
            </a:pPr>
            <a:r>
              <a:rPr lang="en-US" sz="1600" b="1" dirty="0">
                <a:solidFill>
                  <a:srgbClr val="FF0000"/>
                </a:solidFill>
                <a:latin typeface="Tahoma" pitchFamily="34" charset="0"/>
              </a:rPr>
              <a:t>What happened</a:t>
            </a:r>
            <a:r>
              <a:rPr lang="en-US" sz="1600" b="1" dirty="0" smtClean="0">
                <a:solidFill>
                  <a:srgbClr val="FF0000"/>
                </a:solidFill>
                <a:latin typeface="Tahoma" pitchFamily="34" charset="0"/>
              </a:rPr>
              <a:t>?</a:t>
            </a:r>
          </a:p>
          <a:p>
            <a:pPr marL="114300" indent="-114300" algn="just">
              <a:defRPr/>
            </a:pPr>
            <a:endParaRPr lang="en-US" sz="400" dirty="0">
              <a:solidFill>
                <a:srgbClr val="FF0000"/>
              </a:solidFill>
              <a:latin typeface="Tahoma" pitchFamily="34" charset="0"/>
            </a:endParaRPr>
          </a:p>
          <a:p>
            <a:pPr marL="114300" lvl="0" algn="just">
              <a:spcBef>
                <a:spcPts val="0"/>
              </a:spcBef>
              <a:defRPr/>
            </a:pPr>
            <a:r>
              <a:rPr lang="en-US" sz="1200" dirty="0">
                <a:solidFill>
                  <a:srgbClr val="000000"/>
                </a:solidFill>
                <a:latin typeface="+mj-lt"/>
                <a:cs typeface="Calibri" pitchFamily="34" charset="0"/>
              </a:rPr>
              <a:t>While drilling the AD, under supervision of the TP inside the drilling </a:t>
            </a:r>
            <a:r>
              <a:rPr lang="en-US" sz="1200" dirty="0" smtClean="0">
                <a:solidFill>
                  <a:srgbClr val="000000"/>
                </a:solidFill>
                <a:latin typeface="+mj-lt"/>
                <a:cs typeface="Calibri" pitchFamily="34" charset="0"/>
              </a:rPr>
              <a:t>console, </a:t>
            </a:r>
            <a:r>
              <a:rPr lang="en-US" sz="1200" dirty="0">
                <a:solidFill>
                  <a:srgbClr val="000000"/>
                </a:solidFill>
                <a:latin typeface="+mj-lt"/>
                <a:cs typeface="Calibri" pitchFamily="34" charset="0"/>
              </a:rPr>
              <a:t>observed an oil leak on the TDS. The TP called the CM to the rig floor to assess the problem. While the string was still rotating the TP left the Drillers </a:t>
            </a:r>
            <a:r>
              <a:rPr lang="en-US" sz="1200" dirty="0" smtClean="0">
                <a:solidFill>
                  <a:srgbClr val="000000"/>
                </a:solidFill>
                <a:latin typeface="+mj-lt"/>
                <a:cs typeface="Calibri" pitchFamily="34" charset="0"/>
              </a:rPr>
              <a:t>console </a:t>
            </a:r>
            <a:r>
              <a:rPr lang="en-US" sz="1200" dirty="0">
                <a:solidFill>
                  <a:srgbClr val="000000"/>
                </a:solidFill>
                <a:latin typeface="+mj-lt"/>
                <a:cs typeface="Calibri" pitchFamily="34" charset="0"/>
              </a:rPr>
              <a:t>to join the CM on the rig floor to discuss the source of the leak. The DM joined the discussion. All three (3) were positioned between the TDS and the Drillers side Mast “A:” frame leg (within the Red Zone).</a:t>
            </a:r>
          </a:p>
          <a:p>
            <a:pPr marL="114300" lvl="0" algn="just">
              <a:spcBef>
                <a:spcPts val="0"/>
              </a:spcBef>
              <a:defRPr/>
            </a:pPr>
            <a:endParaRPr lang="en-US" sz="800" dirty="0" smtClean="0">
              <a:solidFill>
                <a:srgbClr val="000000"/>
              </a:solidFill>
              <a:latin typeface="+mj-lt"/>
              <a:cs typeface="Calibri" pitchFamily="34" charset="0"/>
            </a:endParaRPr>
          </a:p>
          <a:p>
            <a:pPr marL="114300" lvl="0" algn="just">
              <a:spcBef>
                <a:spcPts val="0"/>
              </a:spcBef>
              <a:defRPr/>
            </a:pPr>
            <a:r>
              <a:rPr lang="en-US" sz="1200" dirty="0" smtClean="0">
                <a:solidFill>
                  <a:srgbClr val="000000"/>
                </a:solidFill>
                <a:latin typeface="+mj-lt"/>
                <a:cs typeface="Calibri" pitchFamily="34" charset="0"/>
              </a:rPr>
              <a:t>Suddenly </a:t>
            </a:r>
            <a:r>
              <a:rPr lang="en-US" sz="1200" dirty="0">
                <a:solidFill>
                  <a:srgbClr val="000000"/>
                </a:solidFill>
                <a:latin typeface="+mj-lt"/>
                <a:cs typeface="Calibri" pitchFamily="34" charset="0"/>
              </a:rPr>
              <a:t>the pipe handler assembly with the elevator installed to the </a:t>
            </a:r>
            <a:r>
              <a:rPr lang="en-US" sz="1200" dirty="0" smtClean="0">
                <a:solidFill>
                  <a:srgbClr val="000000"/>
                </a:solidFill>
                <a:latin typeface="+mj-lt"/>
                <a:cs typeface="Calibri" pitchFamily="34" charset="0"/>
              </a:rPr>
              <a:t>bails </a:t>
            </a:r>
            <a:r>
              <a:rPr lang="en-US" sz="1200" dirty="0">
                <a:solidFill>
                  <a:srgbClr val="000000"/>
                </a:solidFill>
                <a:latin typeface="+mj-lt"/>
                <a:cs typeface="Calibri" pitchFamily="34" charset="0"/>
              </a:rPr>
              <a:t>rotated clockwise, crushing the CM him against the Mast “A” frame leg. The DM was struck by the elevators knocking him outward of the pipe setback area. Subsequently the TP was struck by the DM and was pushed towards the Drillers console. </a:t>
            </a:r>
          </a:p>
          <a:p>
            <a:pPr marL="114300" lvl="0" algn="just">
              <a:spcBef>
                <a:spcPts val="0"/>
              </a:spcBef>
              <a:defRPr/>
            </a:pPr>
            <a:endParaRPr lang="en-US" sz="800" dirty="0">
              <a:solidFill>
                <a:srgbClr val="000000"/>
              </a:solidFill>
              <a:latin typeface="+mj-lt"/>
              <a:cs typeface="Calibri" pitchFamily="34" charset="0"/>
            </a:endParaRPr>
          </a:p>
          <a:p>
            <a:pPr marL="114300" lvl="0" algn="just">
              <a:spcBef>
                <a:spcPts val="0"/>
              </a:spcBef>
              <a:defRPr/>
            </a:pPr>
            <a:r>
              <a:rPr lang="en-US" sz="1200" dirty="0">
                <a:solidFill>
                  <a:srgbClr val="000000"/>
                </a:solidFill>
                <a:latin typeface="+mj-lt"/>
                <a:cs typeface="Calibri" pitchFamily="34" charset="0"/>
              </a:rPr>
              <a:t>The CM succumbed to his injuries while the DM and TP received minor injuries</a:t>
            </a:r>
            <a:r>
              <a:rPr lang="en-US" sz="1200" dirty="0" smtClean="0">
                <a:solidFill>
                  <a:srgbClr val="000000"/>
                </a:solidFill>
                <a:latin typeface="+mj-lt"/>
                <a:cs typeface="Calibri" pitchFamily="34" charset="0"/>
              </a:rPr>
              <a:t>.</a:t>
            </a:r>
          </a:p>
          <a:p>
            <a:pPr marL="114300" lvl="0">
              <a:spcBef>
                <a:spcPts val="0"/>
              </a:spcBef>
              <a:defRPr/>
            </a:pPr>
            <a:r>
              <a:rPr lang="en-US" sz="800" dirty="0">
                <a:latin typeface="+mj-lt"/>
              </a:rPr>
              <a:t/>
            </a:r>
            <a:br>
              <a:rPr lang="en-US" sz="800" dirty="0">
                <a:latin typeface="+mj-lt"/>
              </a:rPr>
            </a:br>
            <a:r>
              <a:rPr lang="en-US" sz="1400" b="1" dirty="0" smtClean="0">
                <a:solidFill>
                  <a:srgbClr val="333399"/>
                </a:solidFill>
                <a:latin typeface="Tahoma" pitchFamily="34" charset="0"/>
                <a:ea typeface="Tahoma" pitchFamily="34" charset="0"/>
                <a:cs typeface="Tahoma" pitchFamily="34" charset="0"/>
              </a:rPr>
              <a:t>Your </a:t>
            </a:r>
            <a:r>
              <a:rPr lang="en-US" sz="1400" b="1" dirty="0">
                <a:solidFill>
                  <a:srgbClr val="333399"/>
                </a:solidFill>
                <a:latin typeface="Tahoma" pitchFamily="34" charset="0"/>
                <a:ea typeface="Tahoma" pitchFamily="34" charset="0"/>
                <a:cs typeface="Tahoma" pitchFamily="34" charset="0"/>
              </a:rPr>
              <a:t>learning from this incident..</a:t>
            </a:r>
          </a:p>
          <a:p>
            <a:pPr marL="114300" indent="-114300" algn="just">
              <a:defRPr/>
            </a:pPr>
            <a:endParaRPr lang="en-US" sz="600" dirty="0">
              <a:solidFill>
                <a:srgbClr val="000000"/>
              </a:solidFill>
              <a:latin typeface="Arial" charset="0"/>
            </a:endParaRPr>
          </a:p>
          <a:p>
            <a:pPr marL="285750" indent="-285750" algn="just">
              <a:buFont typeface="Arial" panose="020B0604020202020204" pitchFamily="34" charset="0"/>
              <a:buChar char="•"/>
              <a:defRPr/>
            </a:pPr>
            <a:r>
              <a:rPr lang="en-US" sz="1200" dirty="0" smtClean="0">
                <a:solidFill>
                  <a:srgbClr val="000000"/>
                </a:solidFill>
                <a:latin typeface="+mj-lt"/>
                <a:cs typeface="Calibri" pitchFamily="34" charset="0"/>
              </a:rPr>
              <a:t>Always ensure the rotation of the drill string is stopped and isolated prior to performing any checks on the TDS</a:t>
            </a:r>
          </a:p>
          <a:p>
            <a:pPr marL="285750" indent="-285750" algn="just">
              <a:buFont typeface="Arial" panose="020B0604020202020204" pitchFamily="34" charset="0"/>
              <a:buChar char="•"/>
              <a:defRPr/>
            </a:pPr>
            <a:r>
              <a:rPr lang="en-US" sz="1200" dirty="0" smtClean="0">
                <a:solidFill>
                  <a:srgbClr val="000000"/>
                </a:solidFill>
                <a:latin typeface="+mj-lt"/>
                <a:cs typeface="Calibri" pitchFamily="34" charset="0"/>
              </a:rPr>
              <a:t>Always ensure Zone Management is enforced</a:t>
            </a:r>
          </a:p>
          <a:p>
            <a:pPr marL="285750" indent="-285750" algn="just">
              <a:buFont typeface="Arial" panose="020B0604020202020204" pitchFamily="34" charset="0"/>
              <a:buChar char="•"/>
              <a:defRPr/>
            </a:pPr>
            <a:r>
              <a:rPr lang="en-US" sz="1200" dirty="0" smtClean="0">
                <a:solidFill>
                  <a:srgbClr val="000000"/>
                </a:solidFill>
                <a:latin typeface="+mj-lt"/>
                <a:cs typeface="Calibri" pitchFamily="34" charset="0"/>
              </a:rPr>
              <a:t>Always ensure that all personnel are clear from the Line Of Fire</a:t>
            </a:r>
          </a:p>
          <a:p>
            <a:pPr marL="285750" indent="-285750" algn="just">
              <a:buFont typeface="Arial" panose="020B0604020202020204" pitchFamily="34" charset="0"/>
              <a:buChar char="•"/>
              <a:defRPr/>
            </a:pPr>
            <a:r>
              <a:rPr lang="en-US" sz="1200" dirty="0" smtClean="0">
                <a:solidFill>
                  <a:srgbClr val="000000"/>
                </a:solidFill>
                <a:latin typeface="+mj-lt"/>
                <a:cs typeface="Calibri" pitchFamily="34" charset="0"/>
              </a:rPr>
              <a:t>Always ensure competence of staff conducting the task</a:t>
            </a:r>
          </a:p>
          <a:p>
            <a:pPr marL="285750" indent="-285750" algn="just">
              <a:buFont typeface="Arial" panose="020B0604020202020204" pitchFamily="34" charset="0"/>
              <a:buChar char="•"/>
              <a:defRPr/>
            </a:pPr>
            <a:r>
              <a:rPr lang="en-US" sz="1200" dirty="0" smtClean="0">
                <a:solidFill>
                  <a:srgbClr val="000000"/>
                </a:solidFill>
                <a:latin typeface="+mj-lt"/>
                <a:cs typeface="Calibri" pitchFamily="34" charset="0"/>
              </a:rPr>
              <a:t>Always ensure hands free communication is tested and verified to ensure functionality</a:t>
            </a:r>
          </a:p>
          <a:p>
            <a:pPr marL="285750" indent="-285750" algn="just">
              <a:buFont typeface="Arial" panose="020B0604020202020204" pitchFamily="34" charset="0"/>
              <a:buChar char="•"/>
              <a:defRPr/>
            </a:pPr>
            <a:r>
              <a:rPr lang="en-US" sz="1200" dirty="0" smtClean="0">
                <a:solidFill>
                  <a:srgbClr val="000000"/>
                </a:solidFill>
                <a:latin typeface="+mj-lt"/>
                <a:cs typeface="Calibri" pitchFamily="34" charset="0"/>
              </a:rPr>
              <a:t>Consequence management to be applied to all breaches of Life Saving Rules (LSR’s)</a:t>
            </a:r>
            <a:endParaRPr lang="en-US" sz="1100" dirty="0"/>
          </a:p>
        </p:txBody>
      </p:sp>
      <p:sp>
        <p:nvSpPr>
          <p:cNvPr id="26628" name="TextBox 16"/>
          <p:cNvSpPr txBox="1">
            <a:spLocks noChangeArrowheads="1"/>
          </p:cNvSpPr>
          <p:nvPr/>
        </p:nvSpPr>
        <p:spPr bwMode="auto">
          <a:xfrm>
            <a:off x="228600" y="5742759"/>
            <a:ext cx="5638801" cy="584775"/>
          </a:xfrm>
          <a:prstGeom prst="rect">
            <a:avLst/>
          </a:prstGeom>
          <a:solidFill>
            <a:srgbClr val="0000FF"/>
          </a:solidFill>
          <a:ln w="9525">
            <a:noFill/>
            <a:miter lim="800000"/>
            <a:headEnd/>
            <a:tailEnd/>
          </a:ln>
        </p:spPr>
        <p:txBody>
          <a:bodyPr wrap="square">
            <a:spAutoFit/>
          </a:bodyPr>
          <a:lstStyle/>
          <a:p>
            <a:pPr algn="ctr"/>
            <a:r>
              <a:rPr lang="en-US" sz="1600" b="1" dirty="0">
                <a:solidFill>
                  <a:srgbClr val="FFFF66"/>
                </a:solidFill>
                <a:latin typeface="+mj-lt"/>
              </a:rPr>
              <a:t>Stay away from </a:t>
            </a:r>
            <a:r>
              <a:rPr lang="en-US" sz="1600" b="1" dirty="0" smtClean="0">
                <a:solidFill>
                  <a:srgbClr val="FFFF66"/>
                </a:solidFill>
                <a:latin typeface="+mj-lt"/>
              </a:rPr>
              <a:t>Red /No </a:t>
            </a:r>
            <a:r>
              <a:rPr lang="en-US" sz="1600" b="1" dirty="0">
                <a:solidFill>
                  <a:srgbClr val="FFFF66"/>
                </a:solidFill>
                <a:latin typeface="+mj-lt"/>
              </a:rPr>
              <a:t>Go </a:t>
            </a:r>
            <a:r>
              <a:rPr lang="en-US" sz="1600" b="1" dirty="0" smtClean="0">
                <a:solidFill>
                  <a:srgbClr val="FFFF66"/>
                </a:solidFill>
                <a:latin typeface="+mj-lt"/>
              </a:rPr>
              <a:t>Zone </a:t>
            </a:r>
          </a:p>
          <a:p>
            <a:pPr algn="ctr"/>
            <a:r>
              <a:rPr lang="en-US" sz="1600" b="1" dirty="0" smtClean="0">
                <a:solidFill>
                  <a:srgbClr val="FFFF66"/>
                </a:solidFill>
                <a:latin typeface="+mj-lt"/>
              </a:rPr>
              <a:t>while equipment </a:t>
            </a:r>
            <a:r>
              <a:rPr lang="en-US" sz="1600" b="1" dirty="0">
                <a:solidFill>
                  <a:srgbClr val="FFFF66"/>
                </a:solidFill>
                <a:latin typeface="+mj-lt"/>
              </a:rPr>
              <a:t>is in motion</a:t>
            </a:r>
          </a:p>
        </p:txBody>
      </p:sp>
      <p:sp>
        <p:nvSpPr>
          <p:cNvPr id="16" name="Text Box 12"/>
          <p:cNvSpPr txBox="1">
            <a:spLocks noChangeArrowheads="1"/>
          </p:cNvSpPr>
          <p:nvPr/>
        </p:nvSpPr>
        <p:spPr bwMode="auto">
          <a:xfrm>
            <a:off x="1219200" y="0"/>
            <a:ext cx="7056438" cy="646113"/>
          </a:xfrm>
          <a:prstGeom prst="rect">
            <a:avLst/>
          </a:prstGeom>
          <a:noFill/>
          <a:ln w="9525">
            <a:noFill/>
            <a:miter lim="800000"/>
            <a:headEnd/>
            <a:tailEnd/>
          </a:ln>
        </p:spPr>
        <p:txBody>
          <a:bodyPr>
            <a:spAutoFit/>
          </a:bodyPr>
          <a:lstStyle/>
          <a:p>
            <a:pPr algn="ctr">
              <a:defRPr/>
            </a:pPr>
            <a:r>
              <a:rPr lang="en-GB" sz="3600" b="1" dirty="0">
                <a:latin typeface="+mj-lt"/>
              </a:rPr>
              <a:t>PDO Second Alert</a:t>
            </a:r>
          </a:p>
        </p:txBody>
      </p:sp>
      <p:pic>
        <p:nvPicPr>
          <p:cNvPr id="18" name="Picture 17"/>
          <p:cNvPicPr>
            <a:picLocks noChangeAspect="1"/>
          </p:cNvPicPr>
          <p:nvPr/>
        </p:nvPicPr>
        <p:blipFill>
          <a:blip r:embed="rId3" cstate="email"/>
          <a:stretch>
            <a:fillRect/>
          </a:stretch>
        </p:blipFill>
        <p:spPr>
          <a:xfrm>
            <a:off x="6006136" y="3890683"/>
            <a:ext cx="2970480" cy="2706315"/>
          </a:xfrm>
          <a:prstGeom prst="rect">
            <a:avLst/>
          </a:prstGeom>
          <a:ln>
            <a:noFill/>
          </a:ln>
          <a:effectLst>
            <a:outerShdw blurRad="190500" algn="tl" rotWithShape="0">
              <a:srgbClr val="000000">
                <a:alpha val="70000"/>
              </a:srgbClr>
            </a:outerShdw>
          </a:effectLst>
        </p:spPr>
      </p:pic>
      <p:sp>
        <p:nvSpPr>
          <p:cNvPr id="19" name="Freeform 132"/>
          <p:cNvSpPr>
            <a:spLocks/>
          </p:cNvSpPr>
          <p:nvPr/>
        </p:nvSpPr>
        <p:spPr bwMode="auto">
          <a:xfrm>
            <a:off x="8458200" y="5943600"/>
            <a:ext cx="457200" cy="457200"/>
          </a:xfrm>
          <a:custGeom>
            <a:avLst/>
            <a:gdLst>
              <a:gd name="T0" fmla="*/ 0 w 1336"/>
              <a:gd name="T1" fmla="*/ 2147483647 h 888"/>
              <a:gd name="T2" fmla="*/ 2147483647 w 1336"/>
              <a:gd name="T3" fmla="*/ 2147483647 h 888"/>
              <a:gd name="T4" fmla="*/ 2147483647 w 1336"/>
              <a:gd name="T5" fmla="*/ 0 h 888"/>
              <a:gd name="T6" fmla="*/ 0 60000 65536"/>
              <a:gd name="T7" fmla="*/ 0 60000 65536"/>
              <a:gd name="T8" fmla="*/ 0 60000 65536"/>
              <a:gd name="T9" fmla="*/ 0 w 1336"/>
              <a:gd name="T10" fmla="*/ 0 h 888"/>
              <a:gd name="T11" fmla="*/ 1336 w 1336"/>
              <a:gd name="T12" fmla="*/ 888 h 888"/>
            </a:gdLst>
            <a:ahLst/>
            <a:cxnLst>
              <a:cxn ang="T6">
                <a:pos x="T0" y="T1"/>
              </a:cxn>
              <a:cxn ang="T7">
                <a:pos x="T2" y="T3"/>
              </a:cxn>
              <a:cxn ang="T8">
                <a:pos x="T4" y="T5"/>
              </a:cxn>
            </a:cxnLst>
            <a:rect l="T9" t="T10" r="T11" b="T12"/>
            <a:pathLst>
              <a:path w="1336" h="888">
                <a:moveTo>
                  <a:pt x="0" y="600"/>
                </a:moveTo>
                <a:lnTo>
                  <a:pt x="312" y="888"/>
                </a:lnTo>
                <a:lnTo>
                  <a:pt x="1336" y="0"/>
                </a:lnTo>
              </a:path>
            </a:pathLst>
          </a:custGeom>
          <a:noFill/>
          <a:ln w="133350">
            <a:solidFill>
              <a:srgbClr val="00FF00"/>
            </a:solidFill>
            <a:round/>
            <a:headEnd/>
            <a:tailEnd/>
          </a:ln>
        </p:spPr>
        <p:txBody>
          <a:bodyPr/>
          <a:lstStyle/>
          <a:p>
            <a:endParaRPr lang="en-US" dirty="0"/>
          </a:p>
        </p:txBody>
      </p:sp>
      <p:pic>
        <p:nvPicPr>
          <p:cNvPr id="20" name="Picture 2"/>
          <p:cNvPicPr>
            <a:picLocks noChangeAspect="1" noChangeArrowheads="1"/>
          </p:cNvPicPr>
          <p:nvPr/>
        </p:nvPicPr>
        <p:blipFill rotWithShape="1">
          <a:blip r:embed="rId4" cstate="email">
            <a:extLst>
              <a:ext uri="{28A0092B-C50C-407E-A947-70E740481C1C}">
                <a14:useLocalDpi xmlns:a14="http://schemas.microsoft.com/office/drawing/2010/main" xmlns=""/>
              </a:ext>
            </a:extLst>
          </a:blip>
          <a:srcRect/>
          <a:stretch/>
        </p:blipFill>
        <p:spPr bwMode="auto">
          <a:xfrm>
            <a:off x="6012587" y="796964"/>
            <a:ext cx="2964029" cy="2764981"/>
          </a:xfrm>
          <a:prstGeom prst="rect">
            <a:avLst/>
          </a:prstGeom>
          <a:ln>
            <a:noFill/>
          </a:ln>
          <a:effectLst>
            <a:outerShdw blurRad="190500" algn="tl" rotWithShape="0">
              <a:srgbClr val="000000">
                <a:alpha val="70000"/>
              </a:srgbClr>
            </a:outerShdw>
          </a:effectLst>
        </p:spPr>
      </p:pic>
      <p:grpSp>
        <p:nvGrpSpPr>
          <p:cNvPr id="2" name="Group 131"/>
          <p:cNvGrpSpPr>
            <a:grpSpLocks/>
          </p:cNvGrpSpPr>
          <p:nvPr/>
        </p:nvGrpSpPr>
        <p:grpSpPr bwMode="auto">
          <a:xfrm>
            <a:off x="8458200" y="2895600"/>
            <a:ext cx="336550" cy="544513"/>
            <a:chOff x="3504" y="544"/>
            <a:chExt cx="2287" cy="1855"/>
          </a:xfrm>
        </p:grpSpPr>
        <p:sp>
          <p:nvSpPr>
            <p:cNvPr id="22" name="Line 129"/>
            <p:cNvSpPr>
              <a:spLocks noChangeShapeType="1"/>
            </p:cNvSpPr>
            <p:nvPr/>
          </p:nvSpPr>
          <p:spPr bwMode="auto">
            <a:xfrm>
              <a:off x="3504" y="568"/>
              <a:ext cx="2287" cy="1831"/>
            </a:xfrm>
            <a:prstGeom prst="line">
              <a:avLst/>
            </a:prstGeom>
            <a:noFill/>
            <a:ln w="133350">
              <a:solidFill>
                <a:srgbClr val="FF0000"/>
              </a:solidFill>
              <a:round/>
              <a:headEnd/>
              <a:tailEnd/>
            </a:ln>
          </p:spPr>
          <p:txBody>
            <a:bodyPr/>
            <a:lstStyle/>
            <a:p>
              <a:endParaRPr lang="en-US" dirty="0"/>
            </a:p>
          </p:txBody>
        </p:sp>
        <p:sp>
          <p:nvSpPr>
            <p:cNvPr id="23" name="Line 130"/>
            <p:cNvSpPr>
              <a:spLocks noChangeShapeType="1"/>
            </p:cNvSpPr>
            <p:nvPr/>
          </p:nvSpPr>
          <p:spPr bwMode="auto">
            <a:xfrm flipV="1">
              <a:off x="3528" y="544"/>
              <a:ext cx="2144" cy="1807"/>
            </a:xfrm>
            <a:prstGeom prst="line">
              <a:avLst/>
            </a:prstGeom>
            <a:noFill/>
            <a:ln w="133350">
              <a:solidFill>
                <a:srgbClr val="FF0000"/>
              </a:solidFill>
              <a:round/>
              <a:headEnd/>
              <a:tailEnd/>
            </a:ln>
          </p:spPr>
          <p:txBody>
            <a:bodyPr/>
            <a:lstStyle/>
            <a:p>
              <a:endParaRPr lang="en-US" dirty="0"/>
            </a:p>
          </p:txBody>
        </p:sp>
      </p:grpSp>
      <p:sp>
        <p:nvSpPr>
          <p:cNvPr id="24" name="Oval 23"/>
          <p:cNvSpPr/>
          <p:nvPr/>
        </p:nvSpPr>
        <p:spPr bwMode="auto">
          <a:xfrm>
            <a:off x="7314543" y="2093488"/>
            <a:ext cx="571095" cy="394813"/>
          </a:xfrm>
          <a:prstGeom prst="ellipse">
            <a:avLst/>
          </a:prstGeom>
          <a:noFill/>
          <a:ln w="9525" cap="flat" cmpd="sng" algn="ctr">
            <a:solidFill>
              <a:srgbClr val="FF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dirty="0" smtClean="0">
              <a:ln>
                <a:noFill/>
              </a:ln>
              <a:solidFill>
                <a:schemeClr val="tx1"/>
              </a:solidFill>
              <a:effectLst/>
              <a:latin typeface="Times New Roman" pitchFamily="18" charset="0"/>
            </a:endParaRPr>
          </a:p>
        </p:txBody>
      </p:sp>
      <p:sp>
        <p:nvSpPr>
          <p:cNvPr id="26" name="Oval 25"/>
          <p:cNvSpPr/>
          <p:nvPr/>
        </p:nvSpPr>
        <p:spPr bwMode="auto">
          <a:xfrm>
            <a:off x="7885638" y="3223147"/>
            <a:ext cx="287528" cy="338798"/>
          </a:xfrm>
          <a:prstGeom prst="ellipse">
            <a:avLst/>
          </a:prstGeom>
          <a:solidFill>
            <a:srgbClr val="FF00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R="0" algn="l" defTabSz="914400" rtl="0" eaLnBrk="0" fontAlgn="base" latinLnBrk="0" hangingPunct="0">
              <a:lnSpc>
                <a:spcPct val="100000"/>
              </a:lnSpc>
              <a:spcBef>
                <a:spcPct val="0"/>
              </a:spcBef>
              <a:spcAft>
                <a:spcPct val="0"/>
              </a:spcAft>
              <a:buClrTx/>
              <a:buSzTx/>
              <a:tabLst/>
            </a:pPr>
            <a:r>
              <a:rPr lang="en-US" sz="1100" dirty="0" smtClean="0"/>
              <a:t>C</a:t>
            </a:r>
            <a:endParaRPr kumimoji="0" lang="en-US" sz="1100" b="0" i="0" u="none" strike="noStrike" cap="none" normalizeH="0" baseline="0" dirty="0" smtClean="0">
              <a:ln>
                <a:noFill/>
              </a:ln>
              <a:solidFill>
                <a:schemeClr val="tx1"/>
              </a:solidFill>
              <a:effectLst/>
            </a:endParaRPr>
          </a:p>
        </p:txBody>
      </p:sp>
      <p:sp>
        <p:nvSpPr>
          <p:cNvPr id="27" name="Oval 26"/>
          <p:cNvSpPr/>
          <p:nvPr/>
        </p:nvSpPr>
        <p:spPr bwMode="auto">
          <a:xfrm>
            <a:off x="7982396" y="2473947"/>
            <a:ext cx="293242" cy="311202"/>
          </a:xfrm>
          <a:prstGeom prst="ellipse">
            <a:avLst/>
          </a:prstGeom>
          <a:solidFill>
            <a:srgbClr val="FF00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R="0" algn="l" defTabSz="914400" rtl="0" eaLnBrk="0" fontAlgn="base" latinLnBrk="0" hangingPunct="0">
              <a:lnSpc>
                <a:spcPct val="100000"/>
              </a:lnSpc>
              <a:spcBef>
                <a:spcPct val="0"/>
              </a:spcBef>
              <a:spcAft>
                <a:spcPct val="0"/>
              </a:spcAft>
              <a:buClrTx/>
              <a:buSzTx/>
              <a:tabLst/>
            </a:pPr>
            <a:r>
              <a:rPr lang="en-US" sz="1100" dirty="0" smtClean="0"/>
              <a:t>B</a:t>
            </a:r>
            <a:endParaRPr kumimoji="0" lang="en-US" sz="1600" b="0" i="0" u="none" strike="noStrike" cap="none" normalizeH="0" baseline="0" dirty="0" smtClean="0">
              <a:ln>
                <a:noFill/>
              </a:ln>
              <a:solidFill>
                <a:schemeClr val="tx1"/>
              </a:solidFill>
              <a:effectLst/>
            </a:endParaRPr>
          </a:p>
        </p:txBody>
      </p:sp>
      <p:sp>
        <p:nvSpPr>
          <p:cNvPr id="28" name="Oval 27"/>
          <p:cNvSpPr/>
          <p:nvPr/>
        </p:nvSpPr>
        <p:spPr bwMode="auto">
          <a:xfrm>
            <a:off x="7307981" y="2492783"/>
            <a:ext cx="292109" cy="320610"/>
          </a:xfrm>
          <a:prstGeom prst="ellipse">
            <a:avLst/>
          </a:prstGeom>
          <a:solidFill>
            <a:srgbClr val="FF00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R="0" algn="ctr" defTabSz="914400" rtl="0" eaLnBrk="0" fontAlgn="base" latinLnBrk="0" hangingPunct="0">
              <a:lnSpc>
                <a:spcPct val="100000"/>
              </a:lnSpc>
              <a:spcBef>
                <a:spcPct val="0"/>
              </a:spcBef>
              <a:spcAft>
                <a:spcPct val="0"/>
              </a:spcAft>
              <a:buClrTx/>
              <a:buSzTx/>
              <a:tabLst/>
            </a:pPr>
            <a:r>
              <a:rPr lang="en-US" sz="1200" dirty="0" smtClean="0"/>
              <a:t>A</a:t>
            </a:r>
            <a:endParaRPr kumimoji="0" lang="en-US" sz="1200" b="0" i="0" u="none" strike="noStrike" cap="none" normalizeH="0" baseline="0" dirty="0" smtClean="0">
              <a:ln>
                <a:noFill/>
              </a:ln>
              <a:solidFill>
                <a:schemeClr val="tx1"/>
              </a:solidFill>
              <a:effectLst/>
            </a:endParaRPr>
          </a:p>
        </p:txBody>
      </p:sp>
      <p:sp>
        <p:nvSpPr>
          <p:cNvPr id="29" name="TextBox 16"/>
          <p:cNvSpPr txBox="1">
            <a:spLocks noChangeArrowheads="1"/>
          </p:cNvSpPr>
          <p:nvPr/>
        </p:nvSpPr>
        <p:spPr bwMode="auto">
          <a:xfrm>
            <a:off x="5998205" y="3618592"/>
            <a:ext cx="3061664" cy="215444"/>
          </a:xfrm>
          <a:prstGeom prst="rect">
            <a:avLst/>
          </a:prstGeom>
          <a:solidFill>
            <a:schemeClr val="bg1"/>
          </a:solidFill>
          <a:ln w="9525">
            <a:noFill/>
            <a:miter lim="800000"/>
            <a:headEnd/>
            <a:tailEnd/>
          </a:ln>
        </p:spPr>
        <p:txBody>
          <a:bodyPr wrap="square">
            <a:spAutoFit/>
          </a:bodyPr>
          <a:lstStyle/>
          <a:p>
            <a:pPr algn="ctr"/>
            <a:r>
              <a:rPr lang="en-US" sz="800" b="1" dirty="0" smtClean="0">
                <a:latin typeface="+mj-lt"/>
              </a:rPr>
              <a:t>Position of people before incident CM (A) DM (B) &amp;TP (C)</a:t>
            </a:r>
            <a:endParaRPr lang="en-US" sz="800" dirty="0">
              <a:latin typeface="+mj-lt"/>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9" name="Text Box 2"/>
          <p:cNvSpPr txBox="1">
            <a:spLocks noChangeArrowheads="1"/>
          </p:cNvSpPr>
          <p:nvPr/>
        </p:nvSpPr>
        <p:spPr bwMode="auto">
          <a:xfrm>
            <a:off x="323850" y="1125538"/>
            <a:ext cx="8351838" cy="4678204"/>
          </a:xfrm>
          <a:prstGeom prst="rect">
            <a:avLst/>
          </a:prstGeom>
          <a:noFill/>
          <a:ln w="19050">
            <a:noFill/>
            <a:miter lim="800000"/>
            <a:headEnd/>
            <a:tailEnd/>
          </a:ln>
        </p:spPr>
        <p:txBody>
          <a:bodyPr>
            <a:spAutoFit/>
          </a:bodyPr>
          <a:lstStyle/>
          <a:p>
            <a:pPr algn="just" eaLnBrk="1" hangingPunct="1">
              <a:spcBef>
                <a:spcPct val="50000"/>
              </a:spcBef>
              <a:defRPr/>
            </a:pPr>
            <a:endParaRPr lang="en-US" sz="600" dirty="0">
              <a:solidFill>
                <a:srgbClr val="000000"/>
              </a:solidFill>
              <a:latin typeface="Arial" charset="0"/>
            </a:endParaRPr>
          </a:p>
          <a:p>
            <a:pPr marL="173038" indent="-173038" eaLnBrk="1" hangingPunct="1">
              <a:defRPr/>
            </a:pPr>
            <a:endParaRPr lang="en-US" sz="600" dirty="0">
              <a:solidFill>
                <a:srgbClr val="000000"/>
              </a:solidFill>
              <a:latin typeface="Arial" charset="0"/>
            </a:endParaRPr>
          </a:p>
          <a:p>
            <a:pPr>
              <a:defRPr/>
            </a:pPr>
            <a:r>
              <a:rPr lang="en-US" sz="1600" b="1" dirty="0" smtClean="0">
                <a:solidFill>
                  <a:srgbClr val="FF0000"/>
                </a:solidFill>
              </a:rPr>
              <a:t>As a learning from this incident and to ensure continual improvement all contract managers must review their HSE HEMP against the questions asked below:</a:t>
            </a:r>
          </a:p>
          <a:p>
            <a:pPr marL="342900" indent="-342900">
              <a:defRPr/>
            </a:pPr>
            <a:endParaRPr lang="en-US" sz="1600" b="1" dirty="0">
              <a:solidFill>
                <a:srgbClr val="333399"/>
              </a:solidFill>
              <a:latin typeface="+mj-lt"/>
            </a:endParaRPr>
          </a:p>
          <a:p>
            <a:pPr marL="342900" indent="-342900" eaLnBrk="1" hangingPunct="1">
              <a:defRPr/>
            </a:pPr>
            <a:r>
              <a:rPr lang="en-US" sz="1600" b="1" dirty="0">
                <a:solidFill>
                  <a:srgbClr val="333399"/>
                </a:solidFill>
                <a:latin typeface="+mj-lt"/>
              </a:rPr>
              <a:t>Confirm the following</a:t>
            </a:r>
            <a:r>
              <a:rPr lang="en-US" sz="1600" b="1" dirty="0" smtClean="0">
                <a:solidFill>
                  <a:srgbClr val="333399"/>
                </a:solidFill>
                <a:latin typeface="+mj-lt"/>
              </a:rPr>
              <a:t>:</a:t>
            </a:r>
            <a:endParaRPr lang="en-US" sz="1600" b="1" dirty="0" smtClean="0">
              <a:solidFill>
                <a:srgbClr val="333399"/>
              </a:solidFill>
              <a:latin typeface="+mj-lt"/>
              <a:sym typeface="Wingdings" pitchFamily="2" charset="2"/>
            </a:endParaRPr>
          </a:p>
          <a:p>
            <a:pPr marL="342900" indent="-342900">
              <a:buFont typeface="+mj-lt"/>
              <a:buAutoNum type="arabicPeriod"/>
              <a:defRPr/>
            </a:pPr>
            <a:r>
              <a:rPr lang="en-US" sz="1600" dirty="0" smtClean="0">
                <a:solidFill>
                  <a:srgbClr val="333399"/>
                </a:solidFill>
                <a:latin typeface="+mj-lt"/>
                <a:sym typeface="Wingdings" pitchFamily="2" charset="2"/>
              </a:rPr>
              <a:t>Do you ensure communications systems are working and maintained? </a:t>
            </a:r>
          </a:p>
          <a:p>
            <a:pPr marL="342900" indent="-342900">
              <a:buFont typeface="+mj-lt"/>
              <a:buAutoNum type="arabicPeriod"/>
              <a:defRPr/>
            </a:pPr>
            <a:r>
              <a:rPr lang="en-US" sz="1600" dirty="0" smtClean="0">
                <a:solidFill>
                  <a:srgbClr val="333399"/>
                </a:solidFill>
                <a:latin typeface="+mj-lt"/>
                <a:sym typeface="Wingdings" pitchFamily="2" charset="2"/>
              </a:rPr>
              <a:t>Do you ensure maintenance of safety critical equipment is monitored? </a:t>
            </a:r>
          </a:p>
          <a:p>
            <a:pPr marL="342900" indent="-342900">
              <a:buFont typeface="+mj-lt"/>
              <a:buAutoNum type="arabicPeriod"/>
              <a:defRPr/>
            </a:pPr>
            <a:r>
              <a:rPr lang="en-US" sz="1600" dirty="0" smtClean="0">
                <a:solidFill>
                  <a:srgbClr val="333399"/>
                </a:solidFill>
                <a:latin typeface="+mj-lt"/>
                <a:sym typeface="Wingdings" pitchFamily="2" charset="2"/>
              </a:rPr>
              <a:t>Do you have a system to effectively cascade the HSE Flashes, Product Bulletins &amp; recommended actions to all staff?</a:t>
            </a:r>
            <a:endParaRPr lang="en-US" sz="1600" dirty="0">
              <a:solidFill>
                <a:srgbClr val="333399"/>
              </a:solidFill>
              <a:latin typeface="+mj-lt"/>
              <a:sym typeface="Wingdings" pitchFamily="2" charset="2"/>
            </a:endParaRPr>
          </a:p>
          <a:p>
            <a:pPr marL="342900" lvl="0" indent="-342900">
              <a:buFont typeface="+mj-lt"/>
              <a:buAutoNum type="arabicPeriod"/>
              <a:defRPr/>
            </a:pPr>
            <a:r>
              <a:rPr lang="en-US" sz="1600" dirty="0">
                <a:solidFill>
                  <a:srgbClr val="333399"/>
                </a:solidFill>
                <a:latin typeface="+mj-lt"/>
                <a:sym typeface="Wingdings" pitchFamily="2" charset="2"/>
              </a:rPr>
              <a:t>Do you </a:t>
            </a:r>
            <a:r>
              <a:rPr lang="en-US" sz="1600" dirty="0" smtClean="0">
                <a:solidFill>
                  <a:srgbClr val="333399"/>
                </a:solidFill>
                <a:latin typeface="+mj-lt"/>
                <a:sym typeface="Wingdings" pitchFamily="2" charset="2"/>
              </a:rPr>
              <a:t>effectively manage the </a:t>
            </a:r>
            <a:r>
              <a:rPr lang="en-US" sz="1600" dirty="0">
                <a:solidFill>
                  <a:srgbClr val="333399"/>
                </a:solidFill>
                <a:latin typeface="+mj-lt"/>
                <a:sym typeface="Wingdings" pitchFamily="2" charset="2"/>
              </a:rPr>
              <a:t>staff competency </a:t>
            </a:r>
            <a:r>
              <a:rPr lang="en-US" sz="1600" dirty="0" smtClean="0">
                <a:solidFill>
                  <a:srgbClr val="333399"/>
                </a:solidFill>
                <a:latin typeface="+mj-lt"/>
                <a:sym typeface="Wingdings" pitchFamily="2" charset="2"/>
              </a:rPr>
              <a:t>process at </a:t>
            </a:r>
            <a:r>
              <a:rPr lang="en-US" sz="1600" dirty="0">
                <a:solidFill>
                  <a:srgbClr val="333399"/>
                </a:solidFill>
                <a:latin typeface="+mj-lt"/>
                <a:sym typeface="Wingdings" pitchFamily="2" charset="2"/>
              </a:rPr>
              <a:t>all </a:t>
            </a:r>
            <a:r>
              <a:rPr lang="en-US" sz="1600" dirty="0" smtClean="0">
                <a:solidFill>
                  <a:srgbClr val="333399"/>
                </a:solidFill>
                <a:latin typeface="+mj-lt"/>
                <a:sym typeface="Wingdings" pitchFamily="2" charset="2"/>
              </a:rPr>
              <a:t>levels?</a:t>
            </a:r>
          </a:p>
          <a:p>
            <a:pPr marL="342900" lvl="0" indent="-342900">
              <a:buFont typeface="+mj-lt"/>
              <a:buAutoNum type="arabicPeriod"/>
              <a:defRPr/>
            </a:pPr>
            <a:r>
              <a:rPr lang="en-US" sz="1600" dirty="0" smtClean="0">
                <a:solidFill>
                  <a:srgbClr val="333399"/>
                </a:solidFill>
                <a:latin typeface="+mj-lt"/>
                <a:sym typeface="Wingdings" pitchFamily="2" charset="2"/>
              </a:rPr>
              <a:t>Do you strictly enforce Zone Management process at your sites?</a:t>
            </a:r>
          </a:p>
          <a:p>
            <a:pPr marL="342900" lvl="0" indent="-342900">
              <a:buFont typeface="+mj-lt"/>
              <a:buAutoNum type="arabicPeriod"/>
              <a:defRPr/>
            </a:pPr>
            <a:r>
              <a:rPr lang="en-US" sz="1600" dirty="0" smtClean="0">
                <a:solidFill>
                  <a:srgbClr val="333399"/>
                </a:solidFill>
                <a:latin typeface="+mj-lt"/>
                <a:sym typeface="Wingdings" pitchFamily="2" charset="2"/>
              </a:rPr>
              <a:t>Do you have a full listing of all Safety Critical Equipment including </a:t>
            </a:r>
            <a:r>
              <a:rPr lang="en-US" sz="1600" dirty="0">
                <a:solidFill>
                  <a:srgbClr val="333399"/>
                </a:solidFill>
                <a:latin typeface="+mj-lt"/>
                <a:sym typeface="Wingdings" pitchFamily="2" charset="2"/>
              </a:rPr>
              <a:t>S</a:t>
            </a:r>
            <a:r>
              <a:rPr lang="en-US" sz="1600" dirty="0" smtClean="0">
                <a:solidFill>
                  <a:srgbClr val="333399"/>
                </a:solidFill>
                <a:latin typeface="+mj-lt"/>
                <a:sym typeface="Wingdings" pitchFamily="2" charset="2"/>
              </a:rPr>
              <a:t>afety Critical Spares?</a:t>
            </a:r>
          </a:p>
          <a:p>
            <a:pPr marL="342900" indent="-342900">
              <a:buFont typeface="+mj-lt"/>
              <a:buAutoNum type="arabicPeriod"/>
              <a:defRPr/>
            </a:pPr>
            <a:r>
              <a:rPr lang="en-US" sz="1600" dirty="0" smtClean="0">
                <a:solidFill>
                  <a:srgbClr val="333399"/>
                </a:solidFill>
                <a:latin typeface="+mj-lt"/>
                <a:sym typeface="Wingdings" pitchFamily="2" charset="2"/>
              </a:rPr>
              <a:t>Do You always ensure any breakdown, testing or maintenance work is planned, risk assessed with TBT and </a:t>
            </a:r>
            <a:r>
              <a:rPr lang="en-US" sz="1600" smtClean="0">
                <a:solidFill>
                  <a:srgbClr val="333399"/>
                </a:solidFill>
                <a:latin typeface="+mj-lt"/>
                <a:sym typeface="Wingdings" pitchFamily="2" charset="2"/>
              </a:rPr>
              <a:t>PTW in </a:t>
            </a:r>
            <a:r>
              <a:rPr lang="en-US" sz="1600" dirty="0" smtClean="0">
                <a:solidFill>
                  <a:srgbClr val="333399"/>
                </a:solidFill>
                <a:latin typeface="+mj-lt"/>
                <a:sym typeface="Wingdings" pitchFamily="2" charset="2"/>
              </a:rPr>
              <a:t>place, prior to commencement of the </a:t>
            </a:r>
            <a:r>
              <a:rPr lang="en-US" sz="1600" smtClean="0">
                <a:solidFill>
                  <a:srgbClr val="333399"/>
                </a:solidFill>
                <a:latin typeface="+mj-lt"/>
                <a:sym typeface="Wingdings" pitchFamily="2" charset="2"/>
              </a:rPr>
              <a:t>work?</a:t>
            </a:r>
            <a:endParaRPr lang="en-US" sz="1600" dirty="0" smtClean="0">
              <a:solidFill>
                <a:srgbClr val="333399"/>
              </a:solidFill>
              <a:latin typeface="+mj-lt"/>
              <a:sym typeface="Wingdings" pitchFamily="2" charset="2"/>
            </a:endParaRPr>
          </a:p>
          <a:p>
            <a:pPr marL="342900" lvl="0" indent="-342900" eaLnBrk="1" hangingPunct="1">
              <a:buFont typeface="+mj-lt"/>
              <a:buAutoNum type="arabicPeriod"/>
              <a:defRPr/>
            </a:pPr>
            <a:endParaRPr lang="en-US" sz="1400" dirty="0" smtClean="0">
              <a:solidFill>
                <a:srgbClr val="FF0000"/>
              </a:solidFill>
              <a:latin typeface="Tahoma" panose="020B0604030504040204" pitchFamily="34" charset="0"/>
              <a:ea typeface="Tahoma" panose="020B0604030504040204" pitchFamily="34" charset="0"/>
              <a:cs typeface="Tahoma" panose="020B0604030504040204" pitchFamily="34" charset="0"/>
              <a:sym typeface="Wingdings" pitchFamily="2" charset="2"/>
            </a:endParaRPr>
          </a:p>
          <a:p>
            <a:pPr lvl="0" eaLnBrk="1" hangingPunct="1">
              <a:defRPr/>
            </a:pPr>
            <a:endParaRPr lang="en-US" sz="1400" dirty="0" smtClean="0">
              <a:solidFill>
                <a:srgbClr val="0000FF"/>
              </a:solidFill>
              <a:latin typeface="Tahoma" panose="020B0604030504040204" pitchFamily="34" charset="0"/>
              <a:ea typeface="Tahoma" panose="020B0604030504040204" pitchFamily="34" charset="0"/>
              <a:cs typeface="Tahoma" panose="020B0604030504040204" pitchFamily="34" charset="0"/>
              <a:sym typeface="Wingdings" pitchFamily="2" charset="2"/>
            </a:endParaRPr>
          </a:p>
          <a:p>
            <a:pPr marL="342900" lvl="0" indent="-342900" eaLnBrk="1" hangingPunct="1">
              <a:buFont typeface="+mj-lt"/>
              <a:buAutoNum type="arabicPeriod"/>
              <a:defRPr/>
            </a:pPr>
            <a:endParaRPr lang="en-US" sz="1400" dirty="0">
              <a:solidFill>
                <a:srgbClr val="0000FF"/>
              </a:solidFill>
              <a:latin typeface="Tahoma" panose="020B0604030504040204" pitchFamily="34" charset="0"/>
              <a:ea typeface="Tahoma" panose="020B0604030504040204" pitchFamily="34" charset="0"/>
              <a:cs typeface="Tahoma" panose="020B0604030504040204" pitchFamily="34" charset="0"/>
              <a:sym typeface="Wingdings" pitchFamily="2" charset="2"/>
            </a:endParaRPr>
          </a:p>
          <a:p>
            <a:pPr marL="119063" indent="-119063" eaLnBrk="1" hangingPunct="1">
              <a:defRPr/>
            </a:pPr>
            <a:endParaRPr lang="en-US" sz="1400" dirty="0">
              <a:solidFill>
                <a:srgbClr val="0000FF"/>
              </a:solidFill>
              <a:latin typeface="Tahoma" panose="020B0604030504040204" pitchFamily="34" charset="0"/>
              <a:ea typeface="Tahoma" panose="020B0604030504040204" pitchFamily="34" charset="0"/>
              <a:cs typeface="Tahoma" panose="020B0604030504040204" pitchFamily="34" charset="0"/>
              <a:sym typeface="Wingdings" pitchFamily="2" charset="2"/>
            </a:endParaRPr>
          </a:p>
          <a:p>
            <a:pPr marL="119063" indent="-119063" eaLnBrk="1" hangingPunct="1">
              <a:defRPr/>
            </a:pPr>
            <a:endParaRPr lang="en-US" sz="1400" dirty="0">
              <a:solidFill>
                <a:srgbClr val="000000"/>
              </a:solidFill>
              <a:latin typeface="Arial" charset="0"/>
            </a:endParaRPr>
          </a:p>
          <a:p>
            <a:pPr marL="173038" indent="-173038" eaLnBrk="1" hangingPunct="1">
              <a:buFont typeface="Arial" pitchFamily="34" charset="0"/>
              <a:buChar char="•"/>
              <a:defRPr/>
            </a:pPr>
            <a:endParaRPr lang="en-US" sz="800" dirty="0">
              <a:solidFill>
                <a:srgbClr val="000000"/>
              </a:solidFill>
              <a:latin typeface="Arial" charset="0"/>
            </a:endParaRPr>
          </a:p>
        </p:txBody>
      </p:sp>
      <p:grpSp>
        <p:nvGrpSpPr>
          <p:cNvPr id="2" name="Group 9"/>
          <p:cNvGrpSpPr>
            <a:grpSpLocks/>
          </p:cNvGrpSpPr>
          <p:nvPr/>
        </p:nvGrpSpPr>
        <p:grpSpPr bwMode="auto">
          <a:xfrm>
            <a:off x="12700" y="-228600"/>
            <a:ext cx="8920163" cy="990600"/>
            <a:chOff x="9" y="-144"/>
            <a:chExt cx="6087" cy="624"/>
          </a:xfrm>
        </p:grpSpPr>
        <p:sp>
          <p:nvSpPr>
            <p:cNvPr id="27654" name="Rectangle 8"/>
            <p:cNvSpPr>
              <a:spLocks noChangeArrowheads="1"/>
            </p:cNvSpPr>
            <p:nvPr/>
          </p:nvSpPr>
          <p:spPr bwMode="auto">
            <a:xfrm>
              <a:off x="288" y="144"/>
              <a:ext cx="5184" cy="336"/>
            </a:xfrm>
            <a:prstGeom prst="rect">
              <a:avLst/>
            </a:prstGeom>
            <a:noFill/>
            <a:ln w="9525">
              <a:noFill/>
              <a:miter lim="800000"/>
              <a:headEnd/>
              <a:tailEnd/>
            </a:ln>
          </p:spPr>
          <p:txBody>
            <a:bodyPr anchor="ctr"/>
            <a:lstStyle/>
            <a:p>
              <a:pPr algn="ctr" eaLnBrk="1" hangingPunct="1"/>
              <a:endParaRPr lang="en-GB" sz="2000" dirty="0">
                <a:solidFill>
                  <a:srgbClr val="000000"/>
                </a:solidFill>
                <a:latin typeface="Arial" charset="0"/>
              </a:endParaRPr>
            </a:p>
          </p:txBody>
        </p:sp>
        <p:sp>
          <p:nvSpPr>
            <p:cNvPr id="17414" name="Text Box 12"/>
            <p:cNvSpPr txBox="1">
              <a:spLocks noChangeArrowheads="1"/>
            </p:cNvSpPr>
            <p:nvPr/>
          </p:nvSpPr>
          <p:spPr bwMode="auto">
            <a:xfrm>
              <a:off x="676" y="0"/>
              <a:ext cx="4815" cy="407"/>
            </a:xfrm>
            <a:prstGeom prst="rect">
              <a:avLst/>
            </a:prstGeom>
            <a:noFill/>
            <a:ln w="9525">
              <a:noFill/>
              <a:miter lim="800000"/>
              <a:headEnd/>
              <a:tailEnd/>
            </a:ln>
          </p:spPr>
          <p:txBody>
            <a:bodyPr>
              <a:spAutoFit/>
            </a:bodyPr>
            <a:lstStyle/>
            <a:p>
              <a:pPr algn="ctr">
                <a:defRPr/>
              </a:pPr>
              <a:r>
                <a:rPr lang="en-GB" sz="3600" b="1" dirty="0">
                  <a:latin typeface="+mj-lt"/>
                </a:rPr>
                <a:t>Management self audit </a:t>
              </a:r>
            </a:p>
          </p:txBody>
        </p:sp>
        <p:sp>
          <p:nvSpPr>
            <p:cNvPr id="27656" name="Text Box 13"/>
            <p:cNvSpPr txBox="1">
              <a:spLocks noChangeArrowheads="1"/>
            </p:cNvSpPr>
            <p:nvPr/>
          </p:nvSpPr>
          <p:spPr bwMode="auto">
            <a:xfrm>
              <a:off x="9" y="0"/>
              <a:ext cx="1144" cy="174"/>
            </a:xfrm>
            <a:prstGeom prst="rect">
              <a:avLst/>
            </a:prstGeom>
            <a:noFill/>
            <a:ln w="19050">
              <a:noFill/>
              <a:miter lim="800000"/>
              <a:headEnd/>
              <a:tailEnd/>
            </a:ln>
          </p:spPr>
          <p:txBody>
            <a:bodyPr>
              <a:spAutoFit/>
            </a:bodyPr>
            <a:lstStyle/>
            <a:p>
              <a:pPr algn="ctr">
                <a:spcBef>
                  <a:spcPct val="10000"/>
                </a:spcBef>
              </a:pPr>
              <a:endParaRPr lang="en-GB" sz="1200" b="1" dirty="0">
                <a:solidFill>
                  <a:srgbClr val="000000"/>
                </a:solidFill>
                <a:latin typeface="Arial" charset="0"/>
              </a:endParaRPr>
            </a:p>
          </p:txBody>
        </p:sp>
        <p:sp>
          <p:nvSpPr>
            <p:cNvPr id="27657" name="WordArt 14"/>
            <p:cNvSpPr>
              <a:spLocks noChangeArrowheads="1" noChangeShapeType="1" noTextEdit="1"/>
            </p:cNvSpPr>
            <p:nvPr/>
          </p:nvSpPr>
          <p:spPr bwMode="auto">
            <a:xfrm>
              <a:off x="5448" y="-144"/>
              <a:ext cx="648" cy="576"/>
            </a:xfrm>
            <a:prstGeom prst="rect">
              <a:avLst/>
            </a:prstGeom>
          </p:spPr>
          <p:txBody>
            <a:bodyPr spcFirstLastPara="1" wrap="none" fromWordArt="1">
              <a:prstTxWarp prst="textArchDown">
                <a:avLst>
                  <a:gd name="adj" fmla="val 0"/>
                </a:avLst>
              </a:prstTxWarp>
            </a:bodyPr>
            <a:lstStyle/>
            <a:p>
              <a:pPr algn="ctr"/>
              <a:endParaRPr lang="en-US" sz="3600" kern="10" dirty="0">
                <a:ln w="9525">
                  <a:solidFill>
                    <a:srgbClr val="000000"/>
                  </a:solidFill>
                  <a:round/>
                  <a:headEnd/>
                  <a:tailEnd/>
                </a:ln>
                <a:solidFill>
                  <a:srgbClr val="000000"/>
                </a:solidFill>
                <a:latin typeface="Arial"/>
                <a:cs typeface="Arial"/>
              </a:endParaRPr>
            </a:p>
          </p:txBody>
        </p:sp>
      </p:grpSp>
      <p:sp>
        <p:nvSpPr>
          <p:cNvPr id="27652" name="Slide Number Placeholder 8"/>
          <p:cNvSpPr>
            <a:spLocks noGrp="1"/>
          </p:cNvSpPr>
          <p:nvPr>
            <p:ph type="sldNum" sz="quarter" idx="12"/>
          </p:nvPr>
        </p:nvSpPr>
        <p:spPr>
          <a:noFill/>
        </p:spPr>
        <p:txBody>
          <a:bodyPr/>
          <a:lstStyle/>
          <a:p>
            <a:fld id="{6938B89D-F213-4B22-83B0-682ADC9DB09E}" type="slidenum">
              <a:rPr lang="en-US" smtClean="0"/>
              <a:pPr/>
              <a:t>2</a:t>
            </a:fld>
            <a:endParaRPr lang="en-US" dirty="0" smtClean="0"/>
          </a:p>
        </p:txBody>
      </p:sp>
      <p:sp>
        <p:nvSpPr>
          <p:cNvPr id="27653" name="Rectangle 8"/>
          <p:cNvSpPr>
            <a:spLocks noChangeArrowheads="1"/>
          </p:cNvSpPr>
          <p:nvPr/>
        </p:nvSpPr>
        <p:spPr bwMode="auto">
          <a:xfrm>
            <a:off x="381000" y="914400"/>
            <a:ext cx="3406830" cy="338554"/>
          </a:xfrm>
          <a:prstGeom prst="rect">
            <a:avLst/>
          </a:prstGeom>
          <a:noFill/>
          <a:ln w="9525">
            <a:noFill/>
            <a:miter lim="800000"/>
            <a:headEnd/>
            <a:tailEnd/>
          </a:ln>
        </p:spPr>
        <p:txBody>
          <a:bodyPr wrap="none">
            <a:spAutoFit/>
          </a:bodyPr>
          <a:lstStyle/>
          <a:p>
            <a:pPr marL="114300" indent="-114300" algn="just">
              <a:defRPr/>
            </a:pPr>
            <a:r>
              <a:rPr lang="en-GB" sz="1600" b="1" dirty="0" smtClean="0">
                <a:solidFill>
                  <a:srgbClr val="333399"/>
                </a:solidFill>
              </a:rPr>
              <a:t>Date:21.8.17</a:t>
            </a:r>
            <a:r>
              <a:rPr lang="en-US" sz="1600" b="1" dirty="0" smtClean="0">
                <a:solidFill>
                  <a:srgbClr val="333399"/>
                </a:solidFill>
              </a:rPr>
              <a:t>       Incident title: Fatality</a:t>
            </a:r>
            <a:endParaRPr lang="en-US" sz="1600" b="1" dirty="0">
              <a:solidFill>
                <a:srgbClr val="333399"/>
              </a:solidFill>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Theme1">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Image" ma:contentTypeID="0x0101009148F5A04DDD49CBA7127AADA5FB792B00AADE34325A8B49CDA8BB4DB53328F214009C4067D375EDA046866D1CFD34BA6725" ma:contentTypeVersion="4" ma:contentTypeDescription="Upload an image." ma:contentTypeScope="" ma:versionID="5568808217e8896a20d35b78a187a54b">
  <xsd:schema xmlns:xsd="http://www.w3.org/2001/XMLSchema" xmlns:xs="http://www.w3.org/2001/XMLSchema" xmlns:p="http://schemas.microsoft.com/office/2006/metadata/properties" xmlns:ns1="http://schemas.microsoft.com/sharepoint/v3" xmlns:ns2="4880E4F8-4B7D-4BDD-91E3-E10D47036ECA" xmlns:ns3="http://schemas.microsoft.com/sharepoint/v3/fields" xmlns:ns4="4880e4f8-4b7d-4bdd-91e3-e10d47036eca" xmlns:ns5="9d51eac6-a7d5-47f5-a119-63d146adb134" targetNamespace="http://schemas.microsoft.com/office/2006/metadata/properties" ma:root="true" ma:fieldsID="95b9b289a8e8f4d106e4c69b136198e4" ns1:_="" ns2:_="" ns3:_="" ns4:_="" ns5:_="">
    <xsd:import namespace="http://schemas.microsoft.com/sharepoint/v3"/>
    <xsd:import namespace="4880E4F8-4B7D-4BDD-91E3-E10D47036ECA"/>
    <xsd:import namespace="http://schemas.microsoft.com/sharepoint/v3/fields"/>
    <xsd:import namespace="4880e4f8-4b7d-4bdd-91e3-e10d47036eca"/>
    <xsd:import namespace="9d51eac6-a7d5-47f5-a119-63d146adb134"/>
    <xsd:element name="properties">
      <xsd:complexType>
        <xsd:sequence>
          <xsd:element name="documentManagement">
            <xsd:complexType>
              <xsd:all>
                <xsd:element ref="ns1:FileRef" minOccurs="0"/>
                <xsd:element ref="ns1:File_x0020_Type" minOccurs="0"/>
                <xsd:element ref="ns1:HTML_x0020_File_x0020_Type" minOccurs="0"/>
                <xsd:element ref="ns1:FSObjType" minOccurs="0"/>
                <xsd:element ref="ns2:ThumbnailExists" minOccurs="0"/>
                <xsd:element ref="ns2:PreviewExists" minOccurs="0"/>
                <xsd:element ref="ns2:ImageWidth" minOccurs="0"/>
                <xsd:element ref="ns2:ImageHeight" minOccurs="0"/>
                <xsd:element ref="ns2:ImageCreateDate" minOccurs="0"/>
                <xsd:element ref="ns3:wic_System_Copyright" minOccurs="0"/>
                <xsd:element ref="ns4:Language" minOccurs="0"/>
                <xsd:element ref="ns4:DocId" minOccurs="0"/>
                <xsd:element ref="ns5:SharedWithUser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FileRef" ma:index="8" nillable="true" ma:displayName="URL Path" ma:hidden="true" ma:list="Docs" ma:internalName="FileRef" ma:readOnly="true" ma:showField="FullUrl">
      <xsd:simpleType>
        <xsd:restriction base="dms:Lookup"/>
      </xsd:simpleType>
    </xsd:element>
    <xsd:element name="File_x0020_Type" ma:index="9" nillable="true" ma:displayName="File Type" ma:hidden="true" ma:internalName="File_x0020_Type" ma:readOnly="true">
      <xsd:simpleType>
        <xsd:restriction base="dms:Text"/>
      </xsd:simpleType>
    </xsd:element>
    <xsd:element name="HTML_x0020_File_x0020_Type" ma:index="10" nillable="true" ma:displayName="HTML File Type" ma:hidden="true" ma:internalName="HTML_x0020_File_x0020_Type" ma:readOnly="true">
      <xsd:simpleType>
        <xsd:restriction base="dms:Text"/>
      </xsd:simpleType>
    </xsd:element>
    <xsd:element name="FSObjType" ma:index="11" nillable="true" ma:displayName="Item Type" ma:hidden="true" ma:list="Docs" ma:internalName="FSObjType" ma:readOnly="true" ma:showField="FSType">
      <xsd:simpleType>
        <xsd:restriction base="dms:Lookup"/>
      </xsd:simpleType>
    </xsd:element>
  </xsd:schema>
  <xsd:schema xmlns:xsd="http://www.w3.org/2001/XMLSchema" xmlns:xs="http://www.w3.org/2001/XMLSchema" xmlns:dms="http://schemas.microsoft.com/office/2006/documentManagement/types" xmlns:pc="http://schemas.microsoft.com/office/infopath/2007/PartnerControls" targetNamespace="4880E4F8-4B7D-4BDD-91E3-E10D47036ECA" elementFormDefault="qualified">
    <xsd:import namespace="http://schemas.microsoft.com/office/2006/documentManagement/types"/>
    <xsd:import namespace="http://schemas.microsoft.com/office/infopath/2007/PartnerControls"/>
    <xsd:element name="ThumbnailExists" ma:index="18" nillable="true" ma:displayName="Thumbnail Exists" ma:default="FALSE" ma:hidden="true" ma:internalName="ThumbnailExists" ma:readOnly="true">
      <xsd:simpleType>
        <xsd:restriction base="dms:Boolean"/>
      </xsd:simpleType>
    </xsd:element>
    <xsd:element name="PreviewExists" ma:index="19" nillable="true" ma:displayName="Preview Exists" ma:default="FALSE" ma:hidden="true" ma:internalName="PreviewExists" ma:readOnly="true">
      <xsd:simpleType>
        <xsd:restriction base="dms:Boolean"/>
      </xsd:simpleType>
    </xsd:element>
    <xsd:element name="ImageWidth" ma:index="20" nillable="true" ma:displayName="Width" ma:internalName="ImageWidth" ma:readOnly="true">
      <xsd:simpleType>
        <xsd:restriction base="dms:Unknown"/>
      </xsd:simpleType>
    </xsd:element>
    <xsd:element name="ImageHeight" ma:index="22" nillable="true" ma:displayName="Height" ma:internalName="ImageHeight" ma:readOnly="true">
      <xsd:simpleType>
        <xsd:restriction base="dms:Unknown"/>
      </xsd:simpleType>
    </xsd:element>
    <xsd:element name="ImageCreateDate" ma:index="25" nillable="true" ma:displayName="Date Picture Taken" ma:format="DateTime" ma:hidden="true" ma:internalName="ImageCreateDate">
      <xsd:simpleType>
        <xsd:restriction base="dms:DateTime"/>
      </xsd:simple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fields" elementFormDefault="qualified">
    <xsd:import namespace="http://schemas.microsoft.com/office/2006/documentManagement/types"/>
    <xsd:import namespace="http://schemas.microsoft.com/office/infopath/2007/PartnerControls"/>
    <xsd:element name="wic_System_Copyright" ma:index="26" nillable="true" ma:displayName="Copyright" ma:internalName="wic_System_Copyright">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4880e4f8-4b7d-4bdd-91e3-e10d47036eca" elementFormDefault="qualified">
    <xsd:import namespace="http://schemas.microsoft.com/office/2006/documentManagement/types"/>
    <xsd:import namespace="http://schemas.microsoft.com/office/infopath/2007/PartnerControls"/>
    <xsd:element name="Language" ma:index="27" nillable="true" ma:displayName="Language" ma:default="English 1" ma:format="Dropdown" ma:internalName="Language">
      <xsd:simpleType>
        <xsd:restriction base="dms:Choice">
          <xsd:enumeration value="English"/>
          <xsd:enumeration value="Arabic"/>
          <xsd:enumeration value="Hindi"/>
          <xsd:enumeration value="English 1"/>
          <xsd:enumeration value="English 2"/>
          <xsd:enumeration value="Arabic 1"/>
          <xsd:enumeration value="Arabic 2"/>
          <xsd:enumeration value="Hindi 1"/>
          <xsd:enumeration value="Hindi 2"/>
          <xsd:enumeration value="Malayalam 1"/>
          <xsd:enumeration value="Malayalam 2"/>
        </xsd:restriction>
      </xsd:simpleType>
    </xsd:element>
    <xsd:element name="DocId" ma:index="28" nillable="true" ma:displayName="DocId" ma:list="{9de017a3-70b4-41a0-b3a1-4f7a098545da}" ma:internalName="DocId" ma:showField="ID" ma:web="9d51eac6-a7d5-47f5-a119-63d146adb134">
      <xsd:simpleType>
        <xsd:restriction base="dms:Lookup"/>
      </xsd:simpleType>
    </xsd:element>
  </xsd:schema>
  <xsd:schema xmlns:xsd="http://www.w3.org/2001/XMLSchema" xmlns:xs="http://www.w3.org/2001/XMLSchema" xmlns:dms="http://schemas.microsoft.com/office/2006/documentManagement/types" xmlns:pc="http://schemas.microsoft.com/office/infopath/2007/PartnerControls" targetNamespace="9d51eac6-a7d5-47f5-a119-63d146adb134" elementFormDefault="qualified">
    <xsd:import namespace="http://schemas.microsoft.com/office/2006/documentManagement/types"/>
    <xsd:import namespace="http://schemas.microsoft.com/office/infopath/2007/PartnerControls"/>
    <xsd:element name="SharedWithUsers" ma:index="29"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ma:index="24" ma:displayName="Author"/>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ma:index="23" ma:displayName="Comments"/>
        <xsd:element name="keywords" minOccurs="0" maxOccurs="1" type="xsd:string" ma:index="14" ma:displayName="Keywords"/>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Language xmlns="4880e4f8-4b7d-4bdd-91e3-e10d47036eca">English 1</Language>
    <DocId xmlns="4880e4f8-4b7d-4bdd-91e3-e10d47036eca">91958</DocId>
    <ImageCreateDate xmlns="4880E4F8-4B7D-4BDD-91E3-E10D47036ECA" xsi:nil="true"/>
    <wic_System_Copyright xmlns="http://schemas.microsoft.com/sharepoint/v3/fields" xsi:nil="true"/>
  </documentManagement>
</p:properties>
</file>

<file path=customXml/itemProps1.xml><?xml version="1.0" encoding="utf-8"?>
<ds:datastoreItem xmlns:ds="http://schemas.openxmlformats.org/officeDocument/2006/customXml" ds:itemID="{1B0E123E-3BD6-4B4F-B04B-997EAE4E437C}"/>
</file>

<file path=customXml/itemProps2.xml><?xml version="1.0" encoding="utf-8"?>
<ds:datastoreItem xmlns:ds="http://schemas.openxmlformats.org/officeDocument/2006/customXml" ds:itemID="{1F2FDAB9-D765-4E33-A29B-581B6F414BA4}"/>
</file>

<file path=customXml/itemProps3.xml><?xml version="1.0" encoding="utf-8"?>
<ds:datastoreItem xmlns:ds="http://schemas.openxmlformats.org/officeDocument/2006/customXml" ds:itemID="{15581FCB-16A6-4AD1-AEB9-35DB7B1808CA}"/>
</file>

<file path=docProps/app.xml><?xml version="1.0" encoding="utf-8"?>
<Properties xmlns="http://schemas.openxmlformats.org/officeDocument/2006/extended-properties" xmlns:vt="http://schemas.openxmlformats.org/officeDocument/2006/docPropsVTypes">
  <TotalTime>236</TotalTime>
  <Words>428</Words>
  <Application>Microsoft Office PowerPoint</Application>
  <PresentationFormat>On-screen Show (4:3)</PresentationFormat>
  <Paragraphs>46</Paragraphs>
  <Slides>2</Slides>
  <Notes>2</Notes>
  <HiddenSlides>0</HiddenSlides>
  <MMClips>0</MMClips>
  <ScaleCrop>false</ScaleCrop>
  <HeadingPairs>
    <vt:vector size="4" baseType="variant">
      <vt:variant>
        <vt:lpstr>Theme</vt:lpstr>
      </vt:variant>
      <vt:variant>
        <vt:i4>1</vt:i4>
      </vt:variant>
      <vt:variant>
        <vt:lpstr>Slide Titles</vt:lpstr>
      </vt:variant>
      <vt:variant>
        <vt:i4>2</vt:i4>
      </vt:variant>
    </vt:vector>
  </HeadingPairs>
  <TitlesOfParts>
    <vt:vector size="3" baseType="lpstr">
      <vt:lpstr>Theme1</vt:lpstr>
      <vt:lpstr>Slide 1</vt:lpstr>
      <vt:lpstr>Slide 2</vt:lpstr>
    </vt:vector>
  </TitlesOfParts>
  <Company>PDO</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mu61323</dc:creator>
  <cp:lastModifiedBy>mu95018</cp:lastModifiedBy>
  <cp:revision>33</cp:revision>
  <dcterms:created xsi:type="dcterms:W3CDTF">2017-06-15T10:43:50Z</dcterms:created>
  <dcterms:modified xsi:type="dcterms:W3CDTF">2018-02-12T13:40:25Z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0x0101009148F5A04DDD49CBA7127AADA5FB792B00AADE34325A8B49CDA8BB4DB53328F214009C4067D375EDA046866D1CFD34BA6725</vt:lpwstr>
  </property>
</Properties>
</file>