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3" r:id="rId2"/>
    <p:sldId id="28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12/02/2018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 xmlns:p14="http://schemas.microsoft.com/office/powerpoint/2010/main" val="1782860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 xmlns:p14="http://schemas.microsoft.com/office/powerpoint/2010/main" val="295027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12/02/2018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12/02/2018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D:\MB_Data\Desktop\New folder (2)\IMG_1525.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677025" y="3943925"/>
            <a:ext cx="2287101" cy="1752600"/>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rgbClr val="FFFFFF"/>
                </a:solidFill>
              </a14:hiddenFill>
            </a:ext>
          </a:extLst>
        </p:spPr>
      </p:pic>
      <p:pic>
        <p:nvPicPr>
          <p:cNvPr id="17" name="Picture 16" descr="D:\MB_Data\Desktop\New folder (2)\IMG_1522.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677025" y="1502588"/>
            <a:ext cx="2296390" cy="1828800"/>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rgbClr val="FFFFFF"/>
                </a:solidFill>
              </a14:hiddenFill>
            </a:ext>
          </a:extLst>
        </p:spPr>
      </p:pic>
      <p:sp>
        <p:nvSpPr>
          <p:cNvPr id="14339" name="Text Box 2"/>
          <p:cNvSpPr txBox="1">
            <a:spLocks noChangeArrowheads="1"/>
          </p:cNvSpPr>
          <p:nvPr/>
        </p:nvSpPr>
        <p:spPr bwMode="auto">
          <a:xfrm>
            <a:off x="152398" y="834550"/>
            <a:ext cx="6400802" cy="4324261"/>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US" sz="1600" b="1" dirty="0">
                <a:solidFill>
                  <a:srgbClr val="333399"/>
                </a:solidFill>
                <a:latin typeface="+mj-lt"/>
              </a:rPr>
              <a:t>  </a:t>
            </a:r>
            <a:r>
              <a:rPr lang="en-US" sz="1600" b="1" dirty="0" smtClean="0">
                <a:solidFill>
                  <a:srgbClr val="333399"/>
                </a:solidFill>
                <a:latin typeface="+mj-lt"/>
              </a:rPr>
              <a:t>18.8.2017     </a:t>
            </a:r>
            <a:r>
              <a:rPr lang="en-US" sz="1600" b="1" dirty="0">
                <a:solidFill>
                  <a:srgbClr val="333399"/>
                </a:solidFill>
                <a:latin typeface="+mj-lt"/>
              </a:rPr>
              <a:t>Incident title: </a:t>
            </a:r>
            <a:r>
              <a:rPr lang="en-US" sz="1600" b="1" dirty="0" smtClean="0">
                <a:solidFill>
                  <a:srgbClr val="333399"/>
                </a:solidFill>
                <a:latin typeface="+mj-lt"/>
              </a:rPr>
              <a:t>LTI</a:t>
            </a:r>
          </a:p>
          <a:p>
            <a:pPr marL="114300" indent="-114300" algn="just">
              <a:defRPr/>
            </a:pPr>
            <a:endParaRPr lang="en-US" sz="1600" b="1" dirty="0" smtClean="0">
              <a:solidFill>
                <a:srgbClr val="333399"/>
              </a:solidFill>
              <a:latin typeface="+mj-lt"/>
            </a:endParaRPr>
          </a:p>
          <a:p>
            <a:pPr marL="114300" indent="-114300" algn="just">
              <a:defRPr/>
            </a:pPr>
            <a:r>
              <a:rPr lang="en-US" sz="1600" b="1" dirty="0" smtClean="0">
                <a:solidFill>
                  <a:srgbClr val="FF0000"/>
                </a:solidFill>
                <a:latin typeface="Tahoma" pitchFamily="34" charset="0"/>
              </a:rPr>
              <a:t>What happened?</a:t>
            </a:r>
            <a:endParaRPr lang="en-US" sz="1600" b="1" dirty="0">
              <a:solidFill>
                <a:srgbClr val="FF0000"/>
              </a:solidFill>
              <a:latin typeface="Tahoma" pitchFamily="34" charset="0"/>
            </a:endParaRPr>
          </a:p>
          <a:p>
            <a:pPr marL="114300" indent="-114300" algn="just">
              <a:defRPr/>
            </a:pPr>
            <a:r>
              <a:rPr lang="en-US" sz="1600" dirty="0" smtClean="0">
                <a:solidFill>
                  <a:srgbClr val="FF0000"/>
                </a:solidFill>
                <a:latin typeface="Tahoma" pitchFamily="34" charset="0"/>
                <a:cs typeface="Arial" charset="0"/>
              </a:rPr>
              <a:t>  </a:t>
            </a:r>
            <a:r>
              <a:rPr lang="en-US" sz="1600" dirty="0" smtClean="0">
                <a:solidFill>
                  <a:srgbClr val="000000"/>
                </a:solidFill>
                <a:latin typeface="+mj-lt"/>
                <a:cs typeface="Calibri" pitchFamily="34" charset="0"/>
              </a:rPr>
              <a:t>During </a:t>
            </a:r>
            <a:r>
              <a:rPr lang="en-US" sz="1600" dirty="0">
                <a:solidFill>
                  <a:srgbClr val="000000"/>
                </a:solidFill>
                <a:latin typeface="+mj-lt"/>
                <a:cs typeface="Calibri" pitchFamily="34" charset="0"/>
              </a:rPr>
              <a:t>picking up 4”DP joint the floor-man (FM) observed that </a:t>
            </a:r>
            <a:r>
              <a:rPr lang="en-US" sz="1600" dirty="0" smtClean="0">
                <a:solidFill>
                  <a:srgbClr val="000000"/>
                </a:solidFill>
                <a:latin typeface="+mj-lt"/>
                <a:cs typeface="Calibri" pitchFamily="34" charset="0"/>
              </a:rPr>
              <a:t>the elevator </a:t>
            </a:r>
            <a:r>
              <a:rPr lang="en-US" sz="1600" dirty="0">
                <a:solidFill>
                  <a:srgbClr val="000000"/>
                </a:solidFill>
                <a:latin typeface="+mj-lt"/>
                <a:cs typeface="Calibri" pitchFamily="34" charset="0"/>
              </a:rPr>
              <a:t>is not in center of the tool joint  and touching the pipe</a:t>
            </a:r>
            <a:r>
              <a:rPr lang="en-US" sz="1600" dirty="0" smtClean="0">
                <a:solidFill>
                  <a:srgbClr val="000000"/>
                </a:solidFill>
                <a:latin typeface="+mj-lt"/>
                <a:cs typeface="Calibri" pitchFamily="34" charset="0"/>
              </a:rPr>
              <a:t>. FM </a:t>
            </a:r>
            <a:r>
              <a:rPr lang="en-US" sz="1600" dirty="0">
                <a:solidFill>
                  <a:srgbClr val="000000"/>
                </a:solidFill>
                <a:latin typeface="+mj-lt"/>
                <a:cs typeface="Calibri" pitchFamily="34" charset="0"/>
              </a:rPr>
              <a:t>tried to pull the elevator by holding it on left side of the latch and supporting the drill pipe with his right hand. At this time the elevator swung back trapping his left hand ring finger between the drill pipe and the elevator latch resulting in fracture. </a:t>
            </a:r>
            <a:endParaRPr lang="en-US" sz="1200" dirty="0">
              <a:solidFill>
                <a:srgbClr val="000000"/>
              </a:solidFill>
              <a:latin typeface="+mj-lt"/>
              <a:cs typeface="Calibri" pitchFamily="34" charset="0"/>
            </a:endParaRP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400" b="1" dirty="0" smtClean="0">
                <a:solidFill>
                  <a:srgbClr val="333399"/>
                </a:solidFill>
                <a:latin typeface="Tahoma" pitchFamily="34" charset="0"/>
                <a:ea typeface="Tahoma" pitchFamily="34" charset="0"/>
                <a:cs typeface="Tahoma" pitchFamily="34" charset="0"/>
              </a:rPr>
              <a:t>Your </a:t>
            </a:r>
            <a:r>
              <a:rPr lang="en-US" sz="1400" b="1" dirty="0">
                <a:solidFill>
                  <a:srgbClr val="333399"/>
                </a:solidFill>
                <a:latin typeface="Tahoma" pitchFamily="34" charset="0"/>
                <a:ea typeface="Tahoma" pitchFamily="34" charset="0"/>
                <a:cs typeface="Tahoma" pitchFamily="34" charset="0"/>
              </a:rPr>
              <a:t>learning from this incident..</a:t>
            </a:r>
          </a:p>
          <a:p>
            <a:pPr marL="114300" indent="-114300" algn="just">
              <a:defRPr/>
            </a:pPr>
            <a:endParaRPr lang="en-US" sz="500" dirty="0">
              <a:latin typeface="Arial" charset="0"/>
              <a:cs typeface="Tahoma" pitchFamily="34" charset="0"/>
            </a:endParaRPr>
          </a:p>
          <a:p>
            <a:pPr marL="171450" indent="-171450" algn="just" eaLnBrk="1" hangingPunct="1">
              <a:buFont typeface="Arial" panose="020B0604020202020204" pitchFamily="34" charset="0"/>
              <a:buChar char="•"/>
              <a:defRPr/>
            </a:pPr>
            <a:r>
              <a:rPr lang="en-US" sz="1600" dirty="0" smtClean="0">
                <a:solidFill>
                  <a:srgbClr val="000000"/>
                </a:solidFill>
                <a:latin typeface="+mj-lt"/>
                <a:cs typeface="Calibri" pitchFamily="34" charset="0"/>
              </a:rPr>
              <a:t>Handle the equipment only if you are </a:t>
            </a:r>
            <a:r>
              <a:rPr lang="en-US" sz="1600" dirty="0" err="1" smtClean="0">
                <a:solidFill>
                  <a:srgbClr val="000000"/>
                </a:solidFill>
                <a:latin typeface="+mj-lt"/>
                <a:cs typeface="Calibri" pitchFamily="34" charset="0"/>
              </a:rPr>
              <a:t>authorised</a:t>
            </a:r>
            <a:endParaRPr lang="en-US" sz="1600" dirty="0" smtClean="0">
              <a:solidFill>
                <a:srgbClr val="000000"/>
              </a:solidFill>
              <a:latin typeface="+mj-lt"/>
              <a:cs typeface="Calibri" pitchFamily="34" charset="0"/>
            </a:endParaRPr>
          </a:p>
          <a:p>
            <a:pPr marL="171450" indent="-171450" algn="just" eaLnBrk="1" hangingPunct="1">
              <a:buFont typeface="Arial" panose="020B0604020202020204" pitchFamily="34" charset="0"/>
              <a:buChar char="•"/>
              <a:defRPr/>
            </a:pPr>
            <a:r>
              <a:rPr lang="en-US" sz="1600" dirty="0" smtClean="0">
                <a:solidFill>
                  <a:srgbClr val="000000"/>
                </a:solidFill>
                <a:latin typeface="+mj-lt"/>
                <a:cs typeface="Calibri" pitchFamily="34" charset="0"/>
              </a:rPr>
              <a:t>Handle the equipment by handles / at identified locations only</a:t>
            </a:r>
          </a:p>
          <a:p>
            <a:pPr marL="171450" indent="-171450" algn="just" eaLnBrk="1" hangingPunct="1">
              <a:buFont typeface="Arial" panose="020B0604020202020204" pitchFamily="34" charset="0"/>
              <a:buChar char="•"/>
              <a:defRPr/>
            </a:pPr>
            <a:r>
              <a:rPr lang="en-US" sz="1600" dirty="0" smtClean="0">
                <a:solidFill>
                  <a:srgbClr val="000000"/>
                </a:solidFill>
                <a:latin typeface="+mj-lt"/>
                <a:cs typeface="Calibri" pitchFamily="34" charset="0"/>
              </a:rPr>
              <a:t>Identify pinch points and keep away</a:t>
            </a:r>
            <a:endParaRPr lang="en-US" sz="1600" dirty="0">
              <a:solidFill>
                <a:srgbClr val="000000"/>
              </a:solidFill>
              <a:latin typeface="+mj-lt"/>
              <a:cs typeface="Calibri" pitchFamily="34" charset="0"/>
            </a:endParaRPr>
          </a:p>
          <a:p>
            <a:pPr marL="171450" indent="-171450" algn="just" eaLnBrk="1" hangingPunct="1">
              <a:buFont typeface="Arial" panose="020B0604020202020204" pitchFamily="34" charset="0"/>
              <a:buChar char="•"/>
              <a:defRPr/>
            </a:pPr>
            <a:r>
              <a:rPr lang="en-US" sz="1600" dirty="0" smtClean="0">
                <a:solidFill>
                  <a:srgbClr val="000000"/>
                </a:solidFill>
                <a:latin typeface="+mj-lt"/>
                <a:cs typeface="Calibri" pitchFamily="34" charset="0"/>
              </a:rPr>
              <a:t>Stay </a:t>
            </a:r>
            <a:r>
              <a:rPr lang="en-US" sz="1600" dirty="0">
                <a:solidFill>
                  <a:srgbClr val="000000"/>
                </a:solidFill>
                <a:latin typeface="+mj-lt"/>
                <a:cs typeface="Calibri" pitchFamily="34" charset="0"/>
              </a:rPr>
              <a:t>out of </a:t>
            </a:r>
            <a:r>
              <a:rPr lang="en-US" sz="1600" dirty="0" smtClean="0">
                <a:solidFill>
                  <a:srgbClr val="000000"/>
                </a:solidFill>
                <a:latin typeface="+mj-lt"/>
                <a:cs typeface="Calibri" pitchFamily="34" charset="0"/>
              </a:rPr>
              <a:t>“line </a:t>
            </a:r>
            <a:r>
              <a:rPr lang="en-US" sz="1600" dirty="0">
                <a:solidFill>
                  <a:srgbClr val="000000"/>
                </a:solidFill>
                <a:latin typeface="+mj-lt"/>
                <a:cs typeface="Calibri" pitchFamily="34" charset="0"/>
              </a:rPr>
              <a:t>of </a:t>
            </a:r>
            <a:r>
              <a:rPr lang="en-US" sz="1600" dirty="0" smtClean="0">
                <a:solidFill>
                  <a:srgbClr val="000000"/>
                </a:solidFill>
                <a:latin typeface="+mj-lt"/>
                <a:cs typeface="Calibri" pitchFamily="34" charset="0"/>
              </a:rPr>
              <a:t>fire”</a:t>
            </a:r>
          </a:p>
          <a:p>
            <a:pPr marL="171450" indent="-171450" algn="just" eaLnBrk="1" hangingPunct="1">
              <a:buFont typeface="Arial" panose="020B0604020202020204" pitchFamily="34" charset="0"/>
              <a:buChar char="•"/>
              <a:defRPr/>
            </a:pPr>
            <a:r>
              <a:rPr lang="en-US" sz="1600" dirty="0">
                <a:solidFill>
                  <a:srgbClr val="000000"/>
                </a:solidFill>
                <a:latin typeface="+mj-lt"/>
                <a:cs typeface="Calibri" pitchFamily="34" charset="0"/>
              </a:rPr>
              <a:t>Always </a:t>
            </a:r>
            <a:r>
              <a:rPr lang="en-US" sz="1600" dirty="0" smtClean="0">
                <a:solidFill>
                  <a:srgbClr val="000000"/>
                </a:solidFill>
                <a:latin typeface="+mj-lt"/>
                <a:cs typeface="Calibri" pitchFamily="34" charset="0"/>
              </a:rPr>
              <a:t>intervene </a:t>
            </a:r>
            <a:r>
              <a:rPr lang="en-US" sz="1600" dirty="0">
                <a:solidFill>
                  <a:srgbClr val="000000"/>
                </a:solidFill>
                <a:latin typeface="+mj-lt"/>
                <a:cs typeface="Calibri" pitchFamily="34" charset="0"/>
              </a:rPr>
              <a:t>and STOP the task if you witness </a:t>
            </a:r>
            <a:r>
              <a:rPr lang="en-US" sz="1600" dirty="0" smtClean="0">
                <a:solidFill>
                  <a:srgbClr val="000000"/>
                </a:solidFill>
                <a:latin typeface="+mj-lt"/>
                <a:cs typeface="Calibri" pitchFamily="34" charset="0"/>
              </a:rPr>
              <a:t>Unsafe Acts</a:t>
            </a:r>
            <a:endParaRPr lang="en-US" sz="1600" dirty="0">
              <a:solidFill>
                <a:srgbClr val="000000"/>
              </a:solidFill>
              <a:latin typeface="+mj-lt"/>
              <a:cs typeface="Calibri" pitchFamily="34" charset="0"/>
            </a:endParaRPr>
          </a:p>
          <a:p>
            <a:pPr marL="171450" indent="-171450" algn="just" eaLnBrk="1" hangingPunct="1">
              <a:buFont typeface="Arial" panose="020B0604020202020204" pitchFamily="34" charset="0"/>
              <a:buChar char="•"/>
              <a:defRPr/>
            </a:pPr>
            <a:r>
              <a:rPr lang="en-US" sz="1600" dirty="0">
                <a:solidFill>
                  <a:srgbClr val="000000"/>
                </a:solidFill>
                <a:latin typeface="+mj-lt"/>
                <a:cs typeface="Calibri" pitchFamily="34" charset="0"/>
              </a:rPr>
              <a:t>Always ask the 4 hands and fingers questions before you put your </a:t>
            </a:r>
            <a:r>
              <a:rPr lang="en-US" sz="1600" dirty="0" smtClean="0">
                <a:solidFill>
                  <a:srgbClr val="000000"/>
                </a:solidFill>
                <a:latin typeface="+mj-lt"/>
                <a:cs typeface="Calibri" pitchFamily="34" charset="0"/>
              </a:rPr>
              <a:t>hands</a:t>
            </a:r>
            <a:endParaRPr lang="en-US" sz="1400" dirty="0">
              <a:solidFill>
                <a:schemeClr val="accent6"/>
              </a:solidFill>
              <a:latin typeface="Calibri" pitchFamily="34" charset="0"/>
              <a:cs typeface="Calibri"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75974" y="5163972"/>
            <a:ext cx="6466818" cy="338554"/>
          </a:xfrm>
          <a:prstGeom prst="rect">
            <a:avLst/>
          </a:prstGeom>
          <a:solidFill>
            <a:srgbClr val="0000FF"/>
          </a:solidFill>
          <a:ln w="9525">
            <a:noFill/>
            <a:miter lim="800000"/>
            <a:headEnd/>
            <a:tailEnd/>
          </a:ln>
        </p:spPr>
        <p:txBody>
          <a:bodyPr wrap="square">
            <a:spAutoFit/>
          </a:bodyPr>
          <a:lstStyle/>
          <a:p>
            <a:pPr algn="ctr"/>
            <a:r>
              <a:rPr lang="en-US" sz="1600" b="1" dirty="0" smtClean="0">
                <a:solidFill>
                  <a:srgbClr val="FFFF66"/>
                </a:solidFill>
                <a:latin typeface="+mj-lt"/>
              </a:rPr>
              <a:t> Identify </a:t>
            </a:r>
            <a:r>
              <a:rPr lang="en-US" sz="1600" b="1" smtClean="0">
                <a:solidFill>
                  <a:srgbClr val="FFFF66"/>
                </a:solidFill>
                <a:latin typeface="+mj-lt"/>
              </a:rPr>
              <a:t>Pinch Points </a:t>
            </a:r>
            <a:r>
              <a:rPr lang="en-US" sz="1600" b="1" dirty="0" smtClean="0">
                <a:solidFill>
                  <a:srgbClr val="FFFF66"/>
                </a:solidFill>
                <a:latin typeface="+mj-lt"/>
              </a:rPr>
              <a:t>and keep your Hands &amp; Fingers away</a:t>
            </a:r>
            <a:endParaRPr lang="en-US" sz="1600" b="1" dirty="0">
              <a:solidFill>
                <a:srgbClr val="FFFF66"/>
              </a:solidFill>
              <a:latin typeface="+mj-lt"/>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6781800" y="275520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6758976" y="514852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75487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lvl="0">
              <a:defRPr/>
            </a:pPr>
            <a:r>
              <a:rPr lang="en-US" sz="1600" b="1" smtClean="0">
                <a:solidFill>
                  <a:srgbClr val="FF0000"/>
                </a:solidFill>
              </a:rPr>
              <a:t>As a learning from this incident and to ensure continual improvement all contract managers must review their HSE HEMP against the questions asked below:</a:t>
            </a:r>
          </a:p>
          <a:p>
            <a:pPr marL="342900" indent="-342900" eaLnBrk="1" hangingPunct="1">
              <a:defRPr/>
            </a:pPr>
            <a:endParaRPr lang="en-US" sz="1600" b="1" dirty="0">
              <a:solidFill>
                <a:srgbClr val="FF0000"/>
              </a:solidFill>
              <a:latin typeface="Tahoma" pitchFamily="34" charset="0"/>
            </a:endParaRPr>
          </a:p>
          <a:p>
            <a:pPr marL="342900" indent="-342900">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a:buFont typeface="+mj-lt"/>
              <a:buAutoNum type="arabicPeriod"/>
              <a:defRPr/>
            </a:pPr>
            <a:r>
              <a:rPr lang="en-US" sz="1600" dirty="0">
                <a:solidFill>
                  <a:srgbClr val="333399"/>
                </a:solidFill>
                <a:latin typeface="+mj-lt"/>
                <a:sym typeface="Wingdings" pitchFamily="2" charset="2"/>
              </a:rPr>
              <a:t>Do all crews have impact Gloves?</a:t>
            </a:r>
          </a:p>
          <a:p>
            <a:pPr marL="342900" indent="-342900">
              <a:buFont typeface="+mj-lt"/>
              <a:buAutoNum type="arabicPeriod"/>
              <a:defRPr/>
            </a:pPr>
            <a:r>
              <a:rPr lang="en-US" sz="1600" dirty="0">
                <a:solidFill>
                  <a:srgbClr val="333399"/>
                </a:solidFill>
                <a:latin typeface="+mj-lt"/>
                <a:sym typeface="Wingdings" pitchFamily="2" charset="2"/>
              </a:rPr>
              <a:t>Do you effectively communicated your company’s empowerment to STOP policy?</a:t>
            </a:r>
          </a:p>
          <a:p>
            <a:pPr marL="342900" indent="-342900">
              <a:buFont typeface="+mj-lt"/>
              <a:buAutoNum type="arabicPeriod"/>
              <a:defRPr/>
            </a:pPr>
            <a:r>
              <a:rPr lang="en-US" sz="1600" dirty="0">
                <a:solidFill>
                  <a:srgbClr val="333399"/>
                </a:solidFill>
                <a:latin typeface="+mj-lt"/>
                <a:sym typeface="Wingdings" pitchFamily="2" charset="2"/>
              </a:rPr>
              <a:t>Are your crew aware of being in the line of fire?</a:t>
            </a:r>
          </a:p>
          <a:p>
            <a:pPr marL="342900" indent="-342900">
              <a:buFont typeface="+mj-lt"/>
              <a:buAutoNum type="arabicPeriod"/>
              <a:defRPr/>
            </a:pPr>
            <a:r>
              <a:rPr lang="en-US" sz="1600" dirty="0">
                <a:solidFill>
                  <a:srgbClr val="333399"/>
                </a:solidFill>
                <a:latin typeface="+mj-lt"/>
                <a:sym typeface="Wingdings" pitchFamily="2" charset="2"/>
              </a:rPr>
              <a:t>Have you identified all potential pinch point locations?</a:t>
            </a:r>
          </a:p>
          <a:p>
            <a:pPr marL="342900" indent="-342900">
              <a:buFont typeface="+mj-lt"/>
              <a:buAutoNum type="arabicPeriod"/>
              <a:defRPr/>
            </a:pPr>
            <a:r>
              <a:rPr lang="en-US" sz="1600" dirty="0">
                <a:solidFill>
                  <a:srgbClr val="333399"/>
                </a:solidFill>
                <a:latin typeface="+mj-lt"/>
                <a:sym typeface="Wingdings" pitchFamily="2" charset="2"/>
              </a:rPr>
              <a:t>Have you trained your crew with the SOP  appropriate for their job?</a:t>
            </a:r>
          </a:p>
          <a:p>
            <a:pPr marL="342900" indent="-342900">
              <a:buFont typeface="+mj-lt"/>
              <a:buAutoNum type="arabicPeriod"/>
              <a:defRPr/>
            </a:pPr>
            <a:r>
              <a:rPr lang="en-US" sz="1600" dirty="0">
                <a:solidFill>
                  <a:srgbClr val="333399"/>
                </a:solidFill>
                <a:latin typeface="+mj-lt"/>
                <a:sym typeface="Wingdings" pitchFamily="2" charset="2"/>
              </a:rPr>
              <a:t>Do your crews record non compliance to SOP?</a:t>
            </a:r>
          </a:p>
          <a:p>
            <a:pPr marL="342900" indent="-342900">
              <a:buFont typeface="+mj-lt"/>
              <a:buAutoNum type="arabicPeriod"/>
              <a:defRPr/>
            </a:pPr>
            <a:r>
              <a:rPr lang="en-US" sz="1600" dirty="0">
                <a:solidFill>
                  <a:srgbClr val="333399"/>
                </a:solidFill>
                <a:latin typeface="+mj-lt"/>
                <a:sym typeface="Wingdings" pitchFamily="2" charset="2"/>
              </a:rPr>
              <a:t>Do you ensure extra surveillance during the end of contract period?</a:t>
            </a:r>
          </a:p>
          <a:p>
            <a:pPr marL="342900" indent="-342900" eaLnBrk="1" hangingPunct="1">
              <a:buFont typeface="+mj-lt"/>
              <a:buAutoNum type="arabicPeriod"/>
              <a:defRPr/>
            </a:pPr>
            <a:endParaRPr lang="en-US" sz="1400" dirty="0" smtClean="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442885" y="838200"/>
            <a:ext cx="3217035"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rPr>
              <a:t>Date:</a:t>
            </a:r>
            <a:r>
              <a:rPr lang="en-US" sz="1600" b="1" dirty="0" smtClean="0">
                <a:solidFill>
                  <a:srgbClr val="333399"/>
                </a:solidFill>
              </a:rPr>
              <a:t>  18.8.2017     Incident title: LTI</a:t>
            </a:r>
            <a:endParaRPr lang="en-US" sz="1600" b="1" dirty="0">
              <a:solidFill>
                <a:srgbClr val="33339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91959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3C2E85E-0BD8-4F17-8DBB-7A48084CB4BA}"/>
</file>

<file path=customXml/itemProps2.xml><?xml version="1.0" encoding="utf-8"?>
<ds:datastoreItem xmlns:ds="http://schemas.openxmlformats.org/officeDocument/2006/customXml" ds:itemID="{C2464600-DFD1-46FF-89E3-581BC0810343}"/>
</file>

<file path=customXml/itemProps3.xml><?xml version="1.0" encoding="utf-8"?>
<ds:datastoreItem xmlns:ds="http://schemas.openxmlformats.org/officeDocument/2006/customXml" ds:itemID="{2716367B-239F-4E6B-A70E-BA5DE0018F46}"/>
</file>

<file path=docProps/app.xml><?xml version="1.0" encoding="utf-8"?>
<Properties xmlns="http://schemas.openxmlformats.org/officeDocument/2006/extended-properties" xmlns:vt="http://schemas.openxmlformats.org/officeDocument/2006/docPropsVTypes">
  <TotalTime>239</TotalTime>
  <Words>340</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35</cp:revision>
  <dcterms:created xsi:type="dcterms:W3CDTF">2017-06-15T10:43:50Z</dcterms:created>
  <dcterms:modified xsi:type="dcterms:W3CDTF">2018-02-12T13:41:17Z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