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85" r:id="rId2"/>
    <p:sldId id="28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1AF4"/>
    <a:srgbClr val="471FE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4E231-D57E-4427-AF2D-B0A462C32D3A}" type="datetimeFigureOut">
              <a:rPr lang="en-US" smtClean="0"/>
              <a:pPr/>
              <a:t>12/02/2018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32C96-3758-4203-A354-CCCA137C74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ACE7204-ADB1-4154-B7BE-8AC8310990A4}" type="datetimeFigureOut">
              <a:rPr lang="en-US" smtClean="0"/>
              <a:pPr/>
              <a:t>12/02/2018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ACE7204-ADB1-4154-B7BE-8AC8310990A4}" type="datetimeFigureOut">
              <a:rPr lang="en-US" smtClean="0"/>
              <a:pPr/>
              <a:t>12/02/2018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ACE7204-ADB1-4154-B7BE-8AC8310990A4}" type="datetimeFigureOut">
              <a:rPr lang="en-US" smtClean="0"/>
              <a:pPr/>
              <a:t>12/02/2018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E7204-ADB1-4154-B7BE-8AC8310990A4}" type="datetimeFigureOut">
              <a:rPr lang="en-US" smtClean="0"/>
              <a:pPr/>
              <a:t>12/02/2018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77B9-A654-41F3-AC11-A63AF75A4638}"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e181081\AppData\Local\Microsoft\Windows\Temporary Internet Files\Content.Outlook\0JABTM9M\IMG_3458 (2).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86399" y="1027211"/>
            <a:ext cx="3505200" cy="24384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xmlns="">
                <a:solidFill>
                  <a:srgbClr val="FFFFFF"/>
                </a:solidFill>
              </a14:hiddenFill>
            </a:ext>
          </a:extLst>
        </p:spPr>
      </p:pic>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486399" y="3609822"/>
            <a:ext cx="3505200" cy="262916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339" name="Text Box 2"/>
          <p:cNvSpPr txBox="1">
            <a:spLocks noChangeArrowheads="1"/>
          </p:cNvSpPr>
          <p:nvPr/>
        </p:nvSpPr>
        <p:spPr bwMode="auto">
          <a:xfrm>
            <a:off x="152400" y="1066800"/>
            <a:ext cx="5257800" cy="5424562"/>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mj-lt"/>
              </a:rPr>
              <a:t>Date</a:t>
            </a:r>
            <a:r>
              <a:rPr lang="en-GB" sz="1600" b="1" dirty="0" smtClean="0">
                <a:solidFill>
                  <a:srgbClr val="333399"/>
                </a:solidFill>
                <a:latin typeface="+mj-lt"/>
              </a:rPr>
              <a:t>: </a:t>
            </a:r>
            <a:r>
              <a:rPr lang="en-US" sz="1600" b="1" dirty="0" smtClean="0">
                <a:solidFill>
                  <a:srgbClr val="333399"/>
                </a:solidFill>
                <a:latin typeface="+mj-lt"/>
              </a:rPr>
              <a:t>27.08.17              </a:t>
            </a:r>
            <a:r>
              <a:rPr lang="en-US" sz="1600" b="1" dirty="0" smtClean="0">
                <a:solidFill>
                  <a:srgbClr val="333399"/>
                </a:solidFill>
              </a:rPr>
              <a:t>Incident title: LTI</a:t>
            </a:r>
            <a:endParaRPr lang="en-US" sz="1600" b="1" dirty="0">
              <a:solidFill>
                <a:srgbClr val="333399"/>
              </a:solidFill>
              <a:latin typeface="+mj-lt"/>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smtClean="0">
                <a:solidFill>
                  <a:srgbClr val="FF0000"/>
                </a:solidFill>
                <a:latin typeface="Tahoma" pitchFamily="34" charset="0"/>
              </a:rPr>
              <a:t>What happened?</a:t>
            </a:r>
          </a:p>
          <a:p>
            <a:pPr marL="342900" indent="-342900" algn="just" eaLnBrk="1" hangingPunct="1">
              <a:defRPr/>
            </a:pPr>
            <a:r>
              <a:rPr lang="en-US" sz="1600" dirty="0" smtClean="0">
                <a:solidFill>
                  <a:srgbClr val="000000"/>
                </a:solidFill>
                <a:latin typeface="+mj-lt"/>
                <a:cs typeface="Calibri" pitchFamily="34" charset="0"/>
              </a:rPr>
              <a:t> </a:t>
            </a:r>
            <a:r>
              <a:rPr lang="en-US" sz="1600" dirty="0" smtClean="0">
                <a:solidFill>
                  <a:srgbClr val="000000"/>
                </a:solidFill>
                <a:latin typeface="+mj-lt"/>
                <a:cs typeface="Calibri" pitchFamily="34" charset="0"/>
              </a:rPr>
              <a:t>	</a:t>
            </a:r>
            <a:r>
              <a:rPr lang="en-US" sz="1600" dirty="0" smtClean="0">
                <a:solidFill>
                  <a:srgbClr val="000000"/>
                </a:solidFill>
                <a:latin typeface="+mj-lt"/>
                <a:cs typeface="Calibri" pitchFamily="34" charset="0"/>
              </a:rPr>
              <a:t>On 27</a:t>
            </a:r>
            <a:r>
              <a:rPr lang="en-US" sz="1600" baseline="30000" dirty="0" smtClean="0">
                <a:solidFill>
                  <a:srgbClr val="000000"/>
                </a:solidFill>
                <a:latin typeface="+mj-lt"/>
                <a:cs typeface="Calibri" pitchFamily="34" charset="0"/>
              </a:rPr>
              <a:t>th</a:t>
            </a:r>
            <a:r>
              <a:rPr lang="en-US" sz="1600" dirty="0" smtClean="0">
                <a:solidFill>
                  <a:srgbClr val="000000"/>
                </a:solidFill>
                <a:latin typeface="+mj-lt"/>
                <a:cs typeface="Calibri" pitchFamily="34" charset="0"/>
              </a:rPr>
              <a:t> August 2017 </a:t>
            </a:r>
            <a:r>
              <a:rPr lang="en-US" sz="1600" dirty="0" smtClean="0">
                <a:solidFill>
                  <a:srgbClr val="000000"/>
                </a:solidFill>
                <a:latin typeface="+mj-lt"/>
                <a:cs typeface="Calibri" pitchFamily="34" charset="0"/>
              </a:rPr>
              <a:t>around 23:21 </a:t>
            </a:r>
            <a:r>
              <a:rPr lang="en-US" sz="1600" dirty="0" smtClean="0">
                <a:solidFill>
                  <a:srgbClr val="000000"/>
                </a:solidFill>
                <a:latin typeface="+mj-lt"/>
                <a:cs typeface="Calibri" pitchFamily="34" charset="0"/>
              </a:rPr>
              <a:t>hrs</a:t>
            </a:r>
            <a:r>
              <a:rPr lang="en-US" sz="1600" dirty="0" smtClean="0">
                <a:solidFill>
                  <a:srgbClr val="000000"/>
                </a:solidFill>
                <a:latin typeface="+mj-lt"/>
                <a:cs typeface="Calibri" pitchFamily="34" charset="0"/>
              </a:rPr>
              <a:t>, while drilling 12 ¼” top hole, </a:t>
            </a:r>
            <a:r>
              <a:rPr lang="en-US" sz="1600" dirty="0" smtClean="0">
                <a:solidFill>
                  <a:srgbClr val="000000"/>
                </a:solidFill>
                <a:latin typeface="+mj-lt"/>
                <a:cs typeface="Calibri" pitchFamily="34" charset="0"/>
              </a:rPr>
              <a:t>a </a:t>
            </a:r>
            <a:r>
              <a:rPr lang="en-US" sz="1600" dirty="0" smtClean="0">
                <a:solidFill>
                  <a:srgbClr val="000000"/>
                </a:solidFill>
                <a:latin typeface="+mj-lt"/>
                <a:cs typeface="Calibri" pitchFamily="34" charset="0"/>
              </a:rPr>
              <a:t>Floorman put the slips into the table to make a connection, the Floorman attempted to push the slips with his left foot at which time the Driller slacked off the drill string, the Floorman’s foot got caught between the rotary table and the top lip of the slips.</a:t>
            </a:r>
            <a:endParaRPr lang="en-US" sz="1600" dirty="0">
              <a:solidFill>
                <a:srgbClr val="000000"/>
              </a:solidFill>
              <a:latin typeface="+mj-lt"/>
              <a:cs typeface="Calibri" pitchFamily="34" charset="0"/>
            </a:endParaRPr>
          </a:p>
          <a:p>
            <a:pPr marL="342900" indent="-342900" algn="just" eaLnBrk="1" hangingPunct="1">
              <a:defRPr/>
            </a:pPr>
            <a:endParaRPr lang="en-US" sz="1050" dirty="0">
              <a:solidFill>
                <a:srgbClr val="000000"/>
              </a:solidFill>
              <a:latin typeface="Arial" pitchFamily="34" charset="0"/>
            </a:endParaRPr>
          </a:p>
          <a:p>
            <a:pPr marL="342900" indent="-342900" algn="just"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r>
              <a:rPr lang="en-US" sz="1600" b="1" dirty="0" smtClean="0">
                <a:solidFill>
                  <a:srgbClr val="333399"/>
                </a:solidFill>
                <a:latin typeface="Tahoma" pitchFamily="34" charset="0"/>
              </a:rPr>
              <a:t>..</a:t>
            </a:r>
            <a:endParaRPr lang="en-US" sz="600" dirty="0">
              <a:latin typeface="Arial" charset="0"/>
            </a:endParaRPr>
          </a:p>
          <a:p>
            <a:pPr marL="171450" indent="-171450" algn="just">
              <a:buFont typeface="Arial" panose="020B0604020202020204" pitchFamily="34" charset="0"/>
              <a:buChar char="•"/>
              <a:defRPr/>
            </a:pPr>
            <a:r>
              <a:rPr lang="en-US" sz="1600" dirty="0" smtClean="0">
                <a:solidFill>
                  <a:srgbClr val="000000"/>
                </a:solidFill>
                <a:latin typeface="+mj-lt"/>
                <a:cs typeface="Calibri" pitchFamily="34" charset="0"/>
              </a:rPr>
              <a:t>Always ensure you are out of the </a:t>
            </a:r>
            <a:r>
              <a:rPr lang="en-US" sz="1600" dirty="0" smtClean="0">
                <a:solidFill>
                  <a:srgbClr val="000000"/>
                </a:solidFill>
                <a:latin typeface="+mj-lt"/>
                <a:cs typeface="Calibri" pitchFamily="34" charset="0"/>
              </a:rPr>
              <a:t>‘line </a:t>
            </a:r>
            <a:r>
              <a:rPr lang="en-US" sz="1600" dirty="0" smtClean="0">
                <a:solidFill>
                  <a:srgbClr val="000000"/>
                </a:solidFill>
                <a:latin typeface="+mj-lt"/>
                <a:cs typeface="Calibri" pitchFamily="34" charset="0"/>
              </a:rPr>
              <a:t>of </a:t>
            </a:r>
            <a:r>
              <a:rPr lang="en-US" sz="1600" dirty="0" smtClean="0">
                <a:solidFill>
                  <a:srgbClr val="000000"/>
                </a:solidFill>
                <a:latin typeface="+mj-lt"/>
                <a:cs typeface="Calibri" pitchFamily="34" charset="0"/>
              </a:rPr>
              <a:t>fire’</a:t>
            </a:r>
            <a:endParaRPr lang="en-US" sz="1600" dirty="0" smtClean="0">
              <a:solidFill>
                <a:srgbClr val="000000"/>
              </a:solidFill>
              <a:latin typeface="+mj-lt"/>
              <a:cs typeface="Calibri" pitchFamily="34" charset="0"/>
            </a:endParaRPr>
          </a:p>
          <a:p>
            <a:pPr marL="171450" indent="-171450" algn="just">
              <a:buFont typeface="Arial" panose="020B0604020202020204" pitchFamily="34" charset="0"/>
              <a:buChar char="•"/>
              <a:defRPr/>
            </a:pPr>
            <a:r>
              <a:rPr lang="en-US" sz="1600" dirty="0" smtClean="0">
                <a:solidFill>
                  <a:srgbClr val="000000"/>
                </a:solidFill>
                <a:latin typeface="+mj-lt"/>
                <a:cs typeface="Calibri" pitchFamily="34" charset="0"/>
              </a:rPr>
              <a:t>Use stop work authority when you see a </a:t>
            </a:r>
            <a:r>
              <a:rPr lang="en-US" sz="1600" dirty="0" smtClean="0">
                <a:solidFill>
                  <a:srgbClr val="000000"/>
                </a:solidFill>
                <a:latin typeface="+mj-lt"/>
                <a:cs typeface="Calibri" pitchFamily="34" charset="0"/>
              </a:rPr>
              <a:t>Unsafe Act </a:t>
            </a:r>
            <a:r>
              <a:rPr lang="en-US" sz="1600" dirty="0" smtClean="0">
                <a:solidFill>
                  <a:srgbClr val="000000"/>
                </a:solidFill>
                <a:latin typeface="+mj-lt"/>
                <a:cs typeface="Calibri" pitchFamily="34" charset="0"/>
              </a:rPr>
              <a:t>or </a:t>
            </a:r>
            <a:r>
              <a:rPr lang="en-US" sz="1600" dirty="0" smtClean="0">
                <a:solidFill>
                  <a:srgbClr val="000000"/>
                </a:solidFill>
                <a:latin typeface="+mj-lt"/>
                <a:cs typeface="Calibri" pitchFamily="34" charset="0"/>
              </a:rPr>
              <a:t>Condition</a:t>
            </a:r>
            <a:endParaRPr lang="en-US" sz="1600" dirty="0" smtClean="0">
              <a:solidFill>
                <a:srgbClr val="000000"/>
              </a:solidFill>
              <a:latin typeface="+mj-lt"/>
              <a:cs typeface="Calibri" pitchFamily="34" charset="0"/>
            </a:endParaRPr>
          </a:p>
          <a:p>
            <a:pPr marL="171450" indent="-171450" algn="just">
              <a:buFont typeface="Arial" panose="020B0604020202020204" pitchFamily="34" charset="0"/>
              <a:buChar char="•"/>
              <a:defRPr/>
            </a:pPr>
            <a:r>
              <a:rPr lang="en-US" sz="1600" dirty="0" smtClean="0">
                <a:solidFill>
                  <a:srgbClr val="000000"/>
                </a:solidFill>
                <a:latin typeface="+mj-lt"/>
                <a:cs typeface="Calibri" pitchFamily="34" charset="0"/>
              </a:rPr>
              <a:t>Ensure adequate supervisor at all times</a:t>
            </a:r>
          </a:p>
          <a:p>
            <a:pPr marL="171450" indent="-171450" algn="just">
              <a:buFont typeface="Arial" panose="020B0604020202020204" pitchFamily="34" charset="0"/>
              <a:buChar char="•"/>
              <a:defRPr/>
            </a:pPr>
            <a:r>
              <a:rPr lang="en-US" sz="1600" dirty="0" smtClean="0">
                <a:solidFill>
                  <a:srgbClr val="000000"/>
                </a:solidFill>
                <a:latin typeface="+mj-lt"/>
                <a:cs typeface="Calibri" pitchFamily="34" charset="0"/>
              </a:rPr>
              <a:t>Always review CCTV for assurance to procedures </a:t>
            </a:r>
          </a:p>
          <a:p>
            <a:pPr marL="171450" indent="-171450" algn="just">
              <a:buFont typeface="Arial" panose="020B0604020202020204" pitchFamily="34" charset="0"/>
              <a:buChar char="•"/>
              <a:defRPr/>
            </a:pPr>
            <a:r>
              <a:rPr lang="en-US" sz="1600" dirty="0" smtClean="0">
                <a:solidFill>
                  <a:srgbClr val="000000"/>
                </a:solidFill>
                <a:latin typeface="+mj-lt"/>
                <a:cs typeface="Calibri" pitchFamily="34" charset="0"/>
              </a:rPr>
              <a:t>Always ensure procedures are followed</a:t>
            </a:r>
          </a:p>
          <a:p>
            <a:pPr marL="171450" indent="-171450" algn="just">
              <a:buFont typeface="Arial" panose="020B0604020202020204" pitchFamily="34" charset="0"/>
              <a:buChar char="•"/>
              <a:defRPr/>
            </a:pPr>
            <a:endParaRPr lang="en-US" sz="1050" dirty="0">
              <a:latin typeface="Arial" charset="0"/>
              <a:cs typeface="Tahoma" pitchFamily="34" charset="0"/>
            </a:endParaRPr>
          </a:p>
          <a:p>
            <a:pPr marL="171450" indent="-171450" algn="just">
              <a:buFont typeface="Arial" panose="020B0604020202020204" pitchFamily="34" charset="0"/>
              <a:buChar char="•"/>
              <a:defRPr/>
            </a:pPr>
            <a:endParaRPr lang="en-US" sz="1050" dirty="0" smtClean="0">
              <a:latin typeface="Arial" charset="0"/>
              <a:cs typeface="Tahoma" pitchFamily="34" charset="0"/>
            </a:endParaRPr>
          </a:p>
          <a:p>
            <a:pPr algn="just">
              <a:defRPr/>
            </a:pPr>
            <a:endParaRPr lang="en-US" sz="1050" dirty="0">
              <a:latin typeface="Arial" charset="0"/>
              <a:cs typeface="Tahoma" pitchFamily="34" charset="0"/>
            </a:endParaRPr>
          </a:p>
          <a:p>
            <a:pPr marL="114300" indent="-114300" algn="just">
              <a:defRPr/>
            </a:pPr>
            <a:endParaRPr lang="en-US" sz="1050" dirty="0">
              <a:solidFill>
                <a:srgbClr val="0000FF"/>
              </a:solidFill>
              <a:latin typeface="Arial" charset="0"/>
              <a:cs typeface="Tahoma" pitchFamily="34" charset="0"/>
            </a:endParaRPr>
          </a:p>
          <a:p>
            <a:pPr algn="just" eaLnBrk="1" hangingPunct="1">
              <a:defRPr/>
            </a:pPr>
            <a:endParaRPr lang="en-US" sz="1050" dirty="0">
              <a:solidFill>
                <a:srgbClr val="FF0000"/>
              </a:solidFill>
              <a:latin typeface="Arial" charset="0"/>
              <a:cs typeface="Tahoma" pitchFamily="34" charset="0"/>
            </a:endParaRPr>
          </a:p>
          <a:p>
            <a:pPr algn="just" eaLnBrk="1" hangingPunct="1">
              <a:defRPr/>
            </a:pPr>
            <a:endParaRPr lang="en-US" sz="1050" dirty="0">
              <a:solidFill>
                <a:srgbClr val="FF0000"/>
              </a:solidFill>
              <a:latin typeface="Arial" charset="0"/>
              <a:cs typeface="Tahoma" pitchFamily="34" charset="0"/>
            </a:endParaRPr>
          </a:p>
          <a:p>
            <a:pPr marL="119063" indent="-119063" algn="just" eaLnBrk="1" hangingPunct="1">
              <a:defRPr/>
            </a:pPr>
            <a:endParaRPr lang="en-US" sz="1400" dirty="0">
              <a:solidFill>
                <a:srgbClr val="000000"/>
              </a:solidFill>
              <a:latin typeface="Arial" charset="0"/>
            </a:endParaRPr>
          </a:p>
        </p:txBody>
      </p:sp>
      <p:sp>
        <p:nvSpPr>
          <p:cNvPr id="26628" name="TextBox 16"/>
          <p:cNvSpPr txBox="1">
            <a:spLocks noChangeArrowheads="1"/>
          </p:cNvSpPr>
          <p:nvPr/>
        </p:nvSpPr>
        <p:spPr bwMode="auto">
          <a:xfrm>
            <a:off x="166687" y="5638800"/>
            <a:ext cx="5181600" cy="338554"/>
          </a:xfrm>
          <a:prstGeom prst="rect">
            <a:avLst/>
          </a:prstGeom>
          <a:solidFill>
            <a:srgbClr val="0000FF"/>
          </a:solidFill>
          <a:ln w="9525">
            <a:noFill/>
            <a:miter lim="800000"/>
            <a:headEnd/>
            <a:tailEnd/>
          </a:ln>
        </p:spPr>
        <p:txBody>
          <a:bodyPr wrap="square">
            <a:spAutoFit/>
          </a:bodyPr>
          <a:lstStyle/>
          <a:p>
            <a:pPr algn="ctr"/>
            <a:r>
              <a:rPr lang="en-US" sz="1600" b="1" dirty="0" smtClean="0">
                <a:solidFill>
                  <a:srgbClr val="FFFF66"/>
                </a:solidFill>
                <a:latin typeface="+mj-lt"/>
              </a:rPr>
              <a:t>Always use your hands to set the slips </a:t>
            </a:r>
            <a:endParaRPr lang="en-US" sz="1600" b="1" dirty="0">
              <a:solidFill>
                <a:srgbClr val="FFFF66"/>
              </a:solidFill>
              <a:latin typeface="+mj-lt"/>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3"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
        <p:nvSpPr>
          <p:cNvPr id="26634"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246769"/>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algn="just" eaLnBrk="1" hangingPunct="1">
              <a:defRPr/>
            </a:pPr>
            <a:endParaRPr lang="en-US" sz="600" dirty="0">
              <a:solidFill>
                <a:srgbClr val="000000"/>
              </a:solidFill>
              <a:latin typeface="Arial" charset="0"/>
            </a:endParaRPr>
          </a:p>
          <a:p>
            <a:pPr algn="just">
              <a:defRPr/>
            </a:pPr>
            <a:r>
              <a:rPr lang="en-US" sz="1600" b="1" dirty="0" smtClean="0">
                <a:solidFill>
                  <a:srgbClr val="FF0000"/>
                </a:solidFill>
              </a:rPr>
              <a:t>As a learning from this incident and to ensure continual improvement all contract managers must review their HSE HEMP against the questions asked below:</a:t>
            </a:r>
          </a:p>
          <a:p>
            <a:pPr marL="342900" indent="-342900" algn="just" eaLnBrk="1" hangingPunct="1">
              <a:defRPr/>
            </a:pPr>
            <a:endParaRPr lang="en-US" sz="1600" b="1" dirty="0">
              <a:solidFill>
                <a:srgbClr val="FF0000"/>
              </a:solidFill>
              <a:latin typeface="Tahoma" pitchFamily="34" charset="0"/>
            </a:endParaRPr>
          </a:p>
          <a:p>
            <a:pPr marL="342900" indent="-342900" algn="just">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600" b="1" dirty="0">
              <a:solidFill>
                <a:srgbClr val="333399"/>
              </a:solidFill>
              <a:latin typeface="+mj-lt"/>
            </a:endParaRPr>
          </a:p>
          <a:p>
            <a:pPr marL="342900" indent="-342900" algn="just">
              <a:buFont typeface="+mj-lt"/>
              <a:buAutoNum type="arabicPeriod"/>
              <a:defRPr/>
            </a:pPr>
            <a:r>
              <a:rPr lang="en-US" sz="1600" dirty="0" smtClean="0">
                <a:solidFill>
                  <a:srgbClr val="333399"/>
                </a:solidFill>
                <a:latin typeface="+mj-lt"/>
                <a:sym typeface="Wingdings" pitchFamily="2" charset="2"/>
              </a:rPr>
              <a:t>Do you monitor CCTV footage to ensure compliance to company policies and procedures?</a:t>
            </a:r>
            <a:endParaRPr lang="en-US" sz="1600" dirty="0">
              <a:solidFill>
                <a:srgbClr val="333399"/>
              </a:solidFill>
              <a:latin typeface="+mj-lt"/>
              <a:sym typeface="Wingdings" pitchFamily="2" charset="2"/>
            </a:endParaRPr>
          </a:p>
          <a:p>
            <a:pPr marL="342900" indent="-342900" algn="just">
              <a:buFont typeface="+mj-lt"/>
              <a:buAutoNum type="arabicPeriod"/>
              <a:defRPr/>
            </a:pPr>
            <a:r>
              <a:rPr lang="en-US" sz="1600" dirty="0" smtClean="0">
                <a:solidFill>
                  <a:srgbClr val="333399"/>
                </a:solidFill>
                <a:latin typeface="+mj-lt"/>
                <a:sym typeface="Wingdings" pitchFamily="2" charset="2"/>
              </a:rPr>
              <a:t>Do you reward and empower the use of your STOP program?</a:t>
            </a:r>
            <a:endParaRPr lang="en-US" sz="1600" dirty="0">
              <a:solidFill>
                <a:srgbClr val="333399"/>
              </a:solidFill>
              <a:latin typeface="+mj-lt"/>
              <a:sym typeface="Wingdings" pitchFamily="2" charset="2"/>
            </a:endParaRPr>
          </a:p>
          <a:p>
            <a:pPr marL="342900" indent="-342900" algn="just">
              <a:buFont typeface="+mj-lt"/>
              <a:buAutoNum type="arabicPeriod"/>
              <a:defRPr/>
            </a:pPr>
            <a:r>
              <a:rPr lang="en-US" sz="1600" dirty="0" smtClean="0">
                <a:solidFill>
                  <a:srgbClr val="333399"/>
                </a:solidFill>
                <a:latin typeface="+mj-lt"/>
                <a:sym typeface="Wingdings" pitchFamily="2" charset="2"/>
              </a:rPr>
              <a:t>Does your risk assessment take into account proper handling of slips?</a:t>
            </a:r>
            <a:endParaRPr lang="en-US" sz="1600" dirty="0">
              <a:solidFill>
                <a:srgbClr val="333399"/>
              </a:solidFill>
              <a:latin typeface="+mj-lt"/>
              <a:sym typeface="Wingdings" pitchFamily="2" charset="2"/>
            </a:endParaRPr>
          </a:p>
          <a:p>
            <a:pPr marL="342900" indent="-342900" algn="just">
              <a:buFont typeface="+mj-lt"/>
              <a:buAutoNum type="arabicPeriod"/>
              <a:defRPr/>
            </a:pPr>
            <a:r>
              <a:rPr lang="en-US" sz="1600" dirty="0" smtClean="0">
                <a:solidFill>
                  <a:srgbClr val="333399"/>
                </a:solidFill>
                <a:latin typeface="+mj-lt"/>
                <a:sym typeface="Wingdings" pitchFamily="2" charset="2"/>
              </a:rPr>
              <a:t>Does the on shift Driller understand his responsibility for the safety of the crew? </a:t>
            </a: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dirty="0" smtClean="0"/>
          </a:p>
        </p:txBody>
      </p:sp>
      <p:sp>
        <p:nvSpPr>
          <p:cNvPr id="10" name="Rectangle 9"/>
          <p:cNvSpPr/>
          <p:nvPr/>
        </p:nvSpPr>
        <p:spPr>
          <a:xfrm>
            <a:off x="304800" y="838200"/>
            <a:ext cx="3906903" cy="369332"/>
          </a:xfrm>
          <a:prstGeom prst="rect">
            <a:avLst/>
          </a:prstGeom>
        </p:spPr>
        <p:txBody>
          <a:bodyPr wrap="none">
            <a:spAutoFit/>
          </a:bodyPr>
          <a:lstStyle/>
          <a:p>
            <a:pPr marL="114300" indent="-114300" algn="just">
              <a:defRPr/>
            </a:pPr>
            <a:r>
              <a:rPr lang="en-GB" b="1" dirty="0" smtClean="0">
                <a:solidFill>
                  <a:srgbClr val="333399"/>
                </a:solidFill>
              </a:rPr>
              <a:t>Date: </a:t>
            </a:r>
            <a:r>
              <a:rPr lang="en-US" b="1" dirty="0" smtClean="0">
                <a:solidFill>
                  <a:srgbClr val="333399"/>
                </a:solidFill>
              </a:rPr>
              <a:t>27.08.17              Incident title: LTI</a:t>
            </a:r>
            <a:endParaRPr lang="en-US" b="1" dirty="0">
              <a:solidFill>
                <a:srgbClr val="33339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91960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465A2AB-8C57-40D0-87CC-ED62602C400A}"/>
</file>

<file path=customXml/itemProps2.xml><?xml version="1.0" encoding="utf-8"?>
<ds:datastoreItem xmlns:ds="http://schemas.openxmlformats.org/officeDocument/2006/customXml" ds:itemID="{B83C4748-818E-49F5-B7CA-6F0EDBB48A1B}"/>
</file>

<file path=customXml/itemProps3.xml><?xml version="1.0" encoding="utf-8"?>
<ds:datastoreItem xmlns:ds="http://schemas.openxmlformats.org/officeDocument/2006/customXml" ds:itemID="{1850EEB7-DCB9-4AAE-BFCE-8563CC3F9334}"/>
</file>

<file path=docProps/app.xml><?xml version="1.0" encoding="utf-8"?>
<Properties xmlns="http://schemas.openxmlformats.org/officeDocument/2006/extended-properties" xmlns:vt="http://schemas.openxmlformats.org/officeDocument/2006/docPropsVTypes">
  <TotalTime>249</TotalTime>
  <Words>178</Words>
  <Application>Microsoft Office PowerPoint</Application>
  <PresentationFormat>On-screen Show (4:3)</PresentationFormat>
  <Paragraphs>35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35</cp:revision>
  <dcterms:created xsi:type="dcterms:W3CDTF">2017-06-15T10:43:50Z</dcterms:created>
  <dcterms:modified xsi:type="dcterms:W3CDTF">2018-02-12T13:37:55Z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