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87" r:id="rId2"/>
    <p:sldId id="28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1AF4"/>
    <a:srgbClr val="471FE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4E231-D57E-4427-AF2D-B0A462C32D3A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32C96-3758-4203-A354-CCCA137C7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E:\Incident Anzuz Details\Incident Documents\Incident Photos\IMG_20170827_14542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600" y="914400"/>
            <a:ext cx="3019426" cy="24765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olga.chernyshova\Desktop\IMC Contract\Incidents\2017\HiPo RWC Bahja 16 May 2017\__800x800_549a515207e7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67412" y="3581400"/>
            <a:ext cx="3024188" cy="2362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838200"/>
            <a:ext cx="5638801" cy="452431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GB" sz="1600" b="1" dirty="0" smtClean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 27 August 2017          </a:t>
            </a:r>
            <a:r>
              <a:rPr lang="en-US" sz="1600" b="1" dirty="0" smtClean="0">
                <a:solidFill>
                  <a:srgbClr val="333399"/>
                </a:solidFill>
              </a:rPr>
              <a:t>Incident title: HiPo</a:t>
            </a:r>
            <a:endParaRPr lang="en-US" sz="1600" b="1" dirty="0" smtClean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marL="114300" indent="-114300" algn="just">
              <a:defRPr/>
            </a:pPr>
            <a:r>
              <a:rPr lang="en-US" sz="1050" dirty="0" smtClean="0">
                <a:solidFill>
                  <a:srgbClr val="000000"/>
                </a:solidFill>
                <a:latin typeface="Arial" pitchFamily="34" charset="0"/>
              </a:rPr>
              <a:t>  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An Isuzu truck skidded from a graded road and went onto a flow line while </a:t>
            </a: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coming from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Anzuz to </a:t>
            </a: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Bahja. The vehicle was moving on </a:t>
            </a:r>
            <a:r>
              <a:rPr lang="en-US" sz="1600" dirty="0" err="1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Anzuz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 road </a:t>
            </a: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towards Bahja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while </a:t>
            </a: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negotiating a curve on the graded road the driver lost control and the vehicle moved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right to the sandy shoulder and further to the flow line. The </a:t>
            </a: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driver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failed to regain </a:t>
            </a: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control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and the </a:t>
            </a: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vehicle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kept moving on the flow line for 30 meters until it hit a pipe rack and stopped.</a:t>
            </a: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learnings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from this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incident..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Always drive to the road conditions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Always consider the flow lines along the road as a high risk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Always keep a reasonable distance between your vehicle and road shoulder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Always slow down when approaching a sharp bend on a graded road – even if a speed limit sign is not there</a:t>
            </a:r>
            <a:endParaRPr lang="en-US" sz="1600" dirty="0">
              <a:solidFill>
                <a:srgbClr val="000000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81000" y="5410200"/>
            <a:ext cx="5410202" cy="3385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FF66"/>
                </a:solidFill>
                <a:latin typeface="+mj-lt"/>
              </a:rPr>
              <a:t>Always drive to the road conditions!</a:t>
            </a:r>
            <a:endParaRPr lang="en-US" sz="1600" b="1" dirty="0">
              <a:solidFill>
                <a:srgbClr val="FFFF66"/>
              </a:solidFill>
              <a:latin typeface="+mj-lt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540750" y="2667000"/>
            <a:ext cx="336550" cy="544513"/>
            <a:chOff x="3504" y="544"/>
            <a:chExt cx="2287" cy="1855"/>
          </a:xfrm>
        </p:grpSpPr>
        <p:sp>
          <p:nvSpPr>
            <p:cNvPr id="11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Freeform 132"/>
          <p:cNvSpPr>
            <a:spLocks/>
          </p:cNvSpPr>
          <p:nvPr/>
        </p:nvSpPr>
        <p:spPr bwMode="auto">
          <a:xfrm>
            <a:off x="8534400" y="5334000"/>
            <a:ext cx="381000" cy="5334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554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415498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algn="just">
              <a:defRPr/>
            </a:pPr>
            <a:r>
              <a:rPr lang="en-US" sz="1600" b="1" dirty="0" smtClean="0">
                <a:solidFill>
                  <a:srgbClr val="FF0000"/>
                </a:solidFill>
              </a:rPr>
              <a:t>As a learning from this incident and to ensure continual improvement all contract managers must review their HSE HEMP against the questions asked below:</a:t>
            </a:r>
          </a:p>
          <a:p>
            <a:pPr marL="342900" indent="-342900" algn="just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+mj-lt"/>
              </a:rPr>
              <a:t>Confirm the following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:</a:t>
            </a:r>
            <a:endParaRPr lang="en-US" sz="1600" b="1" dirty="0">
              <a:solidFill>
                <a:srgbClr val="333399"/>
              </a:solidFill>
              <a:latin typeface="+mj-lt"/>
            </a:endParaRP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you ensure all drivers are properly trained and competent? </a:t>
            </a:r>
            <a:endParaRPr lang="en-US" sz="1600" dirty="0">
              <a:solidFill>
                <a:srgbClr val="333399"/>
              </a:solidFill>
              <a:latin typeface="+mj-lt"/>
              <a:sym typeface="Wingdings" pitchFamily="2" charset="2"/>
            </a:endParaRP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you ensure you communicate all violations and consequences to your drivers in a language they understand? 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you ensure all drivers understand and consider additional risks – such as flow lines and other production facilities – while driving?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you have an induction and orientation process for new drivers to ensure they are an integral part of safety culture in your organization? 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you ensure you close out all actions from the previous similar incident and revisit them if there is </a:t>
            </a:r>
            <a:r>
              <a:rPr lang="en-US" sz="160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a recurrence</a:t>
            </a: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?  </a:t>
            </a:r>
            <a:endParaRPr lang="en-US" sz="1600" dirty="0">
              <a:solidFill>
                <a:srgbClr val="333399"/>
              </a:solidFill>
              <a:latin typeface="+mj-lt"/>
              <a:sym typeface="Wingdings" pitchFamily="2" charset="2"/>
            </a:endParaRPr>
          </a:p>
          <a:p>
            <a:pPr marL="119063" indent="-119063" algn="just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algn="just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algn="just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algn="just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" name="Rectangle 9"/>
          <p:cNvSpPr/>
          <p:nvPr/>
        </p:nvSpPr>
        <p:spPr>
          <a:xfrm>
            <a:off x="381000" y="838200"/>
            <a:ext cx="45331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en-GB" b="1" dirty="0" smtClean="0">
                <a:solidFill>
                  <a:srgbClr val="333399"/>
                </a:solidFill>
              </a:rPr>
              <a:t>Date:</a:t>
            </a:r>
            <a:r>
              <a:rPr lang="en-US" b="1" dirty="0" smtClean="0">
                <a:solidFill>
                  <a:srgbClr val="333399"/>
                </a:solidFill>
              </a:rPr>
              <a:t> 27 August 2017          Incident title: HiPo</a:t>
            </a:r>
          </a:p>
        </p:txBody>
      </p:sp>
    </p:spTree>
    <p:extLst>
      <p:ext uri="{BB962C8B-B14F-4D97-AF65-F5344CB8AC3E}">
        <p14:creationId xmlns:p14="http://schemas.microsoft.com/office/powerpoint/2010/main" xmlns="" val="325847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91961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4D7F2E97-0EA0-4B1A-ABC0-03457497902C}"/>
</file>

<file path=customXml/itemProps2.xml><?xml version="1.0" encoding="utf-8"?>
<ds:datastoreItem xmlns:ds="http://schemas.openxmlformats.org/officeDocument/2006/customXml" ds:itemID="{FD4E86B7-BA91-4D59-9C1F-44DC2347D70A}"/>
</file>

<file path=customXml/itemProps3.xml><?xml version="1.0" encoding="utf-8"?>
<ds:datastoreItem xmlns:ds="http://schemas.openxmlformats.org/officeDocument/2006/customXml" ds:itemID="{FFC4FCC9-26F4-44DC-BE5C-1D70F6F01FD5}"/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369</Words>
  <Application>Microsoft Office PowerPoint</Application>
  <PresentationFormat>On-screen Show (4:3)</PresentationFormat>
  <Paragraphs>30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mu95018</cp:lastModifiedBy>
  <cp:revision>38</cp:revision>
  <dcterms:created xsi:type="dcterms:W3CDTF">2017-06-15T10:43:50Z</dcterms:created>
  <dcterms:modified xsi:type="dcterms:W3CDTF">2018-02-12T13:38:17Z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