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notesSlides/notesSlide1.xml" ContentType="application/vnd.openxmlformats-officedocument.presentationml.notesSlide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1.xml" ContentType="application/vnd.openxmlformats-officedocument.theme+xml"/>
  <Override PartName="/ppt/theme/theme2.xml" ContentType="application/vnd.openxmlformats-officedocument.theme+xml"/>
  <Override PartName="/ppt/notesMasters/notesMaster1.xml" ContentType="application/vnd.openxmlformats-officedocument.presentationml.notesMaster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287" r:id="rId2"/>
    <p:sldId id="288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41AF4"/>
    <a:srgbClr val="471FE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728" y="-1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11" Type="http://schemas.openxmlformats.org/officeDocument/2006/relationships/customXml" Target="../customXml/item3.xml"/><Relationship Id="rId5" Type="http://schemas.openxmlformats.org/officeDocument/2006/relationships/presProps" Target="presProps.xml"/><Relationship Id="rId10" Type="http://schemas.openxmlformats.org/officeDocument/2006/relationships/customXml" Target="../customXml/item2.xml"/><Relationship Id="rId4" Type="http://schemas.openxmlformats.org/officeDocument/2006/relationships/notesMaster" Target="notesMasters/notesMaster1.xml"/><Relationship Id="rId9" Type="http://schemas.openxmlformats.org/officeDocument/2006/relationships/customXml" Target="../customXml/item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624E231-D57E-4427-AF2D-B0A462C32D3A}" type="datetimeFigureOut">
              <a:rPr lang="en-US" smtClean="0"/>
              <a:pPr/>
              <a:t>12/02/2018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BA32C96-3758-4203-A354-CCCA137C74A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  <p:sp>
        <p:nvSpPr>
          <p:cNvPr id="512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5138CA7-92E6-41FD-A1B7-5ABDE6F17714}" type="slidenum">
              <a:rPr lang="en-US" smtClean="0"/>
              <a:pPr/>
              <a:t>1</a:t>
            </a:fld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222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dirty="0" smtClean="0">
                <a:solidFill>
                  <a:srgbClr val="0033CC"/>
                </a:solidFill>
                <a:latin typeface="Arial" charset="0"/>
                <a:cs typeface="Arial" charset="0"/>
                <a:sym typeface="Wingdings" pitchFamily="2" charset="2"/>
              </a:rPr>
              <a:t>Make a list of closed questions (only ‘yes’ or ‘no’ as an answer) to ask other contractors if they have the same issues based on the management or HSE-MS failings or shortfalls identified in the investigation. Pretend you have to audit other companies to see if they could have the same issues.</a:t>
            </a:r>
            <a:endParaRPr lang="en-US" dirty="0" smtClean="0">
              <a:latin typeface="Arial" charset="0"/>
              <a:cs typeface="Arial" charset="0"/>
            </a:endParaRPr>
          </a:p>
        </p:txBody>
      </p:sp>
      <p:sp>
        <p:nvSpPr>
          <p:cNvPr id="5222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6B2BACC-5893-4478-93DA-688A131F8366}" type="slidenum">
              <a:rPr lang="en-US" smtClean="0"/>
              <a:pPr/>
              <a:t>2</a:t>
            </a:fld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E7204-ADB1-4154-B7BE-8AC8310990A4}" type="datetimeFigureOut">
              <a:rPr lang="en-US" smtClean="0"/>
              <a:pPr/>
              <a:t>12/02/2018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877B9-A654-41F3-AC11-A63AF75A463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9174244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E7204-ADB1-4154-B7BE-8AC8310990A4}" type="datetimeFigureOut">
              <a:rPr lang="en-US" smtClean="0"/>
              <a:pPr/>
              <a:t>12/02/2018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877B9-A654-41F3-AC11-A63AF75A463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7581574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E7204-ADB1-4154-B7BE-8AC8310990A4}" type="datetimeFigureOut">
              <a:rPr lang="en-US" smtClean="0"/>
              <a:pPr/>
              <a:t>12/02/2018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877B9-A654-41F3-AC11-A63AF75A463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91225280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l">
              <a:defRPr/>
            </a:pPr>
            <a:endParaRPr lang="en-US" dirty="0">
              <a:solidFill>
                <a:srgbClr val="000000"/>
              </a:solidFill>
              <a:cs typeface="+mn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ACE7204-ADB1-4154-B7BE-8AC8310990A4}" type="datetimeFigureOut">
              <a:rPr lang="en-US" smtClean="0"/>
              <a:pPr/>
              <a:t>12/02/2018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fld id="{9C0877B9-A654-41F3-AC11-A63AF75A46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r>
              <a:rPr lang="en-US" noProof="0" smtClean="0"/>
              <a:t>Click icon to add table</a:t>
            </a:r>
            <a:endParaRPr lang="en-US" noProof="0" dirty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ACE7204-ADB1-4154-B7BE-8AC8310990A4}" type="datetimeFigureOut">
              <a:rPr lang="en-US" smtClean="0"/>
              <a:pPr/>
              <a:t>12/02/2018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fld id="{9C0877B9-A654-41F3-AC11-A63AF75A46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Date Placeholder 5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1ACE7204-ADB1-4154-B7BE-8AC8310990A4}" type="datetimeFigureOut">
              <a:rPr lang="en-US" smtClean="0"/>
              <a:pPr/>
              <a:t>12/02/2018</a:t>
            </a:fld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C0877B9-A654-41F3-AC11-A63AF75A46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95301" y="236542"/>
            <a:ext cx="8364538" cy="60721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C0877B9-A654-41F3-AC11-A63AF75A46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E7204-ADB1-4154-B7BE-8AC8310990A4}" type="datetimeFigureOut">
              <a:rPr lang="en-US" smtClean="0"/>
              <a:pPr/>
              <a:t>12/02/2018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877B9-A654-41F3-AC11-A63AF75A463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1579520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E7204-ADB1-4154-B7BE-8AC8310990A4}" type="datetimeFigureOut">
              <a:rPr lang="en-US" smtClean="0"/>
              <a:pPr/>
              <a:t>12/02/2018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877B9-A654-41F3-AC11-A63AF75A463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431490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E7204-ADB1-4154-B7BE-8AC8310990A4}" type="datetimeFigureOut">
              <a:rPr lang="en-US" smtClean="0"/>
              <a:pPr/>
              <a:t>12/02/2018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877B9-A654-41F3-AC11-A63AF75A463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375157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E7204-ADB1-4154-B7BE-8AC8310990A4}" type="datetimeFigureOut">
              <a:rPr lang="en-US" smtClean="0"/>
              <a:pPr/>
              <a:t>12/02/2018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877B9-A654-41F3-AC11-A63AF75A463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6884180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E7204-ADB1-4154-B7BE-8AC8310990A4}" type="datetimeFigureOut">
              <a:rPr lang="en-US" smtClean="0"/>
              <a:pPr/>
              <a:t>12/02/2018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877B9-A654-41F3-AC11-A63AF75A463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8905730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E7204-ADB1-4154-B7BE-8AC8310990A4}" type="datetimeFigureOut">
              <a:rPr lang="en-US" smtClean="0"/>
              <a:pPr/>
              <a:t>12/02/2018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877B9-A654-41F3-AC11-A63AF75A463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3443029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E7204-ADB1-4154-B7BE-8AC8310990A4}" type="datetimeFigureOut">
              <a:rPr lang="en-US" smtClean="0"/>
              <a:pPr/>
              <a:t>12/02/2018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877B9-A654-41F3-AC11-A63AF75A463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4690896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E7204-ADB1-4154-B7BE-8AC8310990A4}" type="datetimeFigureOut">
              <a:rPr lang="en-US" smtClean="0"/>
              <a:pPr/>
              <a:t>12/02/2018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877B9-A654-41F3-AC11-A63AF75A463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4726473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CE7204-ADB1-4154-B7BE-8AC8310990A4}" type="datetimeFigureOut">
              <a:rPr lang="en-US" smtClean="0"/>
              <a:pPr/>
              <a:t>12/02/2018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0877B9-A654-41F3-AC11-A63AF75A4638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2051" name="Picture 3" descr="C:\Ruchi\Ruchi\PDO\2012\Corporate Identity\PDO ppt 2.jpg"/>
          <p:cNvPicPr>
            <a:picLocks noChangeAspect="1" noChangeArrowheads="1"/>
          </p:cNvPicPr>
          <p:nvPr/>
        </p:nvPicPr>
        <p:blipFill>
          <a:blip r:embed="rId17" cstate="email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6403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21665766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2" descr="E:\Incident Anzuz Details\Incident Documents\Incident Photos\IMG_20170827_145424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943600" y="914400"/>
            <a:ext cx="3019426" cy="247650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C:\Users\olga.chernyshova\Desktop\IMC Contract\Incidents\2017\HiPo RWC Bahja 16 May 2017\__800x800_549a515207e78.jpg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967412" y="3581400"/>
            <a:ext cx="3024188" cy="236220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4339" name="Text Box 2"/>
          <p:cNvSpPr txBox="1">
            <a:spLocks noChangeArrowheads="1"/>
          </p:cNvSpPr>
          <p:nvPr/>
        </p:nvSpPr>
        <p:spPr bwMode="auto">
          <a:xfrm>
            <a:off x="228600" y="838200"/>
            <a:ext cx="5638801" cy="4524315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14300" indent="-114300" algn="just"/>
            <a:r>
              <a:rPr lang="en-GB" sz="1600" b="1" dirty="0" smtClean="0">
                <a:solidFill>
                  <a:srgbClr val="333399"/>
                </a:solidFill>
                <a:latin typeface="+mj-lt"/>
              </a:rPr>
              <a:t>Date:</a:t>
            </a:r>
            <a:r>
              <a:rPr lang="en-US" sz="1600" b="1" dirty="0" smtClean="0">
                <a:solidFill>
                  <a:srgbClr val="333399"/>
                </a:solidFill>
                <a:latin typeface="+mj-lt"/>
              </a:rPr>
              <a:t> 27 August 2017          </a:t>
            </a:r>
            <a:r>
              <a:rPr lang="en-US" sz="1600" b="1" dirty="0" smtClean="0">
                <a:solidFill>
                  <a:srgbClr val="333399"/>
                </a:solidFill>
              </a:rPr>
              <a:t>Incident title: HiPo</a:t>
            </a:r>
            <a:endParaRPr lang="en-US" sz="1600" b="1" dirty="0" smtClean="0">
              <a:solidFill>
                <a:srgbClr val="333399"/>
              </a:solidFill>
              <a:latin typeface="+mj-lt"/>
            </a:endParaRPr>
          </a:p>
          <a:p>
            <a:pPr marL="114300" indent="-114300" algn="just">
              <a:defRPr/>
            </a:pPr>
            <a:endParaRPr lang="en-US" sz="1600" b="1" dirty="0" smtClean="0">
              <a:solidFill>
                <a:srgbClr val="FF0000"/>
              </a:solidFill>
              <a:latin typeface="Tahoma" pitchFamily="34" charset="0"/>
            </a:endParaRPr>
          </a:p>
          <a:p>
            <a:pPr marL="114300" indent="-114300" algn="just">
              <a:defRPr/>
            </a:pPr>
            <a:r>
              <a:rPr lang="en-US" sz="1600" b="1" dirty="0" smtClean="0">
                <a:solidFill>
                  <a:srgbClr val="FF0000"/>
                </a:solidFill>
                <a:latin typeface="Tahoma" pitchFamily="34" charset="0"/>
              </a:rPr>
              <a:t>What happened?</a:t>
            </a:r>
          </a:p>
          <a:p>
            <a:pPr marL="114300" indent="-114300" algn="just">
              <a:defRPr/>
            </a:pPr>
            <a:r>
              <a:rPr lang="en-US" sz="1050" dirty="0" smtClean="0">
                <a:solidFill>
                  <a:srgbClr val="000000"/>
                </a:solidFill>
                <a:latin typeface="Arial" pitchFamily="34" charset="0"/>
              </a:rPr>
              <a:t>   </a:t>
            </a:r>
            <a:r>
              <a:rPr lang="en-US" sz="1600" dirty="0" smtClean="0">
                <a:solidFill>
                  <a:srgbClr val="000000"/>
                </a:solidFill>
                <a:latin typeface="+mj-lt"/>
                <a:cs typeface="Calibri" pitchFamily="34" charset="0"/>
              </a:rPr>
              <a:t>An Isuzu truck skidded from a graded road and went onto a flow line while </a:t>
            </a:r>
            <a:r>
              <a:rPr lang="en-US" sz="1600" dirty="0">
                <a:solidFill>
                  <a:srgbClr val="000000"/>
                </a:solidFill>
                <a:latin typeface="+mj-lt"/>
                <a:cs typeface="Calibri" pitchFamily="34" charset="0"/>
              </a:rPr>
              <a:t>coming from </a:t>
            </a:r>
            <a:r>
              <a:rPr lang="en-US" sz="1600" dirty="0" smtClean="0">
                <a:solidFill>
                  <a:srgbClr val="000000"/>
                </a:solidFill>
                <a:latin typeface="+mj-lt"/>
                <a:cs typeface="Calibri" pitchFamily="34" charset="0"/>
              </a:rPr>
              <a:t>Anzuz to </a:t>
            </a:r>
            <a:r>
              <a:rPr lang="en-US" sz="1600" dirty="0">
                <a:solidFill>
                  <a:srgbClr val="000000"/>
                </a:solidFill>
                <a:latin typeface="+mj-lt"/>
                <a:cs typeface="Calibri" pitchFamily="34" charset="0"/>
              </a:rPr>
              <a:t>Bahja. The vehicle was moving on </a:t>
            </a:r>
            <a:r>
              <a:rPr lang="en-US" sz="1600" dirty="0" err="1" smtClean="0">
                <a:solidFill>
                  <a:srgbClr val="000000"/>
                </a:solidFill>
                <a:latin typeface="+mj-lt"/>
                <a:cs typeface="Calibri" pitchFamily="34" charset="0"/>
              </a:rPr>
              <a:t>Anzuz</a:t>
            </a:r>
            <a:r>
              <a:rPr lang="en-US" sz="1600" dirty="0" smtClean="0">
                <a:solidFill>
                  <a:srgbClr val="000000"/>
                </a:solidFill>
                <a:latin typeface="+mj-lt"/>
                <a:cs typeface="Calibri" pitchFamily="34" charset="0"/>
              </a:rPr>
              <a:t> road </a:t>
            </a:r>
            <a:r>
              <a:rPr lang="en-US" sz="1600" dirty="0">
                <a:solidFill>
                  <a:srgbClr val="000000"/>
                </a:solidFill>
                <a:latin typeface="+mj-lt"/>
                <a:cs typeface="Calibri" pitchFamily="34" charset="0"/>
              </a:rPr>
              <a:t>towards Bahja </a:t>
            </a:r>
            <a:r>
              <a:rPr lang="en-US" sz="1600" dirty="0" smtClean="0">
                <a:solidFill>
                  <a:srgbClr val="000000"/>
                </a:solidFill>
                <a:latin typeface="+mj-lt"/>
                <a:cs typeface="Calibri" pitchFamily="34" charset="0"/>
              </a:rPr>
              <a:t>while </a:t>
            </a:r>
            <a:r>
              <a:rPr lang="en-US" sz="1600" dirty="0">
                <a:solidFill>
                  <a:srgbClr val="000000"/>
                </a:solidFill>
                <a:latin typeface="+mj-lt"/>
                <a:cs typeface="Calibri" pitchFamily="34" charset="0"/>
              </a:rPr>
              <a:t>negotiating a curve on the graded road the driver lost control and the vehicle moved </a:t>
            </a:r>
            <a:r>
              <a:rPr lang="en-US" sz="1600" dirty="0" smtClean="0">
                <a:solidFill>
                  <a:srgbClr val="000000"/>
                </a:solidFill>
                <a:latin typeface="+mj-lt"/>
                <a:cs typeface="Calibri" pitchFamily="34" charset="0"/>
              </a:rPr>
              <a:t>right to the sandy shoulder and further to the flow line. The </a:t>
            </a:r>
            <a:r>
              <a:rPr lang="en-US" sz="1600" dirty="0">
                <a:solidFill>
                  <a:srgbClr val="000000"/>
                </a:solidFill>
                <a:latin typeface="+mj-lt"/>
                <a:cs typeface="Calibri" pitchFamily="34" charset="0"/>
              </a:rPr>
              <a:t>driver </a:t>
            </a:r>
            <a:r>
              <a:rPr lang="en-US" sz="1600" dirty="0" smtClean="0">
                <a:solidFill>
                  <a:srgbClr val="000000"/>
                </a:solidFill>
                <a:latin typeface="+mj-lt"/>
                <a:cs typeface="Calibri" pitchFamily="34" charset="0"/>
              </a:rPr>
              <a:t>failed to regain </a:t>
            </a:r>
            <a:r>
              <a:rPr lang="en-US" sz="1600" dirty="0">
                <a:solidFill>
                  <a:srgbClr val="000000"/>
                </a:solidFill>
                <a:latin typeface="+mj-lt"/>
                <a:cs typeface="Calibri" pitchFamily="34" charset="0"/>
              </a:rPr>
              <a:t>control </a:t>
            </a:r>
            <a:r>
              <a:rPr lang="en-US" sz="1600" dirty="0" smtClean="0">
                <a:solidFill>
                  <a:srgbClr val="000000"/>
                </a:solidFill>
                <a:latin typeface="+mj-lt"/>
                <a:cs typeface="Calibri" pitchFamily="34" charset="0"/>
              </a:rPr>
              <a:t>and the </a:t>
            </a:r>
            <a:r>
              <a:rPr lang="en-US" sz="1600" dirty="0">
                <a:solidFill>
                  <a:srgbClr val="000000"/>
                </a:solidFill>
                <a:latin typeface="+mj-lt"/>
                <a:cs typeface="Calibri" pitchFamily="34" charset="0"/>
              </a:rPr>
              <a:t>vehicle </a:t>
            </a:r>
            <a:r>
              <a:rPr lang="en-US" sz="1600" dirty="0" smtClean="0">
                <a:solidFill>
                  <a:srgbClr val="000000"/>
                </a:solidFill>
                <a:latin typeface="+mj-lt"/>
                <a:cs typeface="Calibri" pitchFamily="34" charset="0"/>
              </a:rPr>
              <a:t>kept moving on the flow line for 30 meters until it hit a pipe rack and stopped.</a:t>
            </a:r>
          </a:p>
          <a:p>
            <a:pPr marL="114300" indent="-114300" algn="just">
              <a:defRPr/>
            </a:pPr>
            <a:endParaRPr lang="en-US" sz="1600" b="1" dirty="0" smtClean="0">
              <a:solidFill>
                <a:srgbClr val="333399"/>
              </a:solidFill>
              <a:latin typeface="Tahoma" pitchFamily="34" charset="0"/>
            </a:endParaRPr>
          </a:p>
          <a:p>
            <a:pPr marL="114300" indent="-114300" algn="just">
              <a:defRPr/>
            </a:pPr>
            <a:r>
              <a:rPr lang="en-US" sz="1600" b="1" dirty="0" smtClean="0">
                <a:solidFill>
                  <a:srgbClr val="333399"/>
                </a:solidFill>
                <a:latin typeface="Tahoma" pitchFamily="34" charset="0"/>
              </a:rPr>
              <a:t>Your learnings </a:t>
            </a:r>
            <a:r>
              <a:rPr lang="en-US" sz="1600" b="1" dirty="0">
                <a:solidFill>
                  <a:srgbClr val="333399"/>
                </a:solidFill>
                <a:latin typeface="Tahoma" pitchFamily="34" charset="0"/>
              </a:rPr>
              <a:t>from this </a:t>
            </a:r>
            <a:r>
              <a:rPr lang="en-US" sz="1600" b="1" dirty="0" smtClean="0">
                <a:solidFill>
                  <a:srgbClr val="333399"/>
                </a:solidFill>
                <a:latin typeface="Tahoma" pitchFamily="34" charset="0"/>
              </a:rPr>
              <a:t>incident..</a:t>
            </a:r>
          </a:p>
          <a:p>
            <a:pPr marL="285750" indent="-285750" algn="just">
              <a:buFont typeface="Arial" panose="020B0604020202020204" pitchFamily="34" charset="0"/>
              <a:buChar char="•"/>
              <a:defRPr/>
            </a:pPr>
            <a:r>
              <a:rPr lang="en-US" sz="1600" dirty="0" smtClean="0">
                <a:solidFill>
                  <a:srgbClr val="000000"/>
                </a:solidFill>
                <a:latin typeface="+mj-lt"/>
                <a:cs typeface="Calibri" pitchFamily="34" charset="0"/>
              </a:rPr>
              <a:t>Always drive to the road conditions</a:t>
            </a:r>
          </a:p>
          <a:p>
            <a:pPr marL="285750" indent="-285750" algn="just">
              <a:buFont typeface="Arial" panose="020B0604020202020204" pitchFamily="34" charset="0"/>
              <a:buChar char="•"/>
              <a:defRPr/>
            </a:pPr>
            <a:r>
              <a:rPr lang="en-US" sz="1600" dirty="0" smtClean="0">
                <a:solidFill>
                  <a:srgbClr val="000000"/>
                </a:solidFill>
                <a:latin typeface="+mj-lt"/>
                <a:cs typeface="Calibri" pitchFamily="34" charset="0"/>
              </a:rPr>
              <a:t>Always consider the flow lines along the road as a high risk</a:t>
            </a:r>
          </a:p>
          <a:p>
            <a:pPr marL="285750" indent="-285750" algn="just">
              <a:buFont typeface="Arial" panose="020B0604020202020204" pitchFamily="34" charset="0"/>
              <a:buChar char="•"/>
              <a:defRPr/>
            </a:pPr>
            <a:r>
              <a:rPr lang="en-US" sz="1600" dirty="0" smtClean="0">
                <a:solidFill>
                  <a:srgbClr val="000000"/>
                </a:solidFill>
                <a:latin typeface="+mj-lt"/>
                <a:cs typeface="Calibri" pitchFamily="34" charset="0"/>
              </a:rPr>
              <a:t>Always keep a reasonable distance between your vehicle and road shoulder</a:t>
            </a:r>
          </a:p>
          <a:p>
            <a:pPr marL="285750" indent="-285750" algn="just">
              <a:buFont typeface="Arial" panose="020B0604020202020204" pitchFamily="34" charset="0"/>
              <a:buChar char="•"/>
              <a:defRPr/>
            </a:pPr>
            <a:r>
              <a:rPr lang="en-US" sz="1600" dirty="0" smtClean="0">
                <a:solidFill>
                  <a:srgbClr val="000000"/>
                </a:solidFill>
                <a:latin typeface="+mj-lt"/>
                <a:cs typeface="Calibri" pitchFamily="34" charset="0"/>
              </a:rPr>
              <a:t>Always slow down when approaching a sharp bend on a graded road – even if a speed limit sign is not there</a:t>
            </a:r>
            <a:endParaRPr lang="en-US" sz="1600" dirty="0">
              <a:solidFill>
                <a:srgbClr val="000000"/>
              </a:solidFill>
              <a:latin typeface="+mj-lt"/>
              <a:cs typeface="Calibri" pitchFamily="34" charset="0"/>
            </a:endParaRPr>
          </a:p>
        </p:txBody>
      </p:sp>
      <p:sp>
        <p:nvSpPr>
          <p:cNvPr id="26628" name="TextBox 16"/>
          <p:cNvSpPr txBox="1">
            <a:spLocks noChangeArrowheads="1"/>
          </p:cNvSpPr>
          <p:nvPr/>
        </p:nvSpPr>
        <p:spPr bwMode="auto">
          <a:xfrm>
            <a:off x="381000" y="5410200"/>
            <a:ext cx="5410202" cy="338554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1600" b="1" dirty="0" smtClean="0">
                <a:solidFill>
                  <a:srgbClr val="FFFF66"/>
                </a:solidFill>
                <a:latin typeface="+mj-lt"/>
              </a:rPr>
              <a:t>Always drive to the road conditions!</a:t>
            </a:r>
            <a:endParaRPr lang="en-US" sz="1600" b="1" dirty="0">
              <a:solidFill>
                <a:srgbClr val="FFFF66"/>
              </a:solidFill>
              <a:latin typeface="+mj-lt"/>
            </a:endParaRPr>
          </a:p>
        </p:txBody>
      </p:sp>
      <p:sp>
        <p:nvSpPr>
          <p:cNvPr id="26631" name="Slide Number Placeholder 12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B4615DE-AE29-4DBE-9167-7BEF3C405107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6" name="Text Box 12"/>
          <p:cNvSpPr txBox="1">
            <a:spLocks noChangeArrowheads="1"/>
          </p:cNvSpPr>
          <p:nvPr/>
        </p:nvSpPr>
        <p:spPr bwMode="auto">
          <a:xfrm>
            <a:off x="1219200" y="0"/>
            <a:ext cx="7056438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GB" sz="3600" b="1" dirty="0">
                <a:latin typeface="+mj-lt"/>
              </a:rPr>
              <a:t>PDO Second Alert</a:t>
            </a:r>
          </a:p>
        </p:txBody>
      </p:sp>
      <p:grpSp>
        <p:nvGrpSpPr>
          <p:cNvPr id="2" name="Group 131"/>
          <p:cNvGrpSpPr>
            <a:grpSpLocks/>
          </p:cNvGrpSpPr>
          <p:nvPr/>
        </p:nvGrpSpPr>
        <p:grpSpPr bwMode="auto">
          <a:xfrm>
            <a:off x="8540750" y="2667000"/>
            <a:ext cx="336550" cy="544513"/>
            <a:chOff x="3504" y="544"/>
            <a:chExt cx="2287" cy="1855"/>
          </a:xfrm>
        </p:grpSpPr>
        <p:sp>
          <p:nvSpPr>
            <p:cNvPr id="11" name="Line 129"/>
            <p:cNvSpPr>
              <a:spLocks noChangeShapeType="1"/>
            </p:cNvSpPr>
            <p:nvPr/>
          </p:nvSpPr>
          <p:spPr bwMode="auto">
            <a:xfrm>
              <a:off x="3504" y="568"/>
              <a:ext cx="2287" cy="1831"/>
            </a:xfrm>
            <a:prstGeom prst="line">
              <a:avLst/>
            </a:prstGeom>
            <a:noFill/>
            <a:ln w="1333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" name="Line 130"/>
            <p:cNvSpPr>
              <a:spLocks noChangeShapeType="1"/>
            </p:cNvSpPr>
            <p:nvPr/>
          </p:nvSpPr>
          <p:spPr bwMode="auto">
            <a:xfrm flipV="1">
              <a:off x="3528" y="544"/>
              <a:ext cx="2144" cy="1807"/>
            </a:xfrm>
            <a:prstGeom prst="line">
              <a:avLst/>
            </a:prstGeom>
            <a:noFill/>
            <a:ln w="1333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7" name="Freeform 132"/>
          <p:cNvSpPr>
            <a:spLocks/>
          </p:cNvSpPr>
          <p:nvPr/>
        </p:nvSpPr>
        <p:spPr bwMode="auto">
          <a:xfrm>
            <a:off x="8534400" y="5334000"/>
            <a:ext cx="381000" cy="533400"/>
          </a:xfrm>
          <a:custGeom>
            <a:avLst/>
            <a:gdLst>
              <a:gd name="T0" fmla="*/ 0 w 1336"/>
              <a:gd name="T1" fmla="*/ 2147483647 h 888"/>
              <a:gd name="T2" fmla="*/ 2147483647 w 1336"/>
              <a:gd name="T3" fmla="*/ 2147483647 h 888"/>
              <a:gd name="T4" fmla="*/ 2147483647 w 1336"/>
              <a:gd name="T5" fmla="*/ 0 h 888"/>
              <a:gd name="T6" fmla="*/ 0 60000 65536"/>
              <a:gd name="T7" fmla="*/ 0 60000 65536"/>
              <a:gd name="T8" fmla="*/ 0 60000 65536"/>
              <a:gd name="T9" fmla="*/ 0 w 1336"/>
              <a:gd name="T10" fmla="*/ 0 h 888"/>
              <a:gd name="T11" fmla="*/ 1336 w 1336"/>
              <a:gd name="T12" fmla="*/ 888 h 88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336" h="888">
                <a:moveTo>
                  <a:pt x="0" y="600"/>
                </a:moveTo>
                <a:lnTo>
                  <a:pt x="312" y="888"/>
                </a:lnTo>
                <a:lnTo>
                  <a:pt x="1336" y="0"/>
                </a:lnTo>
              </a:path>
            </a:pathLst>
          </a:custGeom>
          <a:noFill/>
          <a:ln w="133350">
            <a:solidFill>
              <a:srgbClr val="00FF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065541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ext Box 2"/>
          <p:cNvSpPr txBox="1">
            <a:spLocks noChangeArrowheads="1"/>
          </p:cNvSpPr>
          <p:nvPr/>
        </p:nvSpPr>
        <p:spPr bwMode="auto">
          <a:xfrm>
            <a:off x="323850" y="1125538"/>
            <a:ext cx="8351838" cy="4154984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1" hangingPunct="1">
              <a:spcBef>
                <a:spcPct val="50000"/>
              </a:spcBef>
              <a:defRPr/>
            </a:pPr>
            <a:endParaRPr lang="en-US" sz="600" dirty="0">
              <a:solidFill>
                <a:srgbClr val="000000"/>
              </a:solidFill>
              <a:latin typeface="Arial" charset="0"/>
            </a:endParaRPr>
          </a:p>
          <a:p>
            <a:pPr algn="just">
              <a:defRPr/>
            </a:pPr>
            <a:r>
              <a:rPr lang="en-US" sz="1600" b="1" dirty="0" smtClean="0">
                <a:solidFill>
                  <a:srgbClr val="FF0000"/>
                </a:solidFill>
              </a:rPr>
              <a:t>As a learning from this incident and to ensure continual improvement all contract managers must review their HSE HEMP against the questions asked below:</a:t>
            </a:r>
          </a:p>
          <a:p>
            <a:pPr marL="342900" indent="-342900" algn="just" eaLnBrk="1" hangingPunct="1">
              <a:defRPr/>
            </a:pPr>
            <a:endParaRPr lang="en-US" sz="1600" b="1" dirty="0">
              <a:solidFill>
                <a:srgbClr val="FF0000"/>
              </a:solidFill>
              <a:latin typeface="Tahoma" pitchFamily="34" charset="0"/>
            </a:endParaRPr>
          </a:p>
          <a:p>
            <a:pPr marL="342900" indent="-342900" algn="just">
              <a:defRPr/>
            </a:pPr>
            <a:r>
              <a:rPr lang="en-US" sz="1600" b="1" dirty="0">
                <a:solidFill>
                  <a:srgbClr val="333399"/>
                </a:solidFill>
                <a:latin typeface="+mj-lt"/>
              </a:rPr>
              <a:t>Confirm the following</a:t>
            </a:r>
            <a:r>
              <a:rPr lang="en-US" sz="1600" b="1" dirty="0" smtClean="0">
                <a:solidFill>
                  <a:srgbClr val="333399"/>
                </a:solidFill>
                <a:latin typeface="+mj-lt"/>
              </a:rPr>
              <a:t>:</a:t>
            </a:r>
            <a:endParaRPr lang="en-US" sz="1600" b="1" dirty="0">
              <a:solidFill>
                <a:srgbClr val="333399"/>
              </a:solidFill>
              <a:latin typeface="+mj-lt"/>
            </a:endParaRPr>
          </a:p>
          <a:p>
            <a:pPr marL="342900" indent="-342900" algn="just">
              <a:buFont typeface="+mj-lt"/>
              <a:buAutoNum type="arabicPeriod"/>
              <a:defRPr/>
            </a:pPr>
            <a:r>
              <a:rPr lang="en-US" sz="1600" dirty="0" smtClean="0">
                <a:solidFill>
                  <a:srgbClr val="333399"/>
                </a:solidFill>
                <a:latin typeface="+mj-lt"/>
                <a:sym typeface="Wingdings" pitchFamily="2" charset="2"/>
              </a:rPr>
              <a:t>Do you ensure all drivers are properly trained and competent? </a:t>
            </a:r>
            <a:endParaRPr lang="en-US" sz="1600" dirty="0">
              <a:solidFill>
                <a:srgbClr val="333399"/>
              </a:solidFill>
              <a:latin typeface="+mj-lt"/>
              <a:sym typeface="Wingdings" pitchFamily="2" charset="2"/>
            </a:endParaRPr>
          </a:p>
          <a:p>
            <a:pPr marL="342900" indent="-342900" algn="just">
              <a:buFont typeface="+mj-lt"/>
              <a:buAutoNum type="arabicPeriod"/>
              <a:defRPr/>
            </a:pPr>
            <a:r>
              <a:rPr lang="en-US" sz="1600" dirty="0" smtClean="0">
                <a:solidFill>
                  <a:srgbClr val="333399"/>
                </a:solidFill>
                <a:latin typeface="+mj-lt"/>
                <a:sym typeface="Wingdings" pitchFamily="2" charset="2"/>
              </a:rPr>
              <a:t>Do you ensure you communicate all violations and consequences to your drivers in a language they understand? </a:t>
            </a:r>
          </a:p>
          <a:p>
            <a:pPr marL="342900" indent="-342900" algn="just">
              <a:buFont typeface="+mj-lt"/>
              <a:buAutoNum type="arabicPeriod"/>
              <a:defRPr/>
            </a:pPr>
            <a:r>
              <a:rPr lang="en-US" sz="1600" dirty="0" smtClean="0">
                <a:solidFill>
                  <a:srgbClr val="333399"/>
                </a:solidFill>
                <a:latin typeface="+mj-lt"/>
                <a:sym typeface="Wingdings" pitchFamily="2" charset="2"/>
              </a:rPr>
              <a:t>Do you ensure all drivers understand and consider additional risks – such as flow lines and other production facilities – while driving?</a:t>
            </a:r>
          </a:p>
          <a:p>
            <a:pPr marL="342900" indent="-342900" algn="just">
              <a:buFont typeface="+mj-lt"/>
              <a:buAutoNum type="arabicPeriod"/>
              <a:defRPr/>
            </a:pPr>
            <a:r>
              <a:rPr lang="en-US" sz="1600" dirty="0" smtClean="0">
                <a:solidFill>
                  <a:srgbClr val="333399"/>
                </a:solidFill>
                <a:latin typeface="+mj-lt"/>
                <a:sym typeface="Wingdings" pitchFamily="2" charset="2"/>
              </a:rPr>
              <a:t>Do you have an induction and orientation process for new drivers to ensure they are an integral part of safety culture in your organization? </a:t>
            </a:r>
          </a:p>
          <a:p>
            <a:pPr marL="342900" indent="-342900" algn="just">
              <a:buFont typeface="+mj-lt"/>
              <a:buAutoNum type="arabicPeriod"/>
              <a:defRPr/>
            </a:pPr>
            <a:r>
              <a:rPr lang="en-US" sz="1600" dirty="0" smtClean="0">
                <a:solidFill>
                  <a:srgbClr val="333399"/>
                </a:solidFill>
                <a:latin typeface="+mj-lt"/>
                <a:sym typeface="Wingdings" pitchFamily="2" charset="2"/>
              </a:rPr>
              <a:t>Do you ensure you close out all actions from the previous similar incident and revisit them if there is </a:t>
            </a:r>
            <a:r>
              <a:rPr lang="en-US" sz="1600" smtClean="0">
                <a:solidFill>
                  <a:srgbClr val="333399"/>
                </a:solidFill>
                <a:latin typeface="+mj-lt"/>
                <a:sym typeface="Wingdings" pitchFamily="2" charset="2"/>
              </a:rPr>
              <a:t>a recurrence</a:t>
            </a:r>
            <a:r>
              <a:rPr lang="en-US" sz="1600" dirty="0" smtClean="0">
                <a:solidFill>
                  <a:srgbClr val="333399"/>
                </a:solidFill>
                <a:latin typeface="+mj-lt"/>
                <a:sym typeface="Wingdings" pitchFamily="2" charset="2"/>
              </a:rPr>
              <a:t>?  </a:t>
            </a:r>
            <a:endParaRPr lang="en-US" sz="1600" dirty="0">
              <a:solidFill>
                <a:srgbClr val="333399"/>
              </a:solidFill>
              <a:latin typeface="+mj-lt"/>
              <a:sym typeface="Wingdings" pitchFamily="2" charset="2"/>
            </a:endParaRPr>
          </a:p>
          <a:p>
            <a:pPr marL="119063" indent="-119063" algn="just" eaLnBrk="1" hangingPunct="1">
              <a:defRPr/>
            </a:pPr>
            <a:r>
              <a:rPr lang="en-US" sz="1400" dirty="0">
                <a:solidFill>
                  <a:srgbClr val="0033CC"/>
                </a:solidFill>
                <a:latin typeface="+mj-lt"/>
                <a:sym typeface="Wingdings" pitchFamily="2" charset="2"/>
              </a:rPr>
              <a:t>	</a:t>
            </a:r>
          </a:p>
          <a:p>
            <a:pPr marL="119063" indent="-119063" algn="just" eaLnBrk="1" hangingPunct="1">
              <a:buFontTx/>
              <a:buChar char="•"/>
              <a:defRPr/>
            </a:pPr>
            <a:endParaRPr lang="en-US" sz="1400" dirty="0">
              <a:solidFill>
                <a:srgbClr val="000000"/>
              </a:solidFill>
              <a:latin typeface="Arial" charset="0"/>
            </a:endParaRPr>
          </a:p>
          <a:p>
            <a:pPr marL="119063" indent="-119063" algn="just" eaLnBrk="1" hangingPunct="1">
              <a:defRPr/>
            </a:pPr>
            <a:endParaRPr lang="en-US" sz="1400" dirty="0">
              <a:solidFill>
                <a:srgbClr val="000000"/>
              </a:solidFill>
              <a:latin typeface="Arial" charset="0"/>
            </a:endParaRPr>
          </a:p>
          <a:p>
            <a:pPr marL="173038" indent="-173038" algn="just" eaLnBrk="1" hangingPunct="1">
              <a:buFont typeface="Arial" pitchFamily="34" charset="0"/>
              <a:buChar char="•"/>
              <a:defRPr/>
            </a:pPr>
            <a:endParaRPr lang="en-US" sz="800" dirty="0">
              <a:solidFill>
                <a:srgbClr val="000000"/>
              </a:solidFill>
              <a:latin typeface="Arial" charset="0"/>
            </a:endParaRPr>
          </a:p>
        </p:txBody>
      </p:sp>
      <p:grpSp>
        <p:nvGrpSpPr>
          <p:cNvPr id="2" name="Group 9"/>
          <p:cNvGrpSpPr>
            <a:grpSpLocks/>
          </p:cNvGrpSpPr>
          <p:nvPr/>
        </p:nvGrpSpPr>
        <p:grpSpPr bwMode="auto">
          <a:xfrm>
            <a:off x="12700" y="-228600"/>
            <a:ext cx="8920163" cy="990600"/>
            <a:chOff x="9" y="-144"/>
            <a:chExt cx="6087" cy="624"/>
          </a:xfrm>
        </p:grpSpPr>
        <p:sp>
          <p:nvSpPr>
            <p:cNvPr id="27654" name="Rectangle 8"/>
            <p:cNvSpPr>
              <a:spLocks noChangeArrowheads="1"/>
            </p:cNvSpPr>
            <p:nvPr/>
          </p:nvSpPr>
          <p:spPr bwMode="auto">
            <a:xfrm>
              <a:off x="288" y="144"/>
              <a:ext cx="5184" cy="3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 eaLnBrk="1" hangingPunct="1"/>
              <a:endParaRPr lang="en-GB" sz="200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7414" name="Text Box 12"/>
            <p:cNvSpPr txBox="1">
              <a:spLocks noChangeArrowheads="1"/>
            </p:cNvSpPr>
            <p:nvPr/>
          </p:nvSpPr>
          <p:spPr bwMode="auto">
            <a:xfrm>
              <a:off x="676" y="0"/>
              <a:ext cx="4815" cy="4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GB" sz="3600" b="1" dirty="0">
                  <a:latin typeface="+mj-lt"/>
                </a:rPr>
                <a:t>Management self audit </a:t>
              </a:r>
            </a:p>
          </p:txBody>
        </p:sp>
        <p:sp>
          <p:nvSpPr>
            <p:cNvPr id="27656" name="Text Box 13"/>
            <p:cNvSpPr txBox="1">
              <a:spLocks noChangeArrowheads="1"/>
            </p:cNvSpPr>
            <p:nvPr/>
          </p:nvSpPr>
          <p:spPr bwMode="auto">
            <a:xfrm>
              <a:off x="9" y="0"/>
              <a:ext cx="1144" cy="17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10000"/>
                </a:spcBef>
              </a:pPr>
              <a:endParaRPr lang="en-GB" sz="1200" b="1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7657" name="WordArt 14"/>
            <p:cNvSpPr>
              <a:spLocks noChangeArrowheads="1" noChangeShapeType="1" noTextEdit="1"/>
            </p:cNvSpPr>
            <p:nvPr/>
          </p:nvSpPr>
          <p:spPr bwMode="auto">
            <a:xfrm>
              <a:off x="5448" y="-144"/>
              <a:ext cx="648" cy="576"/>
            </a:xfrm>
            <a:prstGeom prst="rect">
              <a:avLst/>
            </a:prstGeom>
          </p:spPr>
          <p:txBody>
            <a:bodyPr spcFirstLastPara="1" wrap="none" fromWordArt="1">
              <a:prstTxWarp prst="textArchDown">
                <a:avLst>
                  <a:gd name="adj" fmla="val 0"/>
                </a:avLst>
              </a:prstTxWarp>
            </a:bodyPr>
            <a:lstStyle/>
            <a:p>
              <a:pPr algn="ctr"/>
              <a:endPara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"/>
                <a:cs typeface="Arial"/>
              </a:endParaRPr>
            </a:p>
          </p:txBody>
        </p:sp>
      </p:grpSp>
      <p:sp>
        <p:nvSpPr>
          <p:cNvPr id="27652" name="Slide Number Placeholder 8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938B89D-F213-4B22-83B0-682ADC9DB09E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10" name="Rectangle 9"/>
          <p:cNvSpPr/>
          <p:nvPr/>
        </p:nvSpPr>
        <p:spPr>
          <a:xfrm>
            <a:off x="381000" y="838200"/>
            <a:ext cx="453310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>
              <a:defRPr/>
            </a:pPr>
            <a:r>
              <a:rPr lang="en-GB" b="1" dirty="0" smtClean="0">
                <a:solidFill>
                  <a:srgbClr val="333399"/>
                </a:solidFill>
              </a:rPr>
              <a:t>Date:</a:t>
            </a:r>
            <a:r>
              <a:rPr lang="en-US" b="1" dirty="0" smtClean="0">
                <a:solidFill>
                  <a:srgbClr val="333399"/>
                </a:solidFill>
              </a:rPr>
              <a:t> 27 August 2017          Incident title: HiPo</a:t>
            </a:r>
          </a:p>
        </p:txBody>
      </p:sp>
    </p:spTree>
    <p:extLst>
      <p:ext uri="{BB962C8B-B14F-4D97-AF65-F5344CB8AC3E}">
        <p14:creationId xmlns:p14="http://schemas.microsoft.com/office/powerpoint/2010/main" xmlns="" val="3258477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eme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Image" ma:contentTypeID="0x0101009148F5A04DDD49CBA7127AADA5FB792B00AADE34325A8B49CDA8BB4DB53328F214009C4067D375EDA046866D1CFD34BA6725" ma:contentTypeVersion="4" ma:contentTypeDescription="Upload an image." ma:contentTypeScope="" ma:versionID="5568808217e8896a20d35b78a187a54b">
  <xsd:schema xmlns:xsd="http://www.w3.org/2001/XMLSchema" xmlns:xs="http://www.w3.org/2001/XMLSchema" xmlns:p="http://schemas.microsoft.com/office/2006/metadata/properties" xmlns:ns1="http://schemas.microsoft.com/sharepoint/v3" xmlns:ns2="4880E4F8-4B7D-4BDD-91E3-E10D47036ECA" xmlns:ns3="http://schemas.microsoft.com/sharepoint/v3/fields" xmlns:ns4="4880e4f8-4b7d-4bdd-91e3-e10d47036eca" xmlns:ns5="9d51eac6-a7d5-47f5-a119-63d146adb134" targetNamespace="http://schemas.microsoft.com/office/2006/metadata/properties" ma:root="true" ma:fieldsID="95b9b289a8e8f4d106e4c69b136198e4" ns1:_="" ns2:_="" ns3:_="" ns4:_="" ns5:_="">
    <xsd:import namespace="http://schemas.microsoft.com/sharepoint/v3"/>
    <xsd:import namespace="4880E4F8-4B7D-4BDD-91E3-E10D47036ECA"/>
    <xsd:import namespace="http://schemas.microsoft.com/sharepoint/v3/fields"/>
    <xsd:import namespace="4880e4f8-4b7d-4bdd-91e3-e10d47036eca"/>
    <xsd:import namespace="9d51eac6-a7d5-47f5-a119-63d146adb134"/>
    <xsd:element name="properties">
      <xsd:complexType>
        <xsd:sequence>
          <xsd:element name="documentManagement">
            <xsd:complexType>
              <xsd:all>
                <xsd:element ref="ns1:FileRef" minOccurs="0"/>
                <xsd:element ref="ns1:File_x0020_Type" minOccurs="0"/>
                <xsd:element ref="ns1:HTML_x0020_File_x0020_Type" minOccurs="0"/>
                <xsd:element ref="ns1:FSObjType" minOccurs="0"/>
                <xsd:element ref="ns2:ThumbnailExists" minOccurs="0"/>
                <xsd:element ref="ns2:PreviewExists" minOccurs="0"/>
                <xsd:element ref="ns2:ImageWidth" minOccurs="0"/>
                <xsd:element ref="ns2:ImageHeight" minOccurs="0"/>
                <xsd:element ref="ns2:ImageCreateDate" minOccurs="0"/>
                <xsd:element ref="ns3:wic_System_Copyright" minOccurs="0"/>
                <xsd:element ref="ns4:Language" minOccurs="0"/>
                <xsd:element ref="ns4:DocId" minOccurs="0"/>
                <xsd:element ref="ns5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FileRef" ma:index="8" nillable="true" ma:displayName="URL Path" ma:hidden="true" ma:list="Docs" ma:internalName="FileRef" ma:readOnly="true" ma:showField="FullUrl">
      <xsd:simpleType>
        <xsd:restriction base="dms:Lookup"/>
      </xsd:simpleType>
    </xsd:element>
    <xsd:element name="File_x0020_Type" ma:index="9" nillable="true" ma:displayName="File Type" ma:hidden="true" ma:internalName="File_x0020_Type" ma:readOnly="true">
      <xsd:simpleType>
        <xsd:restriction base="dms:Text"/>
      </xsd:simpleType>
    </xsd:element>
    <xsd:element name="HTML_x0020_File_x0020_Type" ma:index="10" nillable="true" ma:displayName="HTML File Type" ma:hidden="true" ma:internalName="HTML_x0020_File_x0020_Type" ma:readOnly="true">
      <xsd:simpleType>
        <xsd:restriction base="dms:Text"/>
      </xsd:simpleType>
    </xsd:element>
    <xsd:element name="FSObjType" ma:index="11" nillable="true" ma:displayName="Item Type" ma:hidden="true" ma:list="Docs" ma:internalName="FSObjType" ma:readOnly="true" ma:showField="FSType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ThumbnailExists" ma:index="18" nillable="true" ma:displayName="Thumbnail Exists" ma:default="FALSE" ma:hidden="true" ma:internalName="ThumbnailExists" ma:readOnly="true">
      <xsd:simpleType>
        <xsd:restriction base="dms:Boolean"/>
      </xsd:simpleType>
    </xsd:element>
    <xsd:element name="PreviewExists" ma:index="19" nillable="true" ma:displayName="Preview Exists" ma:default="FALSE" ma:hidden="true" ma:internalName="PreviewExists" ma:readOnly="true">
      <xsd:simpleType>
        <xsd:restriction base="dms:Boolean"/>
      </xsd:simpleType>
    </xsd:element>
    <xsd:element name="ImageWidth" ma:index="20" nillable="true" ma:displayName="Width" ma:internalName="ImageWidth" ma:readOnly="true">
      <xsd:simpleType>
        <xsd:restriction base="dms:Unknown"/>
      </xsd:simpleType>
    </xsd:element>
    <xsd:element name="ImageHeight" ma:index="22" nillable="true" ma:displayName="Height" ma:internalName="ImageHeight" ma:readOnly="true">
      <xsd:simpleType>
        <xsd:restriction base="dms:Unknown"/>
      </xsd:simpleType>
    </xsd:element>
    <xsd:element name="ImageCreateDate" ma:index="25" nillable="true" ma:displayName="Date Picture Taken" ma:format="DateTime" ma:hidden="true" ma:internalName="ImageCreateDat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wic_System_Copyright" ma:index="26" nillable="true" ma:displayName="Copyright" ma:internalName="wic_System_Copyright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Language" ma:index="27" nillable="true" ma:displayName="Language" ma:default="English 1" ma:format="Dropdown" ma:internalName="Language">
      <xsd:simpleType>
        <xsd:restriction base="dms:Choice">
          <xsd:enumeration value="English"/>
          <xsd:enumeration value="Arabic"/>
          <xsd:enumeration value="Hindi"/>
          <xsd:enumeration value="English 1"/>
          <xsd:enumeration value="English 2"/>
          <xsd:enumeration value="Arabic 1"/>
          <xsd:enumeration value="Arabic 2"/>
          <xsd:enumeration value="Hindi 1"/>
          <xsd:enumeration value="Hindi 2"/>
          <xsd:enumeration value="Malayalam 1"/>
          <xsd:enumeration value="Malayalam 2"/>
        </xsd:restriction>
      </xsd:simpleType>
    </xsd:element>
    <xsd:element name="DocId" ma:index="28" nillable="true" ma:displayName="DocId" ma:list="{9de017a3-70b4-41a0-b3a1-4f7a098545da}" ma:internalName="DocId" ma:showField="ID" ma:web="9d51eac6-a7d5-47f5-a119-63d146adb134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51eac6-a7d5-47f5-a119-63d146adb134" elementFormDefault="qualified">
    <xsd:import namespace="http://schemas.microsoft.com/office/2006/documentManagement/types"/>
    <xsd:import namespace="http://schemas.microsoft.com/office/infopath/2007/PartnerControls"/>
    <xsd:element name="SharedWithUsers" ma:index="2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 ma:index="24" ma:displayName="Author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 ma:index="23" ma:displayName="Comments"/>
        <xsd:element name="keywords" minOccurs="0" maxOccurs="1" type="xsd:string" ma:index="14" ma:displayName="Keywords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anguage xmlns="4880e4f8-4b7d-4bdd-91e3-e10d47036eca">English 1</Language>
    <DocId xmlns="4880e4f8-4b7d-4bdd-91e3-e10d47036eca">91961</DocId>
    <ImageCreateDate xmlns="4880E4F8-4B7D-4BDD-91E3-E10D47036ECA" xsi:nil="true"/>
    <wic_System_Copyright xmlns="http://schemas.microsoft.com/sharepoint/v3/fields" xsi:nil="true"/>
  </documentManagement>
</p:properties>
</file>

<file path=customXml/itemProps1.xml><?xml version="1.0" encoding="utf-8"?>
<ds:datastoreItem xmlns:ds="http://schemas.openxmlformats.org/officeDocument/2006/customXml" ds:itemID="{4D7F2E97-0EA0-4B1A-ABC0-03457497902C}"/>
</file>

<file path=customXml/itemProps2.xml><?xml version="1.0" encoding="utf-8"?>
<ds:datastoreItem xmlns:ds="http://schemas.openxmlformats.org/officeDocument/2006/customXml" ds:itemID="{FD4E86B7-BA91-4D59-9C1F-44DC2347D70A}"/>
</file>

<file path=customXml/itemProps3.xml><?xml version="1.0" encoding="utf-8"?>
<ds:datastoreItem xmlns:ds="http://schemas.openxmlformats.org/officeDocument/2006/customXml" ds:itemID="{FFC4FCC9-26F4-44DC-BE5C-1D70F6F01FD5}"/>
</file>

<file path=docProps/app.xml><?xml version="1.0" encoding="utf-8"?>
<Properties xmlns="http://schemas.openxmlformats.org/officeDocument/2006/extended-properties" xmlns:vt="http://schemas.openxmlformats.org/officeDocument/2006/docPropsVTypes">
  <TotalTime>259</TotalTime>
  <Words>369</Words>
  <Application>Microsoft Office PowerPoint</Application>
  <PresentationFormat>On-screen Show (4:3)</PresentationFormat>
  <Paragraphs>30</Paragraphs>
  <Slides>2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Theme1</vt:lpstr>
      <vt:lpstr>Slide 1</vt:lpstr>
      <vt:lpstr>Slide 2</vt:lpstr>
    </vt:vector>
  </TitlesOfParts>
  <Company>PDO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mu61323</dc:creator>
  <cp:lastModifiedBy>mu95018</cp:lastModifiedBy>
  <cp:revision>38</cp:revision>
  <dcterms:created xsi:type="dcterms:W3CDTF">2017-06-15T10:43:50Z</dcterms:created>
  <dcterms:modified xsi:type="dcterms:W3CDTF">2018-02-12T13:38:17Z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0x0101009148F5A04DDD49CBA7127AADA5FB792B00AADE34325A8B49CDA8BB4DB53328F214009C4067D375EDA046866D1CFD34BA6725</vt:lpwstr>
  </property>
</Properties>
</file>