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E:\Incident Anzuz Details\Incident Documents\Incident Photos\IMG_20170827_14542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14400"/>
            <a:ext cx="3019426" cy="2476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olga.chernyshova\Desktop\IMC Contract\Incidents\2017\HiPo RWC Bahja 16 May 2017\__800x800_549a515207e7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7412" y="3581400"/>
            <a:ext cx="3024188" cy="2362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638801" cy="45243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27 August 2017          </a:t>
            </a:r>
            <a:r>
              <a:rPr lang="en-US" sz="1600" b="1" dirty="0" smtClean="0">
                <a:solidFill>
                  <a:srgbClr val="333399"/>
                </a:solidFill>
              </a:rPr>
              <a:t>Incident title: HiPo</a:t>
            </a: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r>
              <a:rPr lang="en-US" sz="1050" dirty="0" smtClean="0">
                <a:solidFill>
                  <a:srgbClr val="000000"/>
                </a:solidFill>
                <a:latin typeface="Arial" pitchFamily="34" charset="0"/>
              </a:rPr>
              <a:t>  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 Isuzu truck skidded from a graded road and went onto a flow line while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coming from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Anzuz to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Bahja. The vehicle was moving on </a:t>
            </a:r>
            <a:r>
              <a:rPr lang="en-US" sz="1600" dirty="0" err="1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Anzuz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 road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towards Bahja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while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negotiating a curve on the graded road the driver lost control and the vehicle moved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right to the sandy shoulder and further to the flow line. The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driver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failed to regain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control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and the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vehicle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kept moving on the flow line for 30 meters until it hit a pipe rack and stopped.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learnings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incident..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drive to the road conditions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consider the flow lines along the road as a high risk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keep a reasonable distance between your vehicle and road shoulder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slow down when approaching a sharp bend on a graded road – even if a speed limit sign is not there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410200"/>
            <a:ext cx="5410202" cy="3385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66"/>
                </a:solidFill>
                <a:latin typeface="+mj-lt"/>
              </a:rPr>
              <a:t>Always drive to the road conditions!</a:t>
            </a:r>
            <a:endParaRPr lang="en-US" sz="1600" b="1" dirty="0">
              <a:solidFill>
                <a:srgbClr val="FFFF66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40750" y="2667000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32"/>
          <p:cNvSpPr>
            <a:spLocks/>
          </p:cNvSpPr>
          <p:nvPr/>
        </p:nvSpPr>
        <p:spPr bwMode="auto">
          <a:xfrm>
            <a:off x="8534400" y="5334000"/>
            <a:ext cx="381000" cy="5334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5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1549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all drivers are properly trained and competent? 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 communicate all violations and consequences to your drivers in a language they understand?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all drivers understand and consider additional risks – such as flow lines and other production facilities – while driving?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have an induction and orientation process for new drivers to ensure they are an integral part of safety culture in your organization?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 close out all actions from the previous similar incident and revisit them if there is </a:t>
            </a: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 recurrence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  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119063" indent="-119063" algn="just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algn="just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381000" y="838200"/>
            <a:ext cx="4533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GB" b="1" dirty="0" smtClean="0">
                <a:solidFill>
                  <a:srgbClr val="333399"/>
                </a:solidFill>
              </a:rPr>
              <a:t>Date:</a:t>
            </a:r>
            <a:r>
              <a:rPr lang="en-US" b="1" dirty="0" smtClean="0">
                <a:solidFill>
                  <a:srgbClr val="333399"/>
                </a:solidFill>
              </a:rPr>
              <a:t> 27 August 2017          Incident title: HiPo</a:t>
            </a:r>
          </a:p>
        </p:txBody>
      </p:sp>
    </p:spTree>
    <p:extLst>
      <p:ext uri="{BB962C8B-B14F-4D97-AF65-F5344CB8AC3E}">
        <p14:creationId xmlns:p14="http://schemas.microsoft.com/office/powerpoint/2010/main" xmlns="" val="32584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91961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D7F2E97-0EA0-4B1A-ABC0-03457497902C}"/>
</file>

<file path=customXml/itemProps2.xml><?xml version="1.0" encoding="utf-8"?>
<ds:datastoreItem xmlns:ds="http://schemas.openxmlformats.org/officeDocument/2006/customXml" ds:itemID="{A2767289-00CB-4B15-8EAC-425F1BA2CE73}"/>
</file>

<file path=customXml/itemProps3.xml><?xml version="1.0" encoding="utf-8"?>
<ds:datastoreItem xmlns:ds="http://schemas.openxmlformats.org/officeDocument/2006/customXml" ds:itemID="{FFC4FCC9-26F4-44DC-BE5C-1D70F6F01FD5}"/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369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38</cp:revision>
  <dcterms:created xsi:type="dcterms:W3CDTF">2017-06-15T10:43:50Z</dcterms:created>
  <dcterms:modified xsi:type="dcterms:W3CDTF">2018-02-12T13:38:17Z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