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89" r:id="rId2"/>
    <p:sldId id="29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C60A9-B2C9-4D07-A738-AABB9A95681B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040082-0690-4CC1-8567-2ABD05552A99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4905375" cy="527836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31.08.2017    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Incident title: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cs typeface="+mn-cs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342900" indent="-342900" algn="just"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       The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Electrician was adjusting a TV satellite on top of the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Rig Manager’s Caravan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without fall protection equipment. He moved to the edge of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the roof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to pick up a cable when he lost consciousness and fell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approximately 4.3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meters to the ground.</a:t>
            </a:r>
          </a:p>
          <a:p>
            <a:pPr marL="342900" indent="-342900" algn="just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  <a:cs typeface="+mn-cs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  <a:cs typeface="+mn-cs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Ensure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that all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crew follow the working at height and PTW rules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Ensure that all crew wear fall protection equipment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Ensure suitable anchorage points are available and used </a:t>
            </a:r>
          </a:p>
          <a:p>
            <a:pPr marL="171450" indent="-171450" algn="just"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Ensure that crew members receive suitable rest periods and daily work tasks are understood and planned.</a:t>
            </a:r>
          </a:p>
          <a:p>
            <a:pPr marL="114300" indent="-114300" algn="just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algn="just"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20483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0484" name="TextBox 16"/>
          <p:cNvSpPr txBox="1">
            <a:spLocks noChangeArrowheads="1"/>
          </p:cNvSpPr>
          <p:nvPr/>
        </p:nvSpPr>
        <p:spPr bwMode="auto">
          <a:xfrm>
            <a:off x="228600" y="5638800"/>
            <a:ext cx="5181600" cy="584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1600" b="1" dirty="0" smtClean="0">
                <a:solidFill>
                  <a:srgbClr val="FFFF66"/>
                </a:solidFill>
                <a:latin typeface="+mj-lt"/>
              </a:rPr>
              <a:t>Always wear fall protection equipment when working at height</a:t>
            </a:r>
          </a:p>
        </p:txBody>
      </p:sp>
      <p:sp>
        <p:nvSpPr>
          <p:cNvPr id="14" name="Rectangle 13">
            <a:extLst>
              <a:ext uri="{FF2B5EF4-FFF2-40B4-BE49-F238E27FC236}"/>
            </a:extLst>
          </p:cNvPr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15" name="Rectangle 14">
            <a:extLst>
              <a:ext uri="{FF2B5EF4-FFF2-40B4-BE49-F238E27FC236}"/>
            </a:extLst>
          </p:cNvPr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sp>
        <p:nvSpPr>
          <p:cNvPr id="2048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42708C-FA4A-47E2-95AE-9BAE7334A6C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" name="Text Box 1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  <a:cs typeface="+mn-cs"/>
              </a:rPr>
              <a:t>PDO Second Alert</a:t>
            </a:r>
          </a:p>
        </p:txBody>
      </p:sp>
      <p:pic>
        <p:nvPicPr>
          <p:cNvPr id="20489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66800"/>
            <a:ext cx="3352800" cy="2279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490" name="Picture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94513" y="1041400"/>
            <a:ext cx="34448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275638" y="2576513"/>
            <a:ext cx="336550" cy="544512"/>
            <a:chOff x="3504" y="544"/>
            <a:chExt cx="2287" cy="1855"/>
          </a:xfrm>
        </p:grpSpPr>
        <p:sp>
          <p:nvSpPr>
            <p:cNvPr id="20496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7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049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49900" y="3575050"/>
            <a:ext cx="3441700" cy="2279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494" name="TextBox 1"/>
          <p:cNvSpPr txBox="1">
            <a:spLocks noChangeArrowheads="1"/>
          </p:cNvSpPr>
          <p:nvPr/>
        </p:nvSpPr>
        <p:spPr bwMode="auto">
          <a:xfrm>
            <a:off x="7086600" y="4272171"/>
            <a:ext cx="11430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050" b="1" dirty="0">
                <a:solidFill>
                  <a:srgbClr val="FFFF00"/>
                </a:solidFill>
              </a:rPr>
              <a:t>Fall protection harnesses must be used when working at height &amp; suitably anchored</a:t>
            </a:r>
          </a:p>
        </p:txBody>
      </p:sp>
      <p:sp>
        <p:nvSpPr>
          <p:cNvPr id="20495" name="Freeform 132"/>
          <p:cNvSpPr>
            <a:spLocks/>
          </p:cNvSpPr>
          <p:nvPr/>
        </p:nvSpPr>
        <p:spPr bwMode="auto">
          <a:xfrm>
            <a:off x="7894638" y="51133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" name="Picture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02313" y="3876675"/>
            <a:ext cx="8731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23850" y="1125538"/>
            <a:ext cx="8351838" cy="33239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  <a:cs typeface="+mn-cs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all your crew members are aware of the working at height rules and policies?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all crew members wear fall protection equipment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when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working at height?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that all potential working at height restrictions are known and suitable guards or anchor points are in place?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your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Managers/Supervisors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ensure suitable work planning and scheduling?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ensure your crew members receive suitable rest periods following extended working hours and shift patterns?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latin typeface="+mj-lt"/>
              <a:cs typeface="+mn-cs"/>
              <a:sym typeface="Wingdings" pitchFamily="2" charset="2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1510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altLang="en-US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>
              <a:extLst>
                <a:ext uri="{FF2B5EF4-FFF2-40B4-BE49-F238E27FC236}"/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  <a:cs typeface="+mn-cs"/>
                </a:rPr>
                <a:t>Management self audit </a:t>
              </a:r>
            </a:p>
          </p:txBody>
        </p:sp>
        <p:sp>
          <p:nvSpPr>
            <p:cNvPr id="21512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altLang="en-US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51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1508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A71B32-407C-4F7A-A711-6915E76DF19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" name="Rectangle 9"/>
          <p:cNvSpPr/>
          <p:nvPr/>
        </p:nvSpPr>
        <p:spPr>
          <a:xfrm>
            <a:off x="304800" y="838200"/>
            <a:ext cx="37177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b="1" dirty="0" smtClean="0">
                <a:solidFill>
                  <a:srgbClr val="333399"/>
                </a:solidFill>
              </a:rPr>
              <a:t>Date:</a:t>
            </a:r>
            <a:r>
              <a:rPr lang="en-US" b="1" dirty="0" smtClean="0">
                <a:solidFill>
                  <a:srgbClr val="333399"/>
                </a:solidFill>
              </a:rPr>
              <a:t>  31.08.2017     Incident title: LTI</a:t>
            </a:r>
            <a:endParaRPr lang="en-US" b="1" dirty="0">
              <a:solidFill>
                <a:srgbClr val="33339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91962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53877C8-8DD1-44FD-B7D0-DDA46C1B2352}"/>
</file>

<file path=customXml/itemProps2.xml><?xml version="1.0" encoding="utf-8"?>
<ds:datastoreItem xmlns:ds="http://schemas.openxmlformats.org/officeDocument/2006/customXml" ds:itemID="{6CE4851E-6E5B-49EC-A4A7-DB3FC817ECC6}"/>
</file>

<file path=customXml/itemProps3.xml><?xml version="1.0" encoding="utf-8"?>
<ds:datastoreItem xmlns:ds="http://schemas.openxmlformats.org/officeDocument/2006/customXml" ds:itemID="{75E04A8F-A2B6-443B-BDD0-E8219324BEE3}"/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332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42</cp:revision>
  <dcterms:created xsi:type="dcterms:W3CDTF">2017-06-15T10:43:50Z</dcterms:created>
  <dcterms:modified xsi:type="dcterms:W3CDTF">2018-02-12T13:54:57Z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