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1" r:id="rId2"/>
    <p:sldId id="29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AF4"/>
    <a:srgbClr val="471F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4E231-D57E-4427-AF2D-B0A462C32D3A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32C96-3758-4203-A354-CCCA137C7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286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27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7204-ADB1-4154-B7BE-8AC8310990A4}" type="datetimeFigureOut">
              <a:rPr lang="en-US" smtClean="0"/>
              <a:pPr/>
              <a:t>11/02/2018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77B9-A654-41F3-AC11-A63AF75A46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039305"/>
            <a:ext cx="3091782" cy="22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08096"/>
            <a:ext cx="3116261" cy="25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04798" y="1083201"/>
            <a:ext cx="5257802" cy="42934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600" b="1" dirty="0">
                <a:solidFill>
                  <a:srgbClr val="333399"/>
                </a:solidFill>
                <a:latin typeface="+mj-lt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+mj-lt"/>
              </a:rPr>
              <a:t> 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01.09.2017     </a:t>
            </a:r>
            <a:r>
              <a:rPr lang="en-US" sz="1600" b="1" dirty="0">
                <a:solidFill>
                  <a:srgbClr val="333399"/>
                </a:solidFill>
                <a:latin typeface="+mj-lt"/>
              </a:rPr>
              <a:t>Incident title: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LTI</a:t>
            </a: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marL="114300" indent="-114300" algn="just">
              <a:defRPr/>
            </a:pPr>
            <a:endParaRPr lang="en-US" sz="12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114300" indent="-114300" algn="just">
              <a:defRPr/>
            </a:pPr>
            <a:endParaRPr lang="en-US" sz="8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While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Running in the hole 5'' drill pipe,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the floor man was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working on the monkey board in place of the derrick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man. While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trying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to deliver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the pipe to the elevator, he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held the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elevator handle with his left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hand while moving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the pipe forward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with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his right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hand missing the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target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resulting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Calibri" pitchFamily="34" charset="0"/>
              </a:rPr>
              <a:t>in crush injury  to the left hand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thumb. </a:t>
            </a:r>
            <a:endParaRPr lang="en-US" sz="1600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 algn="just">
              <a:defRPr/>
            </a:pPr>
            <a:endParaRPr lang="en-US" sz="500" dirty="0">
              <a:latin typeface="Arial" charset="0"/>
              <a:cs typeface="Tahoma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Always ensure you have identified pinch points 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Ensure you stay out of line of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fire</a:t>
            </a:r>
            <a:endParaRPr lang="en-US" sz="1600" dirty="0" smtClean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Discuss all hazards in the TBT including weather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conditions</a:t>
            </a:r>
            <a:endParaRPr lang="en-US" sz="1600" dirty="0" smtClean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Always use hands off technique when delivering pipe into the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elevator</a:t>
            </a:r>
            <a:endParaRPr lang="en-US" sz="1600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152400" y="5334000"/>
            <a:ext cx="5686425" cy="33855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rgbClr val="FFFF66"/>
                </a:solidFill>
                <a:latin typeface="+mj-lt"/>
              </a:rPr>
              <a:t>No hands on elevator while delivering pipe</a:t>
            </a:r>
            <a:endParaRPr lang="en-US" altLang="en-US" sz="16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8610600" y="3200400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8458200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41242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rgbClr val="FF0000"/>
                </a:solidFill>
              </a:rPr>
              <a:t>As a learning from this incident </a:t>
            </a:r>
            <a:r>
              <a:rPr lang="en-US" sz="1600" b="1" dirty="0" smtClean="0">
                <a:solidFill>
                  <a:srgbClr val="FF0000"/>
                </a:solidFill>
              </a:rPr>
              <a:t>and to </a:t>
            </a:r>
            <a:r>
              <a:rPr lang="en-US" sz="1600" b="1" dirty="0">
                <a:solidFill>
                  <a:srgbClr val="FF0000"/>
                </a:solidFill>
              </a:rPr>
              <a:t>ensure continual improvement all </a:t>
            </a:r>
            <a:r>
              <a:rPr lang="en-US" sz="1600" b="1" dirty="0" smtClean="0">
                <a:solidFill>
                  <a:srgbClr val="FF0000"/>
                </a:solidFill>
              </a:rPr>
              <a:t>contract managers </a:t>
            </a:r>
            <a:r>
              <a:rPr lang="en-US" sz="1600" b="1" dirty="0">
                <a:solidFill>
                  <a:srgbClr val="FF0000"/>
                </a:solidFill>
              </a:rPr>
              <a:t>must review their HSE HEMP against the questions asked </a:t>
            </a:r>
            <a:r>
              <a:rPr lang="en-US" sz="1600" b="1" dirty="0" smtClean="0">
                <a:solidFill>
                  <a:srgbClr val="FF0000"/>
                </a:solidFill>
              </a:rPr>
              <a:t>below: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333399"/>
                </a:solidFill>
                <a:latin typeface="+mj-lt"/>
              </a:rPr>
              <a:t>Confirm the following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:</a:t>
            </a: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Do </a:t>
            </a: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you ensure </a:t>
            </a:r>
            <a:r>
              <a:rPr 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Supervisors </a:t>
            </a: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include environmental hazards in the TBT?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Do your ensure the crews are aware of the risk of being in the line of fire?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Do you ensure your crews practice hands-off?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Do you ensure all crew members are competency assessed for their roles and any roles they may provide relief to</a:t>
            </a:r>
            <a:r>
              <a:rPr lang="en-US" sz="1600" dirty="0" smtClean="0">
                <a:solidFill>
                  <a:srgbClr val="333399"/>
                </a:solidFill>
                <a:latin typeface="+mj-lt"/>
                <a:sym typeface="Wingdings" pitchFamily="2" charset="2"/>
              </a:rPr>
              <a:t>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333399"/>
                </a:solidFill>
                <a:latin typeface="+mj-lt"/>
                <a:sym typeface="Wingdings" pitchFamily="2" charset="2"/>
              </a:rPr>
              <a:t>Do you ensure effectiveness of communication of lateral learning’s and worksite incidents?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05450" y="838200"/>
            <a:ext cx="3691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 smtClean="0">
                <a:solidFill>
                  <a:srgbClr val="333399"/>
                </a:solidFill>
              </a:rPr>
              <a:t>Date:</a:t>
            </a:r>
            <a:r>
              <a:rPr lang="en-US" b="1" dirty="0" smtClean="0">
                <a:solidFill>
                  <a:srgbClr val="333399"/>
                </a:solidFill>
              </a:rPr>
              <a:t>  01.09.2017     Incident title: LTI</a:t>
            </a:r>
            <a:endParaRPr lang="en-US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91963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6D59F94-01C7-4CB5-9D3B-FB948D4D542A}"/>
</file>

<file path=customXml/itemProps2.xml><?xml version="1.0" encoding="utf-8"?>
<ds:datastoreItem xmlns:ds="http://schemas.openxmlformats.org/officeDocument/2006/customXml" ds:itemID="{B9C59543-0855-45AA-BA95-14C5EF15A91B}"/>
</file>

<file path=customXml/itemProps3.xml><?xml version="1.0" encoding="utf-8"?>
<ds:datastoreItem xmlns:ds="http://schemas.openxmlformats.org/officeDocument/2006/customXml" ds:itemID="{EB90C92D-6486-497C-AE46-355BF528CAB1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303</Words>
  <Application>Microsoft Office PowerPoint</Application>
  <PresentationFormat>On-screen Show (4:3)</PresentationFormat>
  <Paragraphs>36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mu95018</cp:lastModifiedBy>
  <cp:revision>40</cp:revision>
  <dcterms:created xsi:type="dcterms:W3CDTF">2017-06-15T10:43:50Z</dcterms:created>
  <dcterms:modified xsi:type="dcterms:W3CDTF">2018-02-11T11:44:01Z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