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2.xml" ContentType="application/vnd.openxmlformats-officedocument.presentationml.slide+xml"/>
  <Override PartName="/ppt/slides/slide1.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95" r:id="rId2"/>
    <p:sldId id="296" r:id="rId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1AF4"/>
    <a:srgbClr val="471FE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75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3.xml"/><Relationship Id="rId5" Type="http://schemas.openxmlformats.org/officeDocument/2006/relationships/presProps" Target="presProps.xml"/><Relationship Id="rId10" Type="http://schemas.openxmlformats.org/officeDocument/2006/relationships/customXml" Target="../customXml/item2.xml"/><Relationship Id="rId4" Type="http://schemas.openxmlformats.org/officeDocument/2006/relationships/notesMaster" Target="notesMasters/notesMaster1.xml"/><Relationship Id="rId9"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24E231-D57E-4427-AF2D-B0A462C32D3A}" type="datetimeFigureOut">
              <a:rPr lang="en-US" smtClean="0"/>
              <a:pPr/>
              <a:t>12/02/2018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A32C96-3758-4203-A354-CCCA137C74A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r>
              <a:rPr lang="en-US">
                <a:solidFill>
                  <a:srgbClr val="0033CC"/>
                </a:solidFill>
                <a:latin typeface="Arial" charset="0"/>
                <a:cs typeface="Arial" charset="0"/>
                <a:sym typeface="Wingdings" pitchFamily="2" charset="2"/>
              </a:rPr>
              <a:t>Make a list of closed questions (only ‘yes’ or ‘no’ as an answer) to ask other contractors if they have the same issues based on the management or HSE-MS failings or shortfalls identified in the investigation. Pretend you have to audit other companies to see if they could have the same issues.</a:t>
            </a:r>
            <a:endParaRPr lang="en-US">
              <a:latin typeface="Arial" charset="0"/>
              <a:cs typeface="Arial" charset="0"/>
            </a:endParaRPr>
          </a:p>
        </p:txBody>
      </p:sp>
      <p:sp>
        <p:nvSpPr>
          <p:cNvPr id="52228" name="Slide Number Placeholder 3"/>
          <p:cNvSpPr>
            <a:spLocks noGrp="1"/>
          </p:cNvSpPr>
          <p:nvPr>
            <p:ph type="sldNum" sz="quarter" idx="5"/>
          </p:nvPr>
        </p:nvSpPr>
        <p:spPr>
          <a:noFill/>
        </p:spPr>
        <p:txBody>
          <a:bodyPr/>
          <a:lstStyle/>
          <a:p>
            <a:fld id="{E6B2BACC-5893-4478-93DA-688A131F8366}"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CE7204-ADB1-4154-B7BE-8AC8310990A4}" type="datetimeFigureOut">
              <a:rPr lang="en-US" smtClean="0"/>
              <a:pPr/>
              <a:t>12/02/2018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0877B9-A654-41F3-AC11-A63AF75A4638}" type="slidenum">
              <a:rPr lang="en-US" smtClean="0"/>
              <a:pPr/>
              <a:t>‹#›</a:t>
            </a:fld>
            <a:endParaRPr lang="en-US"/>
          </a:p>
        </p:txBody>
      </p:sp>
    </p:spTree>
    <p:extLst>
      <p:ext uri="{BB962C8B-B14F-4D97-AF65-F5344CB8AC3E}">
        <p14:creationId xmlns:p14="http://schemas.microsoft.com/office/powerpoint/2010/main" xmlns="" val="1917424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CE7204-ADB1-4154-B7BE-8AC8310990A4}" type="datetimeFigureOut">
              <a:rPr lang="en-US" smtClean="0"/>
              <a:pPr/>
              <a:t>12/02/2018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0877B9-A654-41F3-AC11-A63AF75A4638}" type="slidenum">
              <a:rPr lang="en-US" smtClean="0"/>
              <a:pPr/>
              <a:t>‹#›</a:t>
            </a:fld>
            <a:endParaRPr lang="en-US"/>
          </a:p>
        </p:txBody>
      </p:sp>
    </p:spTree>
    <p:extLst>
      <p:ext uri="{BB962C8B-B14F-4D97-AF65-F5344CB8AC3E}">
        <p14:creationId xmlns:p14="http://schemas.microsoft.com/office/powerpoint/2010/main" xmlns="" val="3758157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CE7204-ADB1-4154-B7BE-8AC8310990A4}" type="datetimeFigureOut">
              <a:rPr lang="en-US" smtClean="0"/>
              <a:pPr/>
              <a:t>12/02/2018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0877B9-A654-41F3-AC11-A63AF75A4638}" type="slidenum">
              <a:rPr lang="en-US" smtClean="0"/>
              <a:pPr/>
              <a:t>‹#›</a:t>
            </a:fld>
            <a:endParaRPr lang="en-US"/>
          </a:p>
        </p:txBody>
      </p:sp>
    </p:spTree>
    <p:extLst>
      <p:ext uri="{BB962C8B-B14F-4D97-AF65-F5344CB8AC3E}">
        <p14:creationId xmlns:p14="http://schemas.microsoft.com/office/powerpoint/2010/main" xmlns="" val="912252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4" name="Rectangle 3"/>
          <p:cNvSpPr/>
          <p:nvPr/>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a:lstStyle/>
          <a:p>
            <a:pPr algn="l">
              <a:defRPr/>
            </a:pPr>
            <a:endParaRPr lang="en-US" dirty="0">
              <a:solidFill>
                <a:srgbClr val="000000"/>
              </a:solidFill>
              <a:cs typeface="+mn-cs"/>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noChangeArrowheads="1"/>
          </p:cNvSpPr>
          <p:nvPr>
            <p:ph type="dt" sz="half" idx="10"/>
          </p:nvPr>
        </p:nvSpPr>
        <p:spPr/>
        <p:txBody>
          <a:bodyPr/>
          <a:lstStyle>
            <a:lvl1pPr>
              <a:defRPr/>
            </a:lvl1pPr>
          </a:lstStyle>
          <a:p>
            <a:fld id="{1ACE7204-ADB1-4154-B7BE-8AC8310990A4}" type="datetimeFigureOut">
              <a:rPr lang="en-US" smtClean="0"/>
              <a:pPr/>
              <a:t>12/02/2018</a:t>
            </a:fld>
            <a:endParaRPr lang="en-US"/>
          </a:p>
        </p:txBody>
      </p:sp>
      <p:sp>
        <p:nvSpPr>
          <p:cNvPr id="6" name="Rectangle 5"/>
          <p:cNvSpPr>
            <a:spLocks noGrp="1" noChangeArrowheads="1"/>
          </p:cNvSpPr>
          <p:nvPr>
            <p:ph type="ftr" sz="quarter" idx="11"/>
          </p:nvPr>
        </p:nvSpPr>
        <p:spPr/>
        <p:txBody>
          <a:bodyPr/>
          <a:lstStyle>
            <a:lvl1pPr>
              <a:defRPr/>
            </a:lvl1pPr>
          </a:lstStyle>
          <a:p>
            <a:endParaRPr lang="en-US"/>
          </a:p>
        </p:txBody>
      </p:sp>
      <p:sp>
        <p:nvSpPr>
          <p:cNvPr id="7" name="Rectangle 6"/>
          <p:cNvSpPr>
            <a:spLocks noGrp="1" noChangeArrowheads="1"/>
          </p:cNvSpPr>
          <p:nvPr>
            <p:ph type="sldNum" sz="quarter" idx="12"/>
          </p:nvPr>
        </p:nvSpPr>
        <p:spPr/>
        <p:txBody>
          <a:bodyPr/>
          <a:lstStyle>
            <a:lvl1pPr algn="ctr">
              <a:defRPr/>
            </a:lvl1pPr>
          </a:lstStyle>
          <a:p>
            <a:fld id="{9C0877B9-A654-41F3-AC11-A63AF75A4638}"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685800" y="1981200"/>
            <a:ext cx="7772400" cy="4114800"/>
          </a:xfrm>
        </p:spPr>
        <p:txBody>
          <a:bodyPr/>
          <a:lstStyle/>
          <a:p>
            <a:pPr lvl="0"/>
            <a:r>
              <a:rPr lang="en-US" noProof="0" smtClean="0"/>
              <a:t>Click icon to add table</a:t>
            </a:r>
            <a:endParaRPr lang="en-US" noProof="0" dirty="0" smtClean="0"/>
          </a:p>
        </p:txBody>
      </p:sp>
      <p:sp>
        <p:nvSpPr>
          <p:cNvPr id="4" name="Rectangle 4"/>
          <p:cNvSpPr>
            <a:spLocks noGrp="1" noChangeArrowheads="1"/>
          </p:cNvSpPr>
          <p:nvPr>
            <p:ph type="dt" sz="half" idx="10"/>
          </p:nvPr>
        </p:nvSpPr>
        <p:spPr/>
        <p:txBody>
          <a:bodyPr/>
          <a:lstStyle>
            <a:lvl1pPr>
              <a:defRPr/>
            </a:lvl1pPr>
          </a:lstStyle>
          <a:p>
            <a:fld id="{1ACE7204-ADB1-4154-B7BE-8AC8310990A4}" type="datetimeFigureOut">
              <a:rPr lang="en-US" smtClean="0"/>
              <a:pPr/>
              <a:t>12/02/2018</a:t>
            </a:fld>
            <a:endParaRPr lang="en-US"/>
          </a:p>
        </p:txBody>
      </p:sp>
      <p:sp>
        <p:nvSpPr>
          <p:cNvPr id="5" name="Rectangle 5"/>
          <p:cNvSpPr>
            <a:spLocks noGrp="1" noChangeArrowheads="1"/>
          </p:cNvSpPr>
          <p:nvPr>
            <p:ph type="ftr" sz="quarter" idx="11"/>
          </p:nvPr>
        </p:nvSpPr>
        <p:spPr/>
        <p:txBody>
          <a:bodyPr/>
          <a:lstStyle>
            <a:lvl1pPr>
              <a:defRPr/>
            </a:lvl1pPr>
          </a:lstStyle>
          <a:p>
            <a:endParaRPr lang="en-US"/>
          </a:p>
        </p:txBody>
      </p:sp>
      <p:sp>
        <p:nvSpPr>
          <p:cNvPr id="6" name="Rectangle 6"/>
          <p:cNvSpPr>
            <a:spLocks noGrp="1" noChangeArrowheads="1"/>
          </p:cNvSpPr>
          <p:nvPr>
            <p:ph type="sldNum" sz="quarter" idx="12"/>
          </p:nvPr>
        </p:nvSpPr>
        <p:spPr/>
        <p:txBody>
          <a:bodyPr/>
          <a:lstStyle>
            <a:lvl1pPr algn="ctr">
              <a:defRPr/>
            </a:lvl1pPr>
          </a:lstStyle>
          <a:p>
            <a:fld id="{9C0877B9-A654-41F3-AC11-A63AF75A4638}"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3_Title and Content">
    <p:spTree>
      <p:nvGrpSpPr>
        <p:cNvPr id="1" name=""/>
        <p:cNvGrpSpPr/>
        <p:nvPr/>
      </p:nvGrpSpPr>
      <p:grpSpPr>
        <a:xfrm>
          <a:off x="0" y="0"/>
          <a:ext cx="0" cy="0"/>
          <a:chOff x="0" y="0"/>
          <a:chExt cx="0" cy="0"/>
        </a:xfrm>
      </p:grpSpPr>
      <p:sp>
        <p:nvSpPr>
          <p:cNvPr id="4" name="Rectangle 3"/>
          <p:cNvSpPr/>
          <p:nvPr/>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a:lstStyle/>
          <a:p>
            <a:pPr eaLnBrk="0" fontAlgn="base" hangingPunct="0">
              <a:spcBef>
                <a:spcPct val="0"/>
              </a:spcBef>
              <a:spcAft>
                <a:spcPct val="0"/>
              </a:spcAft>
              <a:defRPr/>
            </a:pPr>
            <a:endParaRPr lang="en-US" sz="2400">
              <a:solidFill>
                <a:srgbClr val="000000"/>
              </a:solidFill>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5"/>
          <p:cNvSpPr>
            <a:spLocks noGrp="1" noChangeArrowheads="1"/>
          </p:cNvSpPr>
          <p:nvPr>
            <p:ph type="dt" sz="half" idx="10"/>
          </p:nvPr>
        </p:nvSpPr>
        <p:spPr>
          <a:xfrm>
            <a:off x="457200" y="6356350"/>
            <a:ext cx="2133600" cy="365125"/>
          </a:xfrm>
          <a:prstGeom prst="rect">
            <a:avLst/>
          </a:prstGeom>
        </p:spPr>
        <p:txBody>
          <a:bodyPr/>
          <a:lstStyle>
            <a:lvl1pPr>
              <a:defRPr/>
            </a:lvl1pPr>
          </a:lstStyle>
          <a:p>
            <a:fld id="{1ACE7204-ADB1-4154-B7BE-8AC8310990A4}" type="datetimeFigureOut">
              <a:rPr lang="en-US" smtClean="0"/>
              <a:pPr/>
              <a:t>12/02/2018</a:t>
            </a:fld>
            <a:endParaRPr lang="en-US"/>
          </a:p>
        </p:txBody>
      </p:sp>
      <p:sp>
        <p:nvSpPr>
          <p:cNvPr id="7" name="Rectangle 6"/>
          <p:cNvSpPr>
            <a:spLocks noGrp="1" noChangeArrowheads="1"/>
          </p:cNvSpPr>
          <p:nvPr>
            <p:ph type="ftr" sz="quarter" idx="11"/>
          </p:nvPr>
        </p:nvSpPr>
        <p:spPr/>
        <p:txBody>
          <a:bodyPr/>
          <a:lstStyle>
            <a:lvl1pPr>
              <a:defRPr/>
            </a:lvl1pPr>
          </a:lstStyle>
          <a:p>
            <a:endParaRPr lang="en-US"/>
          </a:p>
        </p:txBody>
      </p:sp>
      <p:sp>
        <p:nvSpPr>
          <p:cNvPr id="8" name="Rectangle 7"/>
          <p:cNvSpPr>
            <a:spLocks noGrp="1" noChangeArrowheads="1"/>
          </p:cNvSpPr>
          <p:nvPr>
            <p:ph type="sldNum" sz="quarter" idx="12"/>
          </p:nvPr>
        </p:nvSpPr>
        <p:spPr/>
        <p:txBody>
          <a:bodyPr/>
          <a:lstStyle>
            <a:lvl1pPr>
              <a:defRPr/>
            </a:lvl1pPr>
          </a:lstStyle>
          <a:p>
            <a:fld id="{9C0877B9-A654-41F3-AC11-A63AF75A4638}"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95301" y="236542"/>
            <a:ext cx="8364538" cy="6072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10"/>
          <p:cNvSpPr>
            <a:spLocks noGrp="1" noChangeArrowheads="1"/>
          </p:cNvSpPr>
          <p:nvPr>
            <p:ph type="sldNum" sz="quarter" idx="10"/>
          </p:nvPr>
        </p:nvSpPr>
        <p:spPr>
          <a:ln/>
        </p:spPr>
        <p:txBody>
          <a:bodyPr/>
          <a:lstStyle>
            <a:lvl1pPr>
              <a:defRPr/>
            </a:lvl1pPr>
          </a:lstStyle>
          <a:p>
            <a:fld id="{9C0877B9-A654-41F3-AC11-A63AF75A463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CE7204-ADB1-4154-B7BE-8AC8310990A4}" type="datetimeFigureOut">
              <a:rPr lang="en-US" smtClean="0"/>
              <a:pPr/>
              <a:t>12/02/2018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0877B9-A654-41F3-AC11-A63AF75A4638}" type="slidenum">
              <a:rPr lang="en-US" smtClean="0"/>
              <a:pPr/>
              <a:t>‹#›</a:t>
            </a:fld>
            <a:endParaRPr lang="en-US"/>
          </a:p>
        </p:txBody>
      </p:sp>
    </p:spTree>
    <p:extLst>
      <p:ext uri="{BB962C8B-B14F-4D97-AF65-F5344CB8AC3E}">
        <p14:creationId xmlns:p14="http://schemas.microsoft.com/office/powerpoint/2010/main" xmlns="" val="1157952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CE7204-ADB1-4154-B7BE-8AC8310990A4}" type="datetimeFigureOut">
              <a:rPr lang="en-US" smtClean="0"/>
              <a:pPr/>
              <a:t>12/02/2018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0877B9-A654-41F3-AC11-A63AF75A4638}" type="slidenum">
              <a:rPr lang="en-US" smtClean="0"/>
              <a:pPr/>
              <a:t>‹#›</a:t>
            </a:fld>
            <a:endParaRPr lang="en-US"/>
          </a:p>
        </p:txBody>
      </p:sp>
    </p:spTree>
    <p:extLst>
      <p:ext uri="{BB962C8B-B14F-4D97-AF65-F5344CB8AC3E}">
        <p14:creationId xmlns:p14="http://schemas.microsoft.com/office/powerpoint/2010/main" xmlns="" val="343149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CE7204-ADB1-4154-B7BE-8AC8310990A4}" type="datetimeFigureOut">
              <a:rPr lang="en-US" smtClean="0"/>
              <a:pPr/>
              <a:t>12/02/2018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0877B9-A654-41F3-AC11-A63AF75A4638}" type="slidenum">
              <a:rPr lang="en-US" smtClean="0"/>
              <a:pPr/>
              <a:t>‹#›</a:t>
            </a:fld>
            <a:endParaRPr lang="en-US"/>
          </a:p>
        </p:txBody>
      </p:sp>
    </p:spTree>
    <p:extLst>
      <p:ext uri="{BB962C8B-B14F-4D97-AF65-F5344CB8AC3E}">
        <p14:creationId xmlns:p14="http://schemas.microsoft.com/office/powerpoint/2010/main" xmlns="" val="3375157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CE7204-ADB1-4154-B7BE-8AC8310990A4}" type="datetimeFigureOut">
              <a:rPr lang="en-US" smtClean="0"/>
              <a:pPr/>
              <a:t>12/02/2018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0877B9-A654-41F3-AC11-A63AF75A4638}" type="slidenum">
              <a:rPr lang="en-US" smtClean="0"/>
              <a:pPr/>
              <a:t>‹#›</a:t>
            </a:fld>
            <a:endParaRPr lang="en-US"/>
          </a:p>
        </p:txBody>
      </p:sp>
    </p:spTree>
    <p:extLst>
      <p:ext uri="{BB962C8B-B14F-4D97-AF65-F5344CB8AC3E}">
        <p14:creationId xmlns:p14="http://schemas.microsoft.com/office/powerpoint/2010/main" xmlns="" val="2688418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CE7204-ADB1-4154-B7BE-8AC8310990A4}" type="datetimeFigureOut">
              <a:rPr lang="en-US" smtClean="0"/>
              <a:pPr/>
              <a:t>12/02/2018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0877B9-A654-41F3-AC11-A63AF75A4638}" type="slidenum">
              <a:rPr lang="en-US" smtClean="0"/>
              <a:pPr/>
              <a:t>‹#›</a:t>
            </a:fld>
            <a:endParaRPr lang="en-US"/>
          </a:p>
        </p:txBody>
      </p:sp>
    </p:spTree>
    <p:extLst>
      <p:ext uri="{BB962C8B-B14F-4D97-AF65-F5344CB8AC3E}">
        <p14:creationId xmlns:p14="http://schemas.microsoft.com/office/powerpoint/2010/main" xmlns="" val="1890573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CE7204-ADB1-4154-B7BE-8AC8310990A4}" type="datetimeFigureOut">
              <a:rPr lang="en-US" smtClean="0"/>
              <a:pPr/>
              <a:t>12/02/2018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0877B9-A654-41F3-AC11-A63AF75A4638}" type="slidenum">
              <a:rPr lang="en-US" smtClean="0"/>
              <a:pPr/>
              <a:t>‹#›</a:t>
            </a:fld>
            <a:endParaRPr lang="en-US"/>
          </a:p>
        </p:txBody>
      </p:sp>
    </p:spTree>
    <p:extLst>
      <p:ext uri="{BB962C8B-B14F-4D97-AF65-F5344CB8AC3E}">
        <p14:creationId xmlns:p14="http://schemas.microsoft.com/office/powerpoint/2010/main" xmlns="" val="3344302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CE7204-ADB1-4154-B7BE-8AC8310990A4}" type="datetimeFigureOut">
              <a:rPr lang="en-US" smtClean="0"/>
              <a:pPr/>
              <a:t>12/02/2018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0877B9-A654-41F3-AC11-A63AF75A4638}" type="slidenum">
              <a:rPr lang="en-US" smtClean="0"/>
              <a:pPr/>
              <a:t>‹#›</a:t>
            </a:fld>
            <a:endParaRPr lang="en-US"/>
          </a:p>
        </p:txBody>
      </p:sp>
    </p:spTree>
    <p:extLst>
      <p:ext uri="{BB962C8B-B14F-4D97-AF65-F5344CB8AC3E}">
        <p14:creationId xmlns:p14="http://schemas.microsoft.com/office/powerpoint/2010/main" xmlns="" val="2469089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CE7204-ADB1-4154-B7BE-8AC8310990A4}" type="datetimeFigureOut">
              <a:rPr lang="en-US" smtClean="0"/>
              <a:pPr/>
              <a:t>12/02/2018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0877B9-A654-41F3-AC11-A63AF75A4638}" type="slidenum">
              <a:rPr lang="en-US" smtClean="0"/>
              <a:pPr/>
              <a:t>‹#›</a:t>
            </a:fld>
            <a:endParaRPr lang="en-US"/>
          </a:p>
        </p:txBody>
      </p:sp>
    </p:spTree>
    <p:extLst>
      <p:ext uri="{BB962C8B-B14F-4D97-AF65-F5344CB8AC3E}">
        <p14:creationId xmlns:p14="http://schemas.microsoft.com/office/powerpoint/2010/main" xmlns="" val="3472647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CE7204-ADB1-4154-B7BE-8AC8310990A4}" type="datetimeFigureOut">
              <a:rPr lang="en-US" smtClean="0"/>
              <a:pPr/>
              <a:t>12/02/2018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0877B9-A654-41F3-AC11-A63AF75A4638}" type="slidenum">
              <a:rPr lang="en-US" smtClean="0"/>
              <a:pPr/>
              <a:t>‹#›</a:t>
            </a:fld>
            <a:endParaRPr lang="en-US"/>
          </a:p>
        </p:txBody>
      </p:sp>
      <p:pic>
        <p:nvPicPr>
          <p:cNvPr id="2051" name="Picture 3" descr="C:\Ruchi\Ruchi\PDO\2012\Corporate Identity\PDO ppt 2.jpg"/>
          <p:cNvPicPr>
            <a:picLocks noChangeAspect="1" noChangeArrowheads="1"/>
          </p:cNvPicPr>
          <p:nvPr/>
        </p:nvPicPr>
        <p:blipFill>
          <a:blip r:embed="rId17" cstate="email">
            <a:extLst>
              <a:ext uri="{28A0092B-C50C-407E-A947-70E740481C1C}">
                <a14:useLocalDpi xmlns:a14="http://schemas.microsoft.com/office/drawing/2010/main" xmlns="" val="0"/>
              </a:ext>
            </a:extLst>
          </a:blip>
          <a:srcRect/>
          <a:stretch>
            <a:fillRect/>
          </a:stretch>
        </p:blipFill>
        <p:spPr bwMode="auto">
          <a:xfrm>
            <a:off x="0" y="0"/>
            <a:ext cx="9144000" cy="686403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665766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14">
            <a:extLst>
              <a:ext uri="{FF2B5EF4-FFF2-40B4-BE49-F238E27FC236}">
                <a16:creationId xmlns="" xmlns:a16="http://schemas.microsoft.com/office/drawing/2014/main" id="{A11DE7D6-D085-4B5B-AA2A-4ED163B889D9}"/>
              </a:ext>
            </a:extLst>
          </p:cNvPr>
          <p:cNvPicPr>
            <a:picLocks noChangeAspect="1"/>
          </p:cNvPicPr>
          <p:nvPr/>
        </p:nvPicPr>
        <p:blipFill rotWithShape="1">
          <a:blip r:embed="rId3" cstate="print">
            <a:extLst>
              <a:ext uri="{BEBA8EAE-BF5A-486C-A8C5-ECC9F3942E4B}">
                <a14:imgProps xmlns="" xmlns:a14="http://schemas.microsoft.com/office/drawing/2010/main">
                  <a14:imgLayer r:embed="rId4">
                    <a14:imgEffect>
                      <a14:brightnessContrast bright="40000" contrast="-40000"/>
                    </a14:imgEffect>
                  </a14:imgLayer>
                </a14:imgProps>
              </a:ext>
              <a:ext uri="{28A0092B-C50C-407E-A947-70E740481C1C}">
                <a14:useLocalDpi xmlns="" xmlns:a14="http://schemas.microsoft.com/office/drawing/2010/main" val="0"/>
              </a:ext>
            </a:extLst>
          </a:blip>
          <a:srcRect t="9677" b="15325"/>
          <a:stretch/>
        </p:blipFill>
        <p:spPr>
          <a:xfrm>
            <a:off x="5848657" y="888041"/>
            <a:ext cx="3048000" cy="2362200"/>
          </a:xfrm>
          <a:prstGeom prst="rect">
            <a:avLst/>
          </a:prstGeom>
          <a:ln>
            <a:noFill/>
          </a:ln>
          <a:effectLst>
            <a:outerShdw blurRad="190500" algn="tl" rotWithShape="0">
              <a:srgbClr val="000000">
                <a:alpha val="70000"/>
              </a:srgbClr>
            </a:outerShdw>
          </a:effectLst>
        </p:spPr>
      </p:pic>
      <p:sp>
        <p:nvSpPr>
          <p:cNvPr id="14339" name="Text Box 2"/>
          <p:cNvSpPr txBox="1">
            <a:spLocks noChangeArrowheads="1"/>
          </p:cNvSpPr>
          <p:nvPr/>
        </p:nvSpPr>
        <p:spPr bwMode="auto">
          <a:xfrm>
            <a:off x="228600" y="1066800"/>
            <a:ext cx="5410200" cy="5078313"/>
          </a:xfrm>
          <a:prstGeom prst="rect">
            <a:avLst/>
          </a:prstGeom>
          <a:noFill/>
          <a:ln w="19050">
            <a:noFill/>
            <a:miter lim="800000"/>
            <a:headEnd/>
            <a:tailEnd/>
          </a:ln>
        </p:spPr>
        <p:txBody>
          <a:bodyPr wrap="square">
            <a:spAutoFit/>
          </a:bodyPr>
          <a:lstStyle/>
          <a:p>
            <a:pPr marL="114300" indent="-114300" algn="just">
              <a:defRPr/>
            </a:pPr>
            <a:endParaRPr lang="en-US" sz="1600" b="1" dirty="0" smtClean="0">
              <a:solidFill>
                <a:srgbClr val="FF0000"/>
              </a:solidFill>
              <a:latin typeface="Tahoma" pitchFamily="34" charset="0"/>
            </a:endParaRPr>
          </a:p>
          <a:p>
            <a:pPr marL="114300" indent="-114300" algn="just" eaLnBrk="0" hangingPunct="0">
              <a:defRPr/>
            </a:pPr>
            <a:r>
              <a:rPr lang="en-US" altLang="en-US" sz="1600" b="1" dirty="0" smtClean="0">
                <a:solidFill>
                  <a:srgbClr val="FF0000"/>
                </a:solidFill>
                <a:latin typeface="Tahoma" pitchFamily="34" charset="0"/>
              </a:rPr>
              <a:t>What happened?</a:t>
            </a:r>
          </a:p>
          <a:p>
            <a:pPr marL="114300" indent="-114300" algn="just" eaLnBrk="0" hangingPunct="0">
              <a:defRPr/>
            </a:pPr>
            <a:r>
              <a:rPr lang="en-US" sz="1600" b="1" dirty="0" smtClean="0">
                <a:solidFill>
                  <a:srgbClr val="FF0000"/>
                </a:solidFill>
                <a:latin typeface="Tahoma" pitchFamily="34" charset="0"/>
                <a:ea typeface="Tahoma" pitchFamily="34" charset="0"/>
                <a:cs typeface="Tahoma" pitchFamily="34" charset="0"/>
              </a:rPr>
              <a:t>  </a:t>
            </a:r>
            <a:r>
              <a:rPr lang="en-US" altLang="en-US" sz="1600" dirty="0" smtClean="0">
                <a:solidFill>
                  <a:srgbClr val="000000"/>
                </a:solidFill>
                <a:latin typeface="+mj-lt"/>
                <a:cs typeface="Calibri" pitchFamily="34" charset="0"/>
              </a:rPr>
              <a:t>While </a:t>
            </a:r>
            <a:r>
              <a:rPr lang="en-US" altLang="en-US" sz="1600" dirty="0">
                <a:solidFill>
                  <a:srgbClr val="000000"/>
                </a:solidFill>
                <a:latin typeface="+mj-lt"/>
                <a:cs typeface="Calibri" pitchFamily="34" charset="0"/>
              </a:rPr>
              <a:t>running the Sucker Rod (SR), the SR was hanging on the SR </a:t>
            </a:r>
            <a:r>
              <a:rPr lang="en-US" altLang="en-US" sz="1600" dirty="0" smtClean="0">
                <a:solidFill>
                  <a:srgbClr val="000000"/>
                </a:solidFill>
                <a:latin typeface="+mj-lt"/>
                <a:cs typeface="Calibri" pitchFamily="34" charset="0"/>
              </a:rPr>
              <a:t>elevator</a:t>
            </a:r>
            <a:r>
              <a:rPr lang="en-US" altLang="en-US" sz="1600" dirty="0">
                <a:solidFill>
                  <a:srgbClr val="000000"/>
                </a:solidFill>
                <a:latin typeface="+mj-lt"/>
                <a:cs typeface="Calibri" pitchFamily="34" charset="0"/>
              </a:rPr>
              <a:t>. The Assistant Driller lowered the Travelling Block in order to make the connection.  The Floorman was trying to guide the SR in order to be aligned. The Floorman tried to pull it into the correct position. The SR slipped off the connection and fell onto the SR BOP Table. The Floorman had his hand on the SR BOP Table.  The SR hit the Floorman on his left hand little finger. </a:t>
            </a:r>
          </a:p>
          <a:p>
            <a:pPr marL="342900" indent="-342900" algn="just" eaLnBrk="1" hangingPunct="1">
              <a:defRPr/>
            </a:pPr>
            <a:endParaRPr lang="en-US" sz="1050" dirty="0">
              <a:solidFill>
                <a:srgbClr val="000000"/>
              </a:solidFill>
              <a:latin typeface="Arial" pitchFamily="34" charset="0"/>
            </a:endParaRPr>
          </a:p>
          <a:p>
            <a:pPr marL="342900" indent="-342900" algn="just" eaLnBrk="1" hangingPunct="1">
              <a:defRPr/>
            </a:pPr>
            <a:endParaRPr lang="en-US" sz="600" dirty="0">
              <a:solidFill>
                <a:srgbClr val="000000"/>
              </a:solidFill>
              <a:latin typeface="Arial" charset="0"/>
            </a:endParaRPr>
          </a:p>
          <a:p>
            <a:pPr marL="114300" indent="-114300" algn="just">
              <a:defRPr/>
            </a:pPr>
            <a:r>
              <a:rPr lang="en-US" altLang="en-US" sz="1600" b="1" dirty="0">
                <a:solidFill>
                  <a:srgbClr val="333399"/>
                </a:solidFill>
                <a:latin typeface="Tahoma" pitchFamily="34" charset="0"/>
              </a:rPr>
              <a:t>Your learning from this incident..</a:t>
            </a:r>
          </a:p>
          <a:p>
            <a:pPr marL="114300" indent="-114300" algn="just">
              <a:defRPr/>
            </a:pPr>
            <a:endParaRPr lang="en-US" sz="600" dirty="0">
              <a:solidFill>
                <a:srgbClr val="000000"/>
              </a:solidFill>
              <a:latin typeface="Arial" charset="0"/>
            </a:endParaRPr>
          </a:p>
          <a:p>
            <a:pPr marL="171450" indent="-171450" algn="just">
              <a:buFont typeface="Arial" panose="020B0604020202020204" pitchFamily="34" charset="0"/>
              <a:buChar char="•"/>
              <a:defRPr/>
            </a:pPr>
            <a:r>
              <a:rPr lang="en-US" altLang="en-US" sz="1600" dirty="0">
                <a:solidFill>
                  <a:srgbClr val="000000"/>
                </a:solidFill>
                <a:latin typeface="+mj-lt"/>
                <a:cs typeface="Calibri" pitchFamily="34" charset="0"/>
              </a:rPr>
              <a:t>Ensure proper body posture and hand placement</a:t>
            </a:r>
          </a:p>
          <a:p>
            <a:pPr marL="171450" indent="-171450" algn="just">
              <a:buFont typeface="Arial" panose="020B0604020202020204" pitchFamily="34" charset="0"/>
              <a:buChar char="•"/>
              <a:defRPr/>
            </a:pPr>
            <a:r>
              <a:rPr lang="en-US" altLang="en-US" sz="1600" dirty="0">
                <a:solidFill>
                  <a:srgbClr val="000000"/>
                </a:solidFill>
                <a:latin typeface="+mj-lt"/>
                <a:cs typeface="Calibri" pitchFamily="34" charset="0"/>
              </a:rPr>
              <a:t>Impact gloves are not there to prevent injuries, but to reduce potential consequences</a:t>
            </a:r>
          </a:p>
          <a:p>
            <a:pPr marL="171450" indent="-171450" algn="just">
              <a:buFont typeface="Arial" panose="020B0604020202020204" pitchFamily="34" charset="0"/>
              <a:buChar char="•"/>
              <a:defRPr/>
            </a:pPr>
            <a:r>
              <a:rPr lang="en-US" altLang="en-US" sz="1600" dirty="0">
                <a:solidFill>
                  <a:srgbClr val="000000"/>
                </a:solidFill>
                <a:latin typeface="+mj-lt"/>
                <a:cs typeface="Calibri" pitchFamily="34" charset="0"/>
              </a:rPr>
              <a:t>Always use both hands at the right position for a 2 handed task</a:t>
            </a:r>
          </a:p>
          <a:p>
            <a:pPr marL="171450" indent="-171450" algn="just"/>
            <a:endParaRPr lang="en-US" sz="1050" strike="sngStrike" dirty="0">
              <a:latin typeface="+mj-lt"/>
            </a:endParaRPr>
          </a:p>
          <a:p>
            <a:pPr algn="just" eaLnBrk="1" hangingPunct="1">
              <a:buFont typeface="Arial" pitchFamily="34" charset="0"/>
              <a:buChar char="•"/>
              <a:defRPr/>
            </a:pPr>
            <a:endParaRPr lang="en-US" sz="1050" dirty="0">
              <a:solidFill>
                <a:srgbClr val="FF0000"/>
              </a:solidFill>
              <a:latin typeface="Arial" charset="0"/>
              <a:cs typeface="Tahoma" pitchFamily="34" charset="0"/>
            </a:endParaRPr>
          </a:p>
          <a:p>
            <a:pPr algn="just" eaLnBrk="1" hangingPunct="1">
              <a:defRPr/>
            </a:pPr>
            <a:endParaRPr lang="en-US" sz="1050" dirty="0">
              <a:solidFill>
                <a:srgbClr val="FF0000"/>
              </a:solidFill>
              <a:latin typeface="Arial" charset="0"/>
              <a:cs typeface="Tahoma" pitchFamily="34" charset="0"/>
            </a:endParaRPr>
          </a:p>
          <a:p>
            <a:pPr marL="119063" indent="-119063" algn="just" eaLnBrk="1" hangingPunct="1">
              <a:defRPr/>
            </a:pPr>
            <a:endParaRPr lang="en-US" sz="1400" dirty="0">
              <a:solidFill>
                <a:srgbClr val="000000"/>
              </a:solidFill>
              <a:latin typeface="Arial" charset="0"/>
            </a:endParaRPr>
          </a:p>
        </p:txBody>
      </p:sp>
      <p:sp>
        <p:nvSpPr>
          <p:cNvPr id="26628" name="TextBox 16"/>
          <p:cNvSpPr txBox="1">
            <a:spLocks noChangeArrowheads="1"/>
          </p:cNvSpPr>
          <p:nvPr/>
        </p:nvSpPr>
        <p:spPr bwMode="auto">
          <a:xfrm>
            <a:off x="304800" y="5562600"/>
            <a:ext cx="5181600" cy="338554"/>
          </a:xfrm>
          <a:prstGeom prst="rect">
            <a:avLst/>
          </a:prstGeom>
          <a:solidFill>
            <a:srgbClr val="0000FF"/>
          </a:solidFill>
          <a:ln w="9525">
            <a:noFill/>
            <a:miter lim="800000"/>
            <a:headEnd/>
            <a:tailEnd/>
          </a:ln>
        </p:spPr>
        <p:txBody>
          <a:bodyPr wrap="square">
            <a:spAutoFit/>
          </a:bodyPr>
          <a:lstStyle/>
          <a:p>
            <a:pPr algn="ctr"/>
            <a:r>
              <a:rPr lang="en-US" altLang="en-US" sz="1600" b="1" dirty="0">
                <a:solidFill>
                  <a:srgbClr val="FFFF66"/>
                </a:solidFill>
                <a:latin typeface="+mj-lt"/>
              </a:rPr>
              <a:t>Keep your hands in a safe position</a:t>
            </a:r>
          </a:p>
        </p:txBody>
      </p:sp>
      <p:sp>
        <p:nvSpPr>
          <p:cNvPr id="26631" name="Slide Number Placeholder 12"/>
          <p:cNvSpPr>
            <a:spLocks noGrp="1"/>
          </p:cNvSpPr>
          <p:nvPr>
            <p:ph type="sldNum" sz="quarter" idx="12"/>
          </p:nvPr>
        </p:nvSpPr>
        <p:spPr>
          <a:xfrm>
            <a:off x="7162800" y="6371290"/>
            <a:ext cx="1905000" cy="457200"/>
          </a:xfrm>
          <a:noFill/>
        </p:spPr>
        <p:txBody>
          <a:bodyPr/>
          <a:lstStyle/>
          <a:p>
            <a:fld id="{DB4615DE-AE29-4DBE-9167-7BEF3C405107}" type="slidenum">
              <a:rPr lang="en-US" smtClean="0"/>
              <a:pPr/>
              <a:t>1</a:t>
            </a:fld>
            <a:endParaRPr lang="en-US" dirty="0"/>
          </a:p>
        </p:txBody>
      </p:sp>
      <p:sp>
        <p:nvSpPr>
          <p:cNvPr id="16" name="Text Box 12"/>
          <p:cNvSpPr txBox="1">
            <a:spLocks noChangeArrowheads="1"/>
          </p:cNvSpPr>
          <p:nvPr/>
        </p:nvSpPr>
        <p:spPr bwMode="auto">
          <a:xfrm>
            <a:off x="1219200" y="0"/>
            <a:ext cx="7056438" cy="646113"/>
          </a:xfrm>
          <a:prstGeom prst="rect">
            <a:avLst/>
          </a:prstGeom>
          <a:noFill/>
          <a:ln w="9525">
            <a:noFill/>
            <a:miter lim="800000"/>
            <a:headEnd/>
            <a:tailEnd/>
          </a:ln>
        </p:spPr>
        <p:txBody>
          <a:bodyPr>
            <a:spAutoFit/>
          </a:bodyPr>
          <a:lstStyle/>
          <a:p>
            <a:pPr algn="ctr">
              <a:defRPr/>
            </a:pPr>
            <a:r>
              <a:rPr lang="en-GB" sz="3600" b="1" dirty="0">
                <a:latin typeface="+mj-lt"/>
              </a:rPr>
              <a:t>PDO Second Alert</a:t>
            </a:r>
          </a:p>
        </p:txBody>
      </p:sp>
      <p:grpSp>
        <p:nvGrpSpPr>
          <p:cNvPr id="2" name="Group 131"/>
          <p:cNvGrpSpPr>
            <a:grpSpLocks/>
          </p:cNvGrpSpPr>
          <p:nvPr/>
        </p:nvGrpSpPr>
        <p:grpSpPr bwMode="auto">
          <a:xfrm>
            <a:off x="8465735" y="2489237"/>
            <a:ext cx="336550" cy="544513"/>
            <a:chOff x="3504" y="544"/>
            <a:chExt cx="2287" cy="1855"/>
          </a:xfrm>
        </p:grpSpPr>
        <p:sp>
          <p:nvSpPr>
            <p:cNvPr id="26635" name="Line 129"/>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endParaRPr lang="en-US"/>
            </a:p>
          </p:txBody>
        </p:sp>
        <p:sp>
          <p:nvSpPr>
            <p:cNvPr id="26636" name="Line 130"/>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endParaRPr lang="en-US"/>
            </a:p>
          </p:txBody>
        </p:sp>
      </p:grpSp>
      <p:pic>
        <p:nvPicPr>
          <p:cNvPr id="13" name="Picture Placeholder 19">
            <a:extLst>
              <a:ext uri="{FF2B5EF4-FFF2-40B4-BE49-F238E27FC236}">
                <a16:creationId xmlns="" xmlns:a16="http://schemas.microsoft.com/office/drawing/2014/main" id="{7CDC9496-3C48-4FFB-8834-DB6CA7C7DF33}"/>
              </a:ext>
            </a:extLst>
          </p:cNvPr>
          <p:cNvPicPr>
            <a:picLocks noChangeAspect="1"/>
          </p:cNvPicPr>
          <p:nvPr/>
        </p:nvPicPr>
        <p:blipFill>
          <a:blip r:embed="rId5" cstate="print">
            <a:extLst>
              <a:ext uri="{BEBA8EAE-BF5A-486C-A8C5-ECC9F3942E4B}">
                <a14:imgProps xmlns="" xmlns:a14="http://schemas.microsoft.com/office/drawing/2010/main">
                  <a14:imgLayer r:embed="rId6">
                    <a14:imgEffect>
                      <a14:brightnessContrast bright="20000" contrast="-20000"/>
                    </a14:imgEffect>
                  </a14:imgLayer>
                </a14:imgProps>
              </a:ext>
              <a:ext uri="{28A0092B-C50C-407E-A947-70E740481C1C}">
                <a14:useLocalDpi xmlns="" xmlns:a14="http://schemas.microsoft.com/office/drawing/2010/main" val="0"/>
              </a:ext>
            </a:extLst>
          </a:blip>
          <a:srcRect l="1613" r="1613"/>
          <a:stretch>
            <a:fillRect/>
          </a:stretch>
        </p:blipFill>
        <p:spPr>
          <a:xfrm>
            <a:off x="5838825" y="3671752"/>
            <a:ext cx="3057832" cy="2369820"/>
          </a:xfrm>
          <a:prstGeom prst="rect">
            <a:avLst/>
          </a:prstGeom>
          <a:ln>
            <a:noFill/>
          </a:ln>
          <a:effectLst>
            <a:outerShdw blurRad="190500" algn="tl" rotWithShape="0">
              <a:srgbClr val="000000">
                <a:alpha val="70000"/>
              </a:srgbClr>
            </a:outerShdw>
          </a:effectLst>
        </p:spPr>
      </p:pic>
      <p:sp>
        <p:nvSpPr>
          <p:cNvPr id="17" name="Oval 16">
            <a:extLst>
              <a:ext uri="{FF2B5EF4-FFF2-40B4-BE49-F238E27FC236}">
                <a16:creationId xmlns="" xmlns:a16="http://schemas.microsoft.com/office/drawing/2014/main" id="{50DCD189-5D15-4DE9-8DD7-C59886330FE4}"/>
              </a:ext>
            </a:extLst>
          </p:cNvPr>
          <p:cNvSpPr/>
          <p:nvPr/>
        </p:nvSpPr>
        <p:spPr>
          <a:xfrm>
            <a:off x="7021850" y="3727105"/>
            <a:ext cx="711679" cy="6421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 xmlns:a16="http://schemas.microsoft.com/office/drawing/2014/main" id="{9A2B2980-F7A0-4928-B7E8-1BCA142DB0E1}"/>
              </a:ext>
            </a:extLst>
          </p:cNvPr>
          <p:cNvSpPr/>
          <p:nvPr/>
        </p:nvSpPr>
        <p:spPr>
          <a:xfrm>
            <a:off x="7041978" y="4728489"/>
            <a:ext cx="711679" cy="6421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32">
            <a:extLst>
              <a:ext uri="{FF2B5EF4-FFF2-40B4-BE49-F238E27FC236}">
                <a16:creationId xmlns="" xmlns:a16="http://schemas.microsoft.com/office/drawing/2014/main" id="{3577B651-1463-45EE-A70D-B768712BDB60}"/>
              </a:ext>
            </a:extLst>
          </p:cNvPr>
          <p:cNvSpPr>
            <a:spLocks/>
          </p:cNvSpPr>
          <p:nvPr/>
        </p:nvSpPr>
        <p:spPr bwMode="auto">
          <a:xfrm>
            <a:off x="8333412" y="5437999"/>
            <a:ext cx="502920" cy="479323"/>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endParaRPr lang="en-US"/>
          </a:p>
        </p:txBody>
      </p:sp>
      <p:sp>
        <p:nvSpPr>
          <p:cNvPr id="20" name="Text Placeholder 7">
            <a:extLst>
              <a:ext uri="{FF2B5EF4-FFF2-40B4-BE49-F238E27FC236}">
                <a16:creationId xmlns="" xmlns:a16="http://schemas.microsoft.com/office/drawing/2014/main" id="{9448DA70-4A7A-4C8D-BB12-9492F72B8B86}"/>
              </a:ext>
            </a:extLst>
          </p:cNvPr>
          <p:cNvSpPr txBox="1">
            <a:spLocks/>
          </p:cNvSpPr>
          <p:nvPr/>
        </p:nvSpPr>
        <p:spPr>
          <a:xfrm>
            <a:off x="6934199" y="6066490"/>
            <a:ext cx="2105025" cy="304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r">
              <a:buNone/>
            </a:pPr>
            <a:r>
              <a:rPr lang="en-US" sz="1200" kern="0" dirty="0">
                <a:latin typeface="+mj-lt"/>
              </a:rPr>
              <a:t>Proper guidance of SR</a:t>
            </a:r>
          </a:p>
        </p:txBody>
      </p:sp>
      <p:sp>
        <p:nvSpPr>
          <p:cNvPr id="23" name="Oval 22">
            <a:extLst>
              <a:ext uri="{FF2B5EF4-FFF2-40B4-BE49-F238E27FC236}">
                <a16:creationId xmlns="" xmlns:a16="http://schemas.microsoft.com/office/drawing/2014/main" id="{C212F702-F815-4F6D-AC33-5F21168B6EF0}"/>
              </a:ext>
            </a:extLst>
          </p:cNvPr>
          <p:cNvSpPr/>
          <p:nvPr/>
        </p:nvSpPr>
        <p:spPr>
          <a:xfrm>
            <a:off x="7074404" y="2743200"/>
            <a:ext cx="850396"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8"/>
          <p:cNvSpPr>
            <a:spLocks noChangeArrowheads="1"/>
          </p:cNvSpPr>
          <p:nvPr/>
        </p:nvSpPr>
        <p:spPr bwMode="auto">
          <a:xfrm>
            <a:off x="228600" y="836711"/>
            <a:ext cx="4760041" cy="338554"/>
          </a:xfrm>
          <a:prstGeom prst="rect">
            <a:avLst/>
          </a:prstGeom>
          <a:noFill/>
          <a:ln w="9525">
            <a:noFill/>
            <a:miter lim="800000"/>
            <a:headEnd/>
            <a:tailEnd/>
          </a:ln>
        </p:spPr>
        <p:txBody>
          <a:bodyPr wrap="square">
            <a:spAutoFit/>
          </a:bodyPr>
          <a:lstStyle/>
          <a:p>
            <a:pPr marL="114300" indent="-114300" algn="just"/>
            <a:r>
              <a:rPr lang="en-GB" altLang="en-US" sz="1600" b="1" dirty="0" smtClean="0">
                <a:solidFill>
                  <a:srgbClr val="333399"/>
                </a:solidFill>
                <a:latin typeface="+mj-lt"/>
              </a:rPr>
              <a:t>Date: 19.9.2017</a:t>
            </a:r>
            <a:r>
              <a:rPr lang="en-GB" altLang="en-US" sz="1600" b="1" dirty="0">
                <a:solidFill>
                  <a:srgbClr val="333399"/>
                </a:solidFill>
                <a:latin typeface="+mj-lt"/>
              </a:rPr>
              <a:t>	 </a:t>
            </a:r>
            <a:r>
              <a:rPr lang="en-US" altLang="en-US" sz="1600" b="1" dirty="0">
                <a:solidFill>
                  <a:srgbClr val="333399"/>
                </a:solidFill>
                <a:latin typeface="+mj-lt"/>
              </a:rPr>
              <a:t> Incident: </a:t>
            </a:r>
            <a:r>
              <a:rPr lang="en-US" altLang="en-US" sz="1600" b="1" dirty="0" smtClean="0">
                <a:solidFill>
                  <a:srgbClr val="333399"/>
                </a:solidFill>
                <a:latin typeface="+mj-lt"/>
              </a:rPr>
              <a:t>LTI</a:t>
            </a:r>
            <a:endParaRPr lang="en-US" altLang="en-US" sz="1600" b="1" dirty="0">
              <a:solidFill>
                <a:srgbClr val="333399"/>
              </a:solidFill>
              <a:latin typeface="+mj-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323850" y="1125538"/>
            <a:ext cx="8351838" cy="2492990"/>
          </a:xfrm>
          <a:prstGeom prst="rect">
            <a:avLst/>
          </a:prstGeom>
          <a:noFill/>
          <a:ln w="19050">
            <a:noFill/>
            <a:miter lim="800000"/>
            <a:headEnd/>
            <a:tailEnd/>
          </a:ln>
        </p:spPr>
        <p:txBody>
          <a:bodyPr>
            <a:spAutoFit/>
          </a:bodyPr>
          <a:lstStyle/>
          <a:p>
            <a:pPr algn="just" eaLnBrk="1" hangingPunct="1">
              <a:spcBef>
                <a:spcPct val="50000"/>
              </a:spcBef>
              <a:defRPr/>
            </a:pPr>
            <a:endParaRPr lang="en-US" sz="600" dirty="0">
              <a:solidFill>
                <a:srgbClr val="000000"/>
              </a:solidFill>
              <a:latin typeface="Arial" charset="0"/>
            </a:endParaRPr>
          </a:p>
          <a:p>
            <a:pPr marL="173038" indent="-173038" eaLnBrk="1" hangingPunct="1">
              <a:defRPr/>
            </a:pPr>
            <a:endParaRPr lang="en-US" sz="600" dirty="0">
              <a:solidFill>
                <a:srgbClr val="000000"/>
              </a:solidFill>
              <a:latin typeface="Arial" charset="0"/>
            </a:endParaRPr>
          </a:p>
          <a:p>
            <a:pPr>
              <a:defRPr/>
            </a:pPr>
            <a:r>
              <a:rPr lang="en-US" sz="1600" b="1" dirty="0" smtClean="0">
                <a:solidFill>
                  <a:srgbClr val="FF0000"/>
                </a:solidFill>
              </a:rPr>
              <a:t>As a learning from this incident and to ensure continual improvement all contract managers must review their HSE HEMP against the questions asked below:</a:t>
            </a:r>
          </a:p>
          <a:p>
            <a:pPr marL="342900" indent="-342900" eaLnBrk="1" hangingPunct="1">
              <a:defRPr/>
            </a:pPr>
            <a:endParaRPr lang="en-US" sz="1600" b="1" dirty="0">
              <a:solidFill>
                <a:srgbClr val="333399"/>
              </a:solidFill>
              <a:latin typeface="+mj-lt"/>
            </a:endParaRPr>
          </a:p>
          <a:p>
            <a:pPr marL="342900" indent="-342900" eaLnBrk="1" hangingPunct="1">
              <a:defRPr/>
            </a:pPr>
            <a:r>
              <a:rPr lang="en-US" sz="1600" b="1" dirty="0">
                <a:solidFill>
                  <a:srgbClr val="333399"/>
                </a:solidFill>
                <a:latin typeface="+mj-lt"/>
              </a:rPr>
              <a:t>Confirm the following</a:t>
            </a:r>
            <a:r>
              <a:rPr lang="en-US" sz="1600" b="1" dirty="0" smtClean="0">
                <a:solidFill>
                  <a:srgbClr val="333399"/>
                </a:solidFill>
                <a:latin typeface="+mj-lt"/>
              </a:rPr>
              <a:t>:</a:t>
            </a:r>
            <a:endParaRPr lang="en-US" sz="1600" b="1" dirty="0">
              <a:solidFill>
                <a:srgbClr val="333399"/>
              </a:solidFill>
              <a:latin typeface="+mj-lt"/>
            </a:endParaRPr>
          </a:p>
          <a:p>
            <a:pPr marL="342900" indent="-342900">
              <a:buFont typeface="+mj-lt"/>
              <a:buAutoNum type="arabicPeriod"/>
              <a:defRPr/>
            </a:pPr>
            <a:r>
              <a:rPr lang="en-US" sz="1600" dirty="0">
                <a:solidFill>
                  <a:srgbClr val="333399"/>
                </a:solidFill>
                <a:latin typeface="+mj-lt"/>
                <a:sym typeface="Wingdings" pitchFamily="2" charset="2"/>
              </a:rPr>
              <a:t>Do you ensure that the required hand positions are clearly stated in your SOP’s for the tasks?</a:t>
            </a:r>
          </a:p>
          <a:p>
            <a:pPr marL="342900" indent="-342900">
              <a:buFont typeface="+mj-lt"/>
              <a:buAutoNum type="arabicPeriod"/>
              <a:defRPr/>
            </a:pPr>
            <a:r>
              <a:rPr lang="en-US" sz="1600" dirty="0">
                <a:solidFill>
                  <a:srgbClr val="333399"/>
                </a:solidFill>
                <a:latin typeface="+mj-lt"/>
                <a:sym typeface="Wingdings" pitchFamily="2" charset="2"/>
              </a:rPr>
              <a:t>Do your Competencies Assessments cover Hands &amp; Finger Safety?</a:t>
            </a:r>
          </a:p>
          <a:p>
            <a:pPr marL="342900" indent="-342900">
              <a:buFont typeface="+mj-lt"/>
              <a:buAutoNum type="arabicPeriod"/>
              <a:defRPr/>
            </a:pPr>
            <a:r>
              <a:rPr lang="en-US" sz="1600" dirty="0">
                <a:solidFill>
                  <a:srgbClr val="333399"/>
                </a:solidFill>
                <a:latin typeface="+mj-lt"/>
                <a:sym typeface="Wingdings" pitchFamily="2" charset="2"/>
              </a:rPr>
              <a:t>Do your SOP’s have a “Step back” for Safety if the task does not go as planned?</a:t>
            </a:r>
          </a:p>
          <a:p>
            <a:pPr marL="342900" indent="-342900">
              <a:buFont typeface="+mj-lt"/>
              <a:buAutoNum type="arabicPeriod"/>
              <a:defRPr/>
            </a:pPr>
            <a:r>
              <a:rPr lang="en-US" sz="1600" dirty="0">
                <a:solidFill>
                  <a:srgbClr val="333399"/>
                </a:solidFill>
                <a:latin typeface="+mj-lt"/>
                <a:sym typeface="Wingdings" pitchFamily="2" charset="2"/>
              </a:rPr>
              <a:t>Do you conduct regulars checks to ensure procedures are still valid and being followed?</a:t>
            </a:r>
          </a:p>
          <a:p>
            <a:pPr marL="342900" indent="-342900">
              <a:buFont typeface="+mj-lt"/>
              <a:buAutoNum type="arabicPeriod"/>
              <a:defRPr/>
            </a:pPr>
            <a:r>
              <a:rPr lang="en-US" sz="1600" dirty="0">
                <a:solidFill>
                  <a:srgbClr val="333399"/>
                </a:solidFill>
                <a:latin typeface="+mj-lt"/>
                <a:sym typeface="Wingdings" pitchFamily="2" charset="2"/>
              </a:rPr>
              <a:t>Do your management </a:t>
            </a:r>
            <a:r>
              <a:rPr lang="en-US" sz="1600">
                <a:solidFill>
                  <a:srgbClr val="333399"/>
                </a:solidFill>
                <a:latin typeface="+mj-lt"/>
                <a:sym typeface="Wingdings" pitchFamily="2" charset="2"/>
              </a:rPr>
              <a:t>site </a:t>
            </a:r>
            <a:r>
              <a:rPr lang="en-US" sz="1600" smtClean="0">
                <a:solidFill>
                  <a:srgbClr val="333399"/>
                </a:solidFill>
                <a:latin typeface="+mj-lt"/>
                <a:sym typeface="Wingdings" pitchFamily="2" charset="2"/>
              </a:rPr>
              <a:t>visits/Coaching </a:t>
            </a:r>
            <a:r>
              <a:rPr lang="en-US" sz="1600" dirty="0">
                <a:solidFill>
                  <a:srgbClr val="333399"/>
                </a:solidFill>
                <a:latin typeface="+mj-lt"/>
                <a:sym typeface="Wingdings" pitchFamily="2" charset="2"/>
              </a:rPr>
              <a:t>visits capture the needs of updating the </a:t>
            </a:r>
            <a:r>
              <a:rPr lang="en-US" sz="1600">
                <a:solidFill>
                  <a:srgbClr val="333399"/>
                </a:solidFill>
                <a:latin typeface="+mj-lt"/>
                <a:sym typeface="Wingdings" pitchFamily="2" charset="2"/>
              </a:rPr>
              <a:t>SOP’s</a:t>
            </a:r>
            <a:r>
              <a:rPr lang="en-US" sz="1600" smtClean="0">
                <a:solidFill>
                  <a:srgbClr val="333399"/>
                </a:solidFill>
                <a:latin typeface="+mj-lt"/>
                <a:sym typeface="Wingdings" pitchFamily="2" charset="2"/>
              </a:rPr>
              <a:t>?</a:t>
            </a:r>
            <a:endParaRPr lang="en-US" sz="800" dirty="0">
              <a:solidFill>
                <a:srgbClr val="000000"/>
              </a:solidFill>
              <a:latin typeface="Arial" charset="0"/>
            </a:endParaRPr>
          </a:p>
        </p:txBody>
      </p:sp>
      <p:grpSp>
        <p:nvGrpSpPr>
          <p:cNvPr id="2" name="Group 9"/>
          <p:cNvGrpSpPr>
            <a:grpSpLocks/>
          </p:cNvGrpSpPr>
          <p:nvPr/>
        </p:nvGrpSpPr>
        <p:grpSpPr bwMode="auto">
          <a:xfrm>
            <a:off x="12700" y="-228600"/>
            <a:ext cx="8920163" cy="990600"/>
            <a:chOff x="9" y="-144"/>
            <a:chExt cx="6087" cy="624"/>
          </a:xfrm>
        </p:grpSpPr>
        <p:sp>
          <p:nvSpPr>
            <p:cNvPr id="27654"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algn="ctr" eaLnBrk="1" hangingPunct="1"/>
              <a:endParaRPr lang="en-GB" sz="2000">
                <a:solidFill>
                  <a:srgbClr val="000000"/>
                </a:solidFill>
                <a:latin typeface="Arial" charset="0"/>
              </a:endParaRPr>
            </a:p>
          </p:txBody>
        </p:sp>
        <p:sp>
          <p:nvSpPr>
            <p:cNvPr id="17414" name="Text Box 12"/>
            <p:cNvSpPr txBox="1">
              <a:spLocks noChangeArrowheads="1"/>
            </p:cNvSpPr>
            <p:nvPr/>
          </p:nvSpPr>
          <p:spPr bwMode="auto">
            <a:xfrm>
              <a:off x="676" y="0"/>
              <a:ext cx="4815" cy="407"/>
            </a:xfrm>
            <a:prstGeom prst="rect">
              <a:avLst/>
            </a:prstGeom>
            <a:noFill/>
            <a:ln w="9525">
              <a:noFill/>
              <a:miter lim="800000"/>
              <a:headEnd/>
              <a:tailEnd/>
            </a:ln>
          </p:spPr>
          <p:txBody>
            <a:bodyPr>
              <a:spAutoFit/>
            </a:bodyPr>
            <a:lstStyle/>
            <a:p>
              <a:pPr algn="ctr">
                <a:defRPr/>
              </a:pPr>
              <a:r>
                <a:rPr lang="en-GB" sz="3600" b="1" dirty="0">
                  <a:latin typeface="+mj-lt"/>
                </a:rPr>
                <a:t>Management self audit </a:t>
              </a:r>
            </a:p>
          </p:txBody>
        </p:sp>
        <p:sp>
          <p:nvSpPr>
            <p:cNvPr id="27656" name="Text Box 13"/>
            <p:cNvSpPr txBox="1">
              <a:spLocks noChangeArrowheads="1"/>
            </p:cNvSpPr>
            <p:nvPr/>
          </p:nvSpPr>
          <p:spPr bwMode="auto">
            <a:xfrm>
              <a:off x="9" y="0"/>
              <a:ext cx="1144" cy="174"/>
            </a:xfrm>
            <a:prstGeom prst="rect">
              <a:avLst/>
            </a:prstGeom>
            <a:noFill/>
            <a:ln w="19050">
              <a:noFill/>
              <a:miter lim="800000"/>
              <a:headEnd/>
              <a:tailEnd/>
            </a:ln>
          </p:spPr>
          <p:txBody>
            <a:bodyPr>
              <a:spAutoFit/>
            </a:bodyPr>
            <a:lstStyle/>
            <a:p>
              <a:pPr algn="ctr">
                <a:spcBef>
                  <a:spcPct val="10000"/>
                </a:spcBef>
              </a:pPr>
              <a:endParaRPr lang="en-GB" sz="1200" b="1">
                <a:solidFill>
                  <a:srgbClr val="000000"/>
                </a:solidFill>
                <a:latin typeface="Arial" charset="0"/>
              </a:endParaRPr>
            </a:p>
          </p:txBody>
        </p:sp>
        <p:sp>
          <p:nvSpPr>
            <p:cNvPr id="27657"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algn="ctr"/>
              <a:endParaRPr lang="en-US" sz="3600" kern="10">
                <a:ln w="9525">
                  <a:solidFill>
                    <a:srgbClr val="000000"/>
                  </a:solidFill>
                  <a:round/>
                  <a:headEnd/>
                  <a:tailEnd/>
                </a:ln>
                <a:solidFill>
                  <a:srgbClr val="000000"/>
                </a:solidFill>
                <a:latin typeface="Arial"/>
                <a:cs typeface="Arial"/>
              </a:endParaRPr>
            </a:p>
          </p:txBody>
        </p:sp>
      </p:grpSp>
      <p:sp>
        <p:nvSpPr>
          <p:cNvPr id="27652" name="Slide Number Placeholder 8"/>
          <p:cNvSpPr>
            <a:spLocks noGrp="1"/>
          </p:cNvSpPr>
          <p:nvPr>
            <p:ph type="sldNum" sz="quarter" idx="12"/>
          </p:nvPr>
        </p:nvSpPr>
        <p:spPr>
          <a:noFill/>
        </p:spPr>
        <p:txBody>
          <a:bodyPr/>
          <a:lstStyle/>
          <a:p>
            <a:fld id="{6938B89D-F213-4B22-83B0-682ADC9DB09E}" type="slidenum">
              <a:rPr lang="en-US" smtClean="0"/>
              <a:pPr/>
              <a:t>2</a:t>
            </a:fld>
            <a:endParaRPr lang="en-US"/>
          </a:p>
        </p:txBody>
      </p:sp>
      <p:sp>
        <p:nvSpPr>
          <p:cNvPr id="27653" name="Rectangle 8"/>
          <p:cNvSpPr>
            <a:spLocks noChangeArrowheads="1"/>
          </p:cNvSpPr>
          <p:nvPr/>
        </p:nvSpPr>
        <p:spPr bwMode="auto">
          <a:xfrm>
            <a:off x="421559" y="836711"/>
            <a:ext cx="4760041" cy="369332"/>
          </a:xfrm>
          <a:prstGeom prst="rect">
            <a:avLst/>
          </a:prstGeom>
          <a:noFill/>
          <a:ln w="9525">
            <a:noFill/>
            <a:miter lim="800000"/>
            <a:headEnd/>
            <a:tailEnd/>
          </a:ln>
        </p:spPr>
        <p:txBody>
          <a:bodyPr wrap="square">
            <a:spAutoFit/>
          </a:bodyPr>
          <a:lstStyle/>
          <a:p>
            <a:pPr marL="114300" indent="-114300" algn="just"/>
            <a:r>
              <a:rPr lang="en-GB" altLang="en-US" b="1" dirty="0">
                <a:solidFill>
                  <a:srgbClr val="333399"/>
                </a:solidFill>
              </a:rPr>
              <a:t>Date:19.9.2017	 </a:t>
            </a:r>
            <a:r>
              <a:rPr lang="en-US" altLang="en-US" b="1" dirty="0">
                <a:solidFill>
                  <a:srgbClr val="333399"/>
                </a:solidFill>
              </a:rPr>
              <a:t> Incident: </a:t>
            </a:r>
            <a:r>
              <a:rPr lang="en-US" altLang="en-US" b="1" dirty="0" smtClean="0">
                <a:solidFill>
                  <a:srgbClr val="333399"/>
                </a:solidFill>
              </a:rPr>
              <a:t>LTI</a:t>
            </a:r>
            <a:endParaRPr lang="en-US" altLang="en-US" b="1" dirty="0">
              <a:solidFill>
                <a:srgbClr val="333399"/>
              </a:solidFill>
            </a:endParaRPr>
          </a:p>
        </p:txBody>
      </p:sp>
    </p:spTree>
  </p:cSld>
  <p:clrMapOvr>
    <a:masterClrMapping/>
  </p:clrMapOvr>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91965</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75B6AF91-0B92-471B-9D86-2FB66A873FFB}"/>
</file>

<file path=customXml/itemProps2.xml><?xml version="1.0" encoding="utf-8"?>
<ds:datastoreItem xmlns:ds="http://schemas.openxmlformats.org/officeDocument/2006/customXml" ds:itemID="{D6920EB5-B52F-49EB-9A8F-599A39C35AB6}"/>
</file>

<file path=customXml/itemProps3.xml><?xml version="1.0" encoding="utf-8"?>
<ds:datastoreItem xmlns:ds="http://schemas.openxmlformats.org/officeDocument/2006/customXml" ds:itemID="{F058A12C-61F0-4920-95B4-8A7DE904D5B7}"/>
</file>

<file path=docProps/app.xml><?xml version="1.0" encoding="utf-8"?>
<Properties xmlns="http://schemas.openxmlformats.org/officeDocument/2006/extended-properties" xmlns:vt="http://schemas.openxmlformats.org/officeDocument/2006/docPropsVTypes">
  <TotalTime>281</TotalTime>
  <Words>328</Words>
  <Application>Microsoft Office PowerPoint</Application>
  <PresentationFormat>On-screen Show (4:3)</PresentationFormat>
  <Paragraphs>33</Paragraphs>
  <Slides>2</Slides>
  <Notes>2</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Theme1</vt:lpstr>
      <vt:lpstr>Slide 1</vt:lpstr>
      <vt:lpstr>Slide 2</vt:lpstr>
    </vt:vector>
  </TitlesOfParts>
  <Company>PDO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mu61323</dc:creator>
  <cp:lastModifiedBy>mu95018</cp:lastModifiedBy>
  <cp:revision>44</cp:revision>
  <dcterms:created xsi:type="dcterms:W3CDTF">2017-06-15T10:43:50Z</dcterms:created>
  <dcterms:modified xsi:type="dcterms:W3CDTF">2018-02-12T13:31:52Z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