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13.xml" ContentType="application/vnd.openxmlformats-officedocument.presentationml.slideLayout+xml"/>
  <Override PartName="/ppt/notesSlides/notesSlide1.xml" ContentType="application/vnd.openxmlformats-officedocument.presentationml.notesSlide+xml"/>
  <Override PartName="/ppt/slideLayouts/slideLayout12.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97" r:id="rId2"/>
    <p:sldId id="298" r:id="rId3"/>
    <p:sldId id="299" r:id="rId4"/>
    <p:sldId id="300"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41AF4"/>
    <a:srgbClr val="471FE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7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customXml" Target="../customXml/item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24E231-D57E-4427-AF2D-B0A462C32D3A}" type="datetimeFigureOut">
              <a:rPr lang="en-US" smtClean="0"/>
              <a:pPr/>
              <a:t>04/02/2018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A32C96-3758-4203-A354-CCCA137C74A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extLst>
      <p:ext uri="{BB962C8B-B14F-4D97-AF65-F5344CB8AC3E}">
        <p14:creationId xmlns:p14="http://schemas.microsoft.com/office/powerpoint/2010/main" xmlns="" val="3391736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dirty="0">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extLst>
      <p:ext uri="{BB962C8B-B14F-4D97-AF65-F5344CB8AC3E}">
        <p14:creationId xmlns:p14="http://schemas.microsoft.com/office/powerpoint/2010/main" xmlns="" val="17022918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3</a:t>
            </a:fld>
            <a:endParaRPr lang="en-US"/>
          </a:p>
        </p:txBody>
      </p:sp>
    </p:spTree>
    <p:extLst>
      <p:ext uri="{BB962C8B-B14F-4D97-AF65-F5344CB8AC3E}">
        <p14:creationId xmlns:p14="http://schemas.microsoft.com/office/powerpoint/2010/main" xmlns="" val="33917360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dirty="0">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4</a:t>
            </a:fld>
            <a:endParaRPr lang="en-US"/>
          </a:p>
        </p:txBody>
      </p:sp>
    </p:spTree>
    <p:extLst>
      <p:ext uri="{BB962C8B-B14F-4D97-AF65-F5344CB8AC3E}">
        <p14:creationId xmlns:p14="http://schemas.microsoft.com/office/powerpoint/2010/main" xmlns="" val="1702291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CE7204-ADB1-4154-B7BE-8AC8310990A4}" type="datetimeFigureOut">
              <a:rPr lang="en-US" smtClean="0"/>
              <a:pPr/>
              <a:t>04/02/2018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CE7204-ADB1-4154-B7BE-8AC8310990A4}" type="datetimeFigureOut">
              <a:rPr lang="en-US" smtClean="0"/>
              <a:pPr/>
              <a:t>04/02/2018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CE7204-ADB1-4154-B7BE-8AC8310990A4}" type="datetimeFigureOut">
              <a:rPr lang="en-US" smtClean="0"/>
              <a:pPr/>
              <a:t>04/02/2018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1ACE7204-ADB1-4154-B7BE-8AC8310990A4}" type="datetimeFigureOut">
              <a:rPr lang="en-US" smtClean="0"/>
              <a:pPr/>
              <a:t>04/02/2018</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
        <p:nvSpPr>
          <p:cNvPr id="7" name="Rectangle 6"/>
          <p:cNvSpPr>
            <a:spLocks noGrp="1" noChangeArrowheads="1"/>
          </p:cNvSpPr>
          <p:nvPr>
            <p:ph type="sldNum" sz="quarter" idx="12"/>
          </p:nvPr>
        </p:nvSpPr>
        <p:spPr/>
        <p:txBody>
          <a:bodyPr/>
          <a:lstStyle>
            <a:lvl1pPr algn="ctr">
              <a:defRPr/>
            </a:lvl1pPr>
          </a:lstStyle>
          <a:p>
            <a:fld id="{9C0877B9-A654-41F3-AC11-A63AF75A4638}"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1ACE7204-ADB1-4154-B7BE-8AC8310990A4}" type="datetimeFigureOut">
              <a:rPr lang="en-US" smtClean="0"/>
              <a:pPr/>
              <a:t>04/02/2018</a:t>
            </a:fld>
            <a:endParaRPr lang="en-US"/>
          </a:p>
        </p:txBody>
      </p:sp>
      <p:sp>
        <p:nvSpPr>
          <p:cNvPr id="5" name="Rectangle 5"/>
          <p:cNvSpPr>
            <a:spLocks noGrp="1" noChangeArrowheads="1"/>
          </p:cNvSpPr>
          <p:nvPr>
            <p:ph type="ftr" sz="quarter" idx="11"/>
          </p:nvPr>
        </p:nvSpPr>
        <p:spPr/>
        <p:txBody>
          <a:bodyPr/>
          <a:lstStyle>
            <a:lvl1pPr>
              <a:defRPr/>
            </a:lvl1pPr>
          </a:lstStyle>
          <a:p>
            <a:endParaRPr lang="en-US"/>
          </a:p>
        </p:txBody>
      </p:sp>
      <p:sp>
        <p:nvSpPr>
          <p:cNvPr id="6" name="Rectangle 6"/>
          <p:cNvSpPr>
            <a:spLocks noGrp="1" noChangeArrowheads="1"/>
          </p:cNvSpPr>
          <p:nvPr>
            <p:ph type="sldNum" sz="quarter" idx="12"/>
          </p:nvPr>
        </p:nvSpPr>
        <p:spPr/>
        <p:txBody>
          <a:bodyPr/>
          <a:lstStyle>
            <a:lvl1pPr algn="ctr">
              <a:defRPr/>
            </a:lvl1pPr>
          </a:lstStyle>
          <a:p>
            <a:fld id="{9C0877B9-A654-41F3-AC11-A63AF75A463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1ACE7204-ADB1-4154-B7BE-8AC8310990A4}" type="datetimeFigureOut">
              <a:rPr lang="en-US" smtClean="0"/>
              <a:pPr/>
              <a:t>04/02/2018</a:t>
            </a:fld>
            <a:endParaRPr lang="en-US"/>
          </a:p>
        </p:txBody>
      </p:sp>
      <p:sp>
        <p:nvSpPr>
          <p:cNvPr id="7" name="Rectangle 6"/>
          <p:cNvSpPr>
            <a:spLocks noGrp="1" noChangeArrowheads="1"/>
          </p:cNvSpPr>
          <p:nvPr>
            <p:ph type="ftr" sz="quarter" idx="11"/>
          </p:nvPr>
        </p:nvSpPr>
        <p:spPr/>
        <p:txBody>
          <a:bodyPr/>
          <a:lstStyle>
            <a:lvl1pPr>
              <a:defRPr/>
            </a:lvl1pPr>
          </a:lstStyle>
          <a:p>
            <a:endParaRPr lang="en-US"/>
          </a:p>
        </p:txBody>
      </p:sp>
      <p:sp>
        <p:nvSpPr>
          <p:cNvPr id="8" name="Rectangle 7"/>
          <p:cNvSpPr>
            <a:spLocks noGrp="1" noChangeArrowheads="1"/>
          </p:cNvSpPr>
          <p:nvPr>
            <p:ph type="sldNum" sz="quarter" idx="12"/>
          </p:nvPr>
        </p:nvSpPr>
        <p:spPr/>
        <p:txBody>
          <a:bodyPr/>
          <a:lstStyle>
            <a:lvl1pPr>
              <a:defRPr/>
            </a:lvl1pPr>
          </a:lstStyle>
          <a:p>
            <a:fld id="{9C0877B9-A654-41F3-AC11-A63AF75A463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9C0877B9-A654-41F3-AC11-A63AF75A463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CE7204-ADB1-4154-B7BE-8AC8310990A4}" type="datetimeFigureOut">
              <a:rPr lang="en-US" smtClean="0"/>
              <a:pPr/>
              <a:t>04/02/2018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CE7204-ADB1-4154-B7BE-8AC8310990A4}" type="datetimeFigureOut">
              <a:rPr lang="en-US" smtClean="0"/>
              <a:pPr/>
              <a:t>04/02/2018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CE7204-ADB1-4154-B7BE-8AC8310990A4}" type="datetimeFigureOut">
              <a:rPr lang="en-US" smtClean="0"/>
              <a:pPr/>
              <a:t>04/02/2018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CE7204-ADB1-4154-B7BE-8AC8310990A4}" type="datetimeFigureOut">
              <a:rPr lang="en-US" smtClean="0"/>
              <a:pPr/>
              <a:t>04/02/2018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CE7204-ADB1-4154-B7BE-8AC8310990A4}" type="datetimeFigureOut">
              <a:rPr lang="en-US" smtClean="0"/>
              <a:pPr/>
              <a:t>04/02/2018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CE7204-ADB1-4154-B7BE-8AC8310990A4}" type="datetimeFigureOut">
              <a:rPr lang="en-US" smtClean="0"/>
              <a:pPr/>
              <a:t>04/02/2018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CE7204-ADB1-4154-B7BE-8AC8310990A4}" type="datetimeFigureOut">
              <a:rPr lang="en-US" smtClean="0"/>
              <a:pPr/>
              <a:t>04/02/2018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CE7204-ADB1-4154-B7BE-8AC8310990A4}" type="datetimeFigureOut">
              <a:rPr lang="en-US" smtClean="0"/>
              <a:pPr/>
              <a:t>04/02/2018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CE7204-ADB1-4154-B7BE-8AC8310990A4}" type="datetimeFigureOut">
              <a:rPr lang="en-US" smtClean="0"/>
              <a:pPr/>
              <a:t>04/02/2018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0877B9-A654-41F3-AC11-A63AF75A4638}" type="slidenum">
              <a:rPr lang="en-US" smtClean="0"/>
              <a:pPr/>
              <a:t>‹#›</a:t>
            </a:fld>
            <a:endParaRPr lang="en-US"/>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 xmlns:a14="http://schemas.microsoft.com/office/drawing/2010/main" val="0"/>
              </a:ext>
            </a:extLst>
          </a:blip>
          <a:srcRect/>
          <a:stretch>
            <a:fillRect/>
          </a:stretch>
        </p:blipFill>
        <p:spPr bwMode="auto">
          <a:xfrm>
            <a:off x="0" y="0"/>
            <a:ext cx="9144000" cy="686403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228600" y="1066800"/>
            <a:ext cx="5105400" cy="5032147"/>
          </a:xfrm>
          <a:prstGeom prst="rect">
            <a:avLst/>
          </a:prstGeom>
          <a:noFill/>
          <a:ln w="19050">
            <a:noFill/>
            <a:miter lim="800000"/>
            <a:headEnd/>
            <a:tailEnd/>
          </a:ln>
        </p:spPr>
        <p:txBody>
          <a:bodyPr wrap="square">
            <a:spAutoFit/>
          </a:bodyPr>
          <a:lstStyle/>
          <a:p>
            <a:pPr marL="114300" indent="-114300" algn="just">
              <a:defRPr/>
            </a:pPr>
            <a:r>
              <a:rPr lang="en-GB" sz="1600" b="1" dirty="0">
                <a:solidFill>
                  <a:srgbClr val="333399"/>
                </a:solidFill>
                <a:latin typeface="Tahoma" pitchFamily="34" charset="0"/>
                <a:ea typeface="Tahoma" pitchFamily="34" charset="0"/>
                <a:cs typeface="Tahoma" pitchFamily="34" charset="0"/>
              </a:rPr>
              <a:t>Date:</a:t>
            </a:r>
            <a:r>
              <a:rPr lang="en-US" sz="1600" b="1" dirty="0">
                <a:solidFill>
                  <a:srgbClr val="333399"/>
                </a:solidFill>
                <a:latin typeface="Tahoma" pitchFamily="34" charset="0"/>
                <a:ea typeface="Tahoma" pitchFamily="34" charset="0"/>
                <a:cs typeface="Tahoma" pitchFamily="34" charset="0"/>
              </a:rPr>
              <a:t> </a:t>
            </a:r>
            <a:r>
              <a:rPr lang="en-US" sz="1600" b="1" dirty="0" smtClean="0">
                <a:solidFill>
                  <a:srgbClr val="333399"/>
                </a:solidFill>
                <a:latin typeface="Tahoma" pitchFamily="34" charset="0"/>
                <a:ea typeface="Tahoma" pitchFamily="34" charset="0"/>
                <a:cs typeface="Tahoma" pitchFamily="34" charset="0"/>
              </a:rPr>
              <a:t>18.08.2017	             Incident: LTI</a:t>
            </a:r>
            <a:endParaRPr lang="en-US" sz="1600" b="1" dirty="0">
              <a:solidFill>
                <a:srgbClr val="333399"/>
              </a:solidFill>
              <a:latin typeface="Tahoma" pitchFamily="34" charset="0"/>
              <a:ea typeface="Tahoma" pitchFamily="34" charset="0"/>
              <a:cs typeface="Tahoma" pitchFamily="34" charset="0"/>
            </a:endParaRPr>
          </a:p>
          <a:p>
            <a:pPr marL="114300" indent="-114300" algn="just">
              <a:defRPr/>
            </a:pPr>
            <a:endParaRPr lang="en-US" sz="1300" b="1" dirty="0">
              <a:solidFill>
                <a:srgbClr val="FF0000"/>
              </a:solidFill>
              <a:latin typeface="+mj-lt"/>
            </a:endParaRPr>
          </a:p>
          <a:p>
            <a:pPr marL="114300" indent="-114300" algn="just">
              <a:defRPr/>
            </a:pPr>
            <a:r>
              <a:rPr lang="en-US" sz="1600" b="1" dirty="0">
                <a:solidFill>
                  <a:srgbClr val="FF0000"/>
                </a:solidFill>
                <a:latin typeface="+mj-lt"/>
              </a:rPr>
              <a:t>What happened?</a:t>
            </a:r>
            <a:endParaRPr lang="en-US" sz="1600" dirty="0">
              <a:solidFill>
                <a:srgbClr val="FF0000"/>
              </a:solidFill>
              <a:latin typeface="+mj-lt"/>
            </a:endParaRPr>
          </a:p>
          <a:p>
            <a:pPr algn="just">
              <a:defRPr/>
            </a:pPr>
            <a:r>
              <a:rPr lang="en-US" sz="1600" dirty="0" smtClean="0"/>
              <a:t> An unmanned 7 Ton HIAB, which was under routine maintenance moved backward towards a parked mini bus. A mechanic who was walking in front of the minibus got entrapped in between the Hiab and mini bus and got injured. The person was taken to the PAC clinic and after initial medical attention he was shifted to SQH in </a:t>
            </a:r>
            <a:r>
              <a:rPr lang="en-US" sz="1600" dirty="0" err="1" smtClean="0"/>
              <a:t>Salalah</a:t>
            </a:r>
            <a:r>
              <a:rPr lang="en-US" sz="1600" dirty="0" smtClean="0"/>
              <a:t> for further examination. </a:t>
            </a:r>
          </a:p>
          <a:p>
            <a:pPr marL="342900" indent="-342900" eaLnBrk="1" hangingPunct="1">
              <a:defRPr/>
            </a:pPr>
            <a:endParaRPr lang="en-US" sz="1600" dirty="0">
              <a:latin typeface="+mj-lt"/>
            </a:endParaRPr>
          </a:p>
          <a:p>
            <a:pPr marL="114300" indent="-114300" algn="just">
              <a:defRPr/>
            </a:pPr>
            <a:r>
              <a:rPr lang="en-US" sz="1600" b="1" dirty="0">
                <a:solidFill>
                  <a:srgbClr val="333399"/>
                </a:solidFill>
                <a:latin typeface="+mj-lt"/>
              </a:rPr>
              <a:t>Your learning from this incident..</a:t>
            </a:r>
          </a:p>
          <a:p>
            <a:pPr marL="114300" indent="-114300" algn="just">
              <a:defRPr/>
            </a:pPr>
            <a:endParaRPr lang="en-US" sz="600" dirty="0">
              <a:solidFill>
                <a:srgbClr val="000000"/>
              </a:solidFill>
              <a:latin typeface="+mj-lt"/>
            </a:endParaRPr>
          </a:p>
          <a:p>
            <a:pPr marL="171450" indent="-171450">
              <a:buFont typeface="Arial" pitchFamily="34" charset="0"/>
              <a:buChar char="•"/>
              <a:defRPr/>
            </a:pPr>
            <a:r>
              <a:rPr lang="en-US" sz="1600" dirty="0" smtClean="0">
                <a:cs typeface="Tahoma" pitchFamily="34" charset="0"/>
              </a:rPr>
              <a:t>Park the vehicle only on designated parking area.</a:t>
            </a:r>
          </a:p>
          <a:p>
            <a:pPr marL="171450" indent="-171450">
              <a:buFont typeface="Arial" pitchFamily="34" charset="0"/>
              <a:buChar char="•"/>
              <a:defRPr/>
            </a:pPr>
            <a:r>
              <a:rPr lang="en-US" sz="1600" dirty="0" smtClean="0">
                <a:cs typeface="Tahoma" pitchFamily="34" charset="0"/>
              </a:rPr>
              <a:t>Ensure hand brakes are fully engaged while parking.</a:t>
            </a:r>
          </a:p>
          <a:p>
            <a:pPr marL="171450" indent="-171450">
              <a:buFont typeface="Arial" pitchFamily="34" charset="0"/>
              <a:buChar char="•"/>
              <a:defRPr/>
            </a:pPr>
            <a:r>
              <a:rPr lang="en-US" sz="1600" dirty="0" smtClean="0">
                <a:cs typeface="Tahoma" pitchFamily="34" charset="0"/>
              </a:rPr>
              <a:t>Ensure wheel chocks are used while parking on slopes.</a:t>
            </a:r>
            <a:endParaRPr lang="en-US" sz="1600" dirty="0" smtClean="0">
              <a:solidFill>
                <a:srgbClr val="FF0000"/>
              </a:solidFill>
              <a:cs typeface="Tahoma" pitchFamily="34" charset="0"/>
            </a:endParaRPr>
          </a:p>
          <a:p>
            <a:pPr marL="171450" indent="-171450" eaLnBrk="1" hangingPunct="1">
              <a:defRPr/>
            </a:pPr>
            <a:endParaRPr lang="en-US" sz="1600" dirty="0">
              <a:solidFill>
                <a:srgbClr val="FF0000"/>
              </a:solidFill>
              <a:latin typeface="+mj-lt"/>
              <a:cs typeface="Tahoma" pitchFamily="34" charset="0"/>
            </a:endParaRPr>
          </a:p>
          <a:p>
            <a:pPr marL="171450" indent="-171450" eaLnBrk="1" hangingPunct="1">
              <a:buFont typeface="Arial" pitchFamily="34" charset="0"/>
              <a:buChar char="•"/>
              <a:defRPr/>
            </a:pPr>
            <a:endParaRPr lang="en-US" sz="1600" dirty="0">
              <a:solidFill>
                <a:srgbClr val="FF0000"/>
              </a:solidFill>
              <a:latin typeface="+mj-lt"/>
              <a:cs typeface="Tahoma" pitchFamily="34" charset="0"/>
            </a:endParaRPr>
          </a:p>
          <a:p>
            <a:pPr eaLnBrk="1" hangingPunct="1">
              <a:buFont typeface="Arial" pitchFamily="34" charset="0"/>
              <a:buChar char="•"/>
              <a:defRPr/>
            </a:pPr>
            <a:endParaRPr lang="en-US" sz="1600" dirty="0">
              <a:solidFill>
                <a:srgbClr val="FF0000"/>
              </a:solidFill>
              <a:latin typeface="+mj-lt"/>
              <a:cs typeface="Tahoma" pitchFamily="34" charset="0"/>
            </a:endParaRPr>
          </a:p>
          <a:p>
            <a:pPr eaLnBrk="1" hangingPunct="1">
              <a:defRPr/>
            </a:pPr>
            <a:endParaRPr lang="en-US" sz="1600" dirty="0">
              <a:solidFill>
                <a:srgbClr val="FF0000"/>
              </a:solidFill>
              <a:latin typeface="+mj-lt"/>
              <a:cs typeface="Tahoma" pitchFamily="34" charset="0"/>
            </a:endParaRPr>
          </a:p>
          <a:p>
            <a:pPr marL="119063" indent="-119063" eaLnBrk="1" hangingPunct="1">
              <a:defRPr/>
            </a:pPr>
            <a:endParaRPr lang="en-US" sz="1400" dirty="0">
              <a:solidFill>
                <a:srgbClr val="000000"/>
              </a:solidFill>
              <a:latin typeface="Arial" charset="0"/>
            </a:endParaRPr>
          </a:p>
        </p:txBody>
      </p:sp>
      <p:sp>
        <p:nvSpPr>
          <p:cNvPr id="26627" name="Text Box 5"/>
          <p:cNvSpPr txBox="1">
            <a:spLocks noChangeArrowheads="1"/>
          </p:cNvSpPr>
          <p:nvPr/>
        </p:nvSpPr>
        <p:spPr bwMode="auto">
          <a:xfrm>
            <a:off x="5838824" y="1219200"/>
            <a:ext cx="2924175" cy="1006475"/>
          </a:xfrm>
          <a:prstGeom prst="rect">
            <a:avLst/>
          </a:prstGeom>
          <a:noFill/>
          <a:ln w="9525">
            <a:noFill/>
            <a:miter lim="800000"/>
            <a:headEnd/>
            <a:tailEnd/>
          </a:ln>
        </p:spPr>
        <p:txBody>
          <a:bodyPr wrap="square">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228600" y="5334000"/>
            <a:ext cx="5122422" cy="830997"/>
          </a:xfrm>
          <a:prstGeom prst="rect">
            <a:avLst/>
          </a:prstGeom>
          <a:solidFill>
            <a:srgbClr val="341AF4"/>
          </a:solidFill>
          <a:ln w="9525">
            <a:noFill/>
            <a:miter lim="800000"/>
            <a:headEnd/>
            <a:tailEnd/>
          </a:ln>
        </p:spPr>
        <p:txBody>
          <a:bodyPr wrap="square">
            <a:spAutoFit/>
          </a:bodyPr>
          <a:lstStyle/>
          <a:p>
            <a:pPr algn="ctr" fontAlgn="base">
              <a:spcBef>
                <a:spcPct val="0"/>
              </a:spcBef>
              <a:spcAft>
                <a:spcPct val="0"/>
              </a:spcAft>
            </a:pPr>
            <a:r>
              <a:rPr lang="en-US" sz="1600" b="1" dirty="0">
                <a:solidFill>
                  <a:srgbClr val="FFFF00"/>
                </a:solidFill>
                <a:latin typeface="+mj-lt"/>
              </a:rPr>
              <a:t> </a:t>
            </a:r>
            <a:r>
              <a:rPr lang="en-US" sz="1600" b="1" dirty="0" smtClean="0">
                <a:solidFill>
                  <a:srgbClr val="FFFF00"/>
                </a:solidFill>
                <a:latin typeface="Arial" pitchFamily="34" charset="0"/>
                <a:cs typeface="Arial" pitchFamily="34" charset="0"/>
              </a:rPr>
              <a:t>Ensure vehicle hand brake fully engaged </a:t>
            </a:r>
          </a:p>
          <a:p>
            <a:pPr algn="ctr" fontAlgn="base">
              <a:spcBef>
                <a:spcPct val="0"/>
              </a:spcBef>
              <a:spcAft>
                <a:spcPct val="0"/>
              </a:spcAft>
            </a:pPr>
            <a:r>
              <a:rPr lang="en-US" sz="1600" b="1" dirty="0" smtClean="0">
                <a:solidFill>
                  <a:srgbClr val="FFFF00"/>
                </a:solidFill>
                <a:latin typeface="Arial" pitchFamily="34" charset="0"/>
                <a:cs typeface="Arial" pitchFamily="34" charset="0"/>
              </a:rPr>
              <a:t>before commencing any maintenance activity.</a:t>
            </a:r>
          </a:p>
          <a:p>
            <a:pPr algn="ctr"/>
            <a:endParaRPr lang="en-US" sz="1600" b="1" dirty="0">
              <a:solidFill>
                <a:srgbClr val="FFFF00"/>
              </a:solidFill>
              <a:latin typeface="Tahoma" pitchFamily="34" charset="0"/>
            </a:endParaRP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sp>
        <p:nvSpPr>
          <p:cNvPr id="5" name="Slide Number Placeholder 4"/>
          <p:cNvSpPr>
            <a:spLocks noGrp="1"/>
          </p:cNvSpPr>
          <p:nvPr>
            <p:ph type="sldNum" sz="quarter" idx="12"/>
          </p:nvPr>
        </p:nvSpPr>
        <p:spPr/>
        <p:txBody>
          <a:bodyPr/>
          <a:lstStyle/>
          <a:p>
            <a:pPr>
              <a:defRPr/>
            </a:pPr>
            <a:fld id="{C085B925-3865-4333-AFCB-ABF9FE11EB42}" type="slidenum">
              <a:rPr lang="en-US" smtClean="0"/>
              <a:pPr>
                <a:defRPr/>
              </a:pPr>
              <a:t>1</a:t>
            </a:fld>
            <a:endParaRPr lang="en-US"/>
          </a:p>
        </p:txBody>
      </p:sp>
      <p:pic>
        <p:nvPicPr>
          <p:cNvPr id="19" name="Picture 18"/>
          <p:cNvPicPr>
            <a:picLocks noChangeAspect="1"/>
          </p:cNvPicPr>
          <p:nvPr/>
        </p:nvPicPr>
        <p:blipFill>
          <a:blip r:embed="rId3" cstate="email">
            <a:extLst>
              <a:ext uri="{28A0092B-C50C-407E-A947-70E740481C1C}">
                <a14:useLocalDpi xmlns:a14="http://schemas.microsoft.com/office/drawing/2010/main" xmlns="" val="0"/>
              </a:ext>
            </a:extLst>
          </a:blip>
          <a:stretch>
            <a:fillRect/>
          </a:stretch>
        </p:blipFill>
        <p:spPr>
          <a:xfrm>
            <a:off x="5638800" y="1066800"/>
            <a:ext cx="3352799" cy="2293949"/>
          </a:xfrm>
          <a:prstGeom prst="rect">
            <a:avLst/>
          </a:prstGeom>
          <a:ln>
            <a:noFill/>
          </a:ln>
          <a:effectLst>
            <a:outerShdw blurRad="190500" algn="tl" rotWithShape="0">
              <a:srgbClr val="000000">
                <a:alpha val="70000"/>
              </a:srgbClr>
            </a:outerShdw>
          </a:effectLst>
        </p:spPr>
      </p:pic>
      <p:grpSp>
        <p:nvGrpSpPr>
          <p:cNvPr id="21" name="Group 131"/>
          <p:cNvGrpSpPr>
            <a:grpSpLocks/>
          </p:cNvGrpSpPr>
          <p:nvPr/>
        </p:nvGrpSpPr>
        <p:grpSpPr bwMode="auto">
          <a:xfrm>
            <a:off x="5943600" y="2819400"/>
            <a:ext cx="336550" cy="544513"/>
            <a:chOff x="3504" y="544"/>
            <a:chExt cx="2287" cy="1855"/>
          </a:xfrm>
        </p:grpSpPr>
        <p:sp>
          <p:nvSpPr>
            <p:cNvPr id="23"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latin typeface="+mj-lt"/>
              </a:endParaRPr>
            </a:p>
          </p:txBody>
        </p:sp>
        <p:sp>
          <p:nvSpPr>
            <p:cNvPr id="24"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latin typeface="+mj-lt"/>
              </a:endParaRPr>
            </a:p>
          </p:txBody>
        </p:sp>
      </p:grpSp>
      <p:grpSp>
        <p:nvGrpSpPr>
          <p:cNvPr id="25" name="Group 24"/>
          <p:cNvGrpSpPr/>
          <p:nvPr/>
        </p:nvGrpSpPr>
        <p:grpSpPr>
          <a:xfrm>
            <a:off x="5638800" y="3505200"/>
            <a:ext cx="3352800" cy="2313227"/>
            <a:chOff x="5355066" y="3499987"/>
            <a:chExt cx="3196590" cy="3252432"/>
          </a:xfrm>
        </p:grpSpPr>
        <p:pic>
          <p:nvPicPr>
            <p:cNvPr id="26" name="Picture 25"/>
            <p:cNvPicPr>
              <a:picLocks noChangeAspect="1"/>
            </p:cNvPicPr>
            <p:nvPr/>
          </p:nvPicPr>
          <p:blipFill rotWithShape="1">
            <a:blip r:embed="rId4" cstate="email">
              <a:extLst>
                <a:ext uri="{28A0092B-C50C-407E-A947-70E740481C1C}">
                  <a14:useLocalDpi xmlns:a14="http://schemas.microsoft.com/office/drawing/2010/main" xmlns="" val="0"/>
                </a:ext>
              </a:extLst>
            </a:blip>
            <a:srcRect/>
            <a:stretch/>
          </p:blipFill>
          <p:spPr>
            <a:xfrm>
              <a:off x="5355066" y="3499987"/>
              <a:ext cx="3196590" cy="1762113"/>
            </a:xfrm>
            <a:prstGeom prst="rect">
              <a:avLst/>
            </a:prstGeom>
            <a:ln>
              <a:noFill/>
            </a:ln>
            <a:effectLst>
              <a:outerShdw blurRad="190500" algn="tl" rotWithShape="0">
                <a:srgbClr val="000000">
                  <a:alpha val="70000"/>
                </a:srgbClr>
              </a:outerShdw>
            </a:effectLst>
          </p:spPr>
        </p:pic>
        <p:pic>
          <p:nvPicPr>
            <p:cNvPr id="28" name="Picture 27"/>
            <p:cNvPicPr>
              <a:picLocks noChangeAspect="1"/>
            </p:cNvPicPr>
            <p:nvPr/>
          </p:nvPicPr>
          <p:blipFill rotWithShape="1">
            <a:blip r:embed="rId5" cstate="email">
              <a:extLst>
                <a:ext uri="{28A0092B-C50C-407E-A947-70E740481C1C}">
                  <a14:useLocalDpi xmlns:a14="http://schemas.microsoft.com/office/drawing/2010/main" xmlns="" val="0"/>
                </a:ext>
              </a:extLst>
            </a:blip>
            <a:srcRect/>
            <a:stretch/>
          </p:blipFill>
          <p:spPr>
            <a:xfrm>
              <a:off x="6689906" y="5321339"/>
              <a:ext cx="1775802" cy="1431080"/>
            </a:xfrm>
            <a:prstGeom prst="rect">
              <a:avLst/>
            </a:prstGeom>
            <a:ln>
              <a:noFill/>
            </a:ln>
            <a:effectLst>
              <a:outerShdw blurRad="190500" algn="tl" rotWithShape="0">
                <a:srgbClr val="000000">
                  <a:alpha val="70000"/>
                </a:srgbClr>
              </a:outerShdw>
            </a:effectLst>
          </p:spPr>
        </p:pic>
        <p:sp>
          <p:nvSpPr>
            <p:cNvPr id="31" name="Flowchart: Merge 30"/>
            <p:cNvSpPr/>
            <p:nvPr/>
          </p:nvSpPr>
          <p:spPr bwMode="auto">
            <a:xfrm rot="19135618" flipH="1">
              <a:off x="6428596" y="4959759"/>
              <a:ext cx="135419" cy="824831"/>
            </a:xfrm>
            <a:prstGeom prst="flowChartMerge">
              <a:avLst/>
            </a:prstGeom>
            <a:solidFill>
              <a:schemeClr val="accent1">
                <a:alpha val="48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grpSp>
      <p:sp>
        <p:nvSpPr>
          <p:cNvPr id="35" name="Freeform 132"/>
          <p:cNvSpPr>
            <a:spLocks/>
          </p:cNvSpPr>
          <p:nvPr/>
        </p:nvSpPr>
        <p:spPr bwMode="auto">
          <a:xfrm>
            <a:off x="6019800" y="502920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latin typeface="+mj-lt"/>
            </a:endParaRPr>
          </a:p>
        </p:txBody>
      </p:sp>
      <p:sp>
        <p:nvSpPr>
          <p:cNvPr id="37" name="Rectangle 36"/>
          <p:cNvSpPr/>
          <p:nvPr/>
        </p:nvSpPr>
        <p:spPr bwMode="auto">
          <a:xfrm>
            <a:off x="5631171" y="3963711"/>
            <a:ext cx="1074429" cy="704544"/>
          </a:xfrm>
          <a:prstGeom prst="rect">
            <a:avLst/>
          </a:prstGeom>
          <a:solidFill>
            <a:schemeClr val="accent1">
              <a:alpha val="58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3477875"/>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sz="1600" dirty="0" smtClean="0">
                <a:solidFill>
                  <a:srgbClr val="0000FF"/>
                </a:solidFill>
                <a:latin typeface="+mj-lt"/>
                <a:sym typeface="Wingdings" pitchFamily="2" charset="2"/>
              </a:rPr>
              <a:t>Do </a:t>
            </a:r>
            <a:r>
              <a:rPr lang="en-US" sz="1600" dirty="0">
                <a:solidFill>
                  <a:srgbClr val="0000FF"/>
                </a:solidFill>
                <a:latin typeface="+mj-lt"/>
                <a:sym typeface="Wingdings" pitchFamily="2" charset="2"/>
              </a:rPr>
              <a:t>you ensure </a:t>
            </a:r>
            <a:r>
              <a:rPr lang="en-US" sz="1600" dirty="0" smtClean="0">
                <a:solidFill>
                  <a:srgbClr val="0000FF"/>
                </a:solidFill>
                <a:latin typeface="+mj-lt"/>
                <a:sym typeface="Wingdings" pitchFamily="2" charset="2"/>
              </a:rPr>
              <a:t>all </a:t>
            </a:r>
            <a:r>
              <a:rPr lang="en-US" sz="1600" dirty="0">
                <a:solidFill>
                  <a:srgbClr val="0000FF"/>
                </a:solidFill>
                <a:latin typeface="+mj-lt"/>
                <a:sym typeface="Wingdings" pitchFamily="2" charset="2"/>
              </a:rPr>
              <a:t>activities are covered under risk assessment?</a:t>
            </a:r>
          </a:p>
          <a:p>
            <a:pPr marL="342900" indent="-342900" eaLnBrk="1" hangingPunct="1">
              <a:buFont typeface="+mj-lt"/>
              <a:buAutoNum type="arabicPeriod"/>
              <a:defRPr/>
            </a:pPr>
            <a:r>
              <a:rPr lang="en-US" sz="1600" dirty="0" smtClean="0">
                <a:solidFill>
                  <a:srgbClr val="0000FF"/>
                </a:solidFill>
                <a:latin typeface="+mj-lt"/>
                <a:sym typeface="Wingdings" pitchFamily="2" charset="2"/>
              </a:rPr>
              <a:t>Do </a:t>
            </a:r>
            <a:r>
              <a:rPr lang="en-US" sz="1600" dirty="0">
                <a:solidFill>
                  <a:srgbClr val="0000FF"/>
                </a:solidFill>
                <a:latin typeface="+mj-lt"/>
                <a:sym typeface="Wingdings" pitchFamily="2" charset="2"/>
              </a:rPr>
              <a:t>you </a:t>
            </a:r>
            <a:r>
              <a:rPr lang="en-US" sz="1600" dirty="0" smtClean="0">
                <a:solidFill>
                  <a:srgbClr val="0000FF"/>
                </a:solidFill>
                <a:latin typeface="+mj-lt"/>
                <a:sym typeface="Wingdings" pitchFamily="2" charset="2"/>
              </a:rPr>
              <a:t>carryout maintenance of vehicle in approved area?</a:t>
            </a:r>
            <a:endParaRPr lang="en-US" sz="1600" dirty="0">
              <a:solidFill>
                <a:srgbClr val="0000FF"/>
              </a:solidFill>
              <a:latin typeface="+mj-lt"/>
              <a:sym typeface="Wingdings" pitchFamily="2" charset="2"/>
            </a:endParaRPr>
          </a:p>
          <a:p>
            <a:pPr marL="342900" indent="-342900" eaLnBrk="1" hangingPunct="1">
              <a:buFont typeface="+mj-lt"/>
              <a:buAutoNum type="arabicPeriod"/>
              <a:defRPr/>
            </a:pPr>
            <a:r>
              <a:rPr lang="en-US" sz="1600" dirty="0" smtClean="0">
                <a:solidFill>
                  <a:srgbClr val="0000FF"/>
                </a:solidFill>
                <a:latin typeface="+mj-lt"/>
                <a:sym typeface="Wingdings" pitchFamily="2" charset="2"/>
              </a:rPr>
              <a:t>Do </a:t>
            </a:r>
            <a:r>
              <a:rPr lang="en-US" sz="1600" dirty="0">
                <a:solidFill>
                  <a:srgbClr val="0000FF"/>
                </a:solidFill>
                <a:latin typeface="+mj-lt"/>
                <a:sym typeface="Wingdings" pitchFamily="2" charset="2"/>
              </a:rPr>
              <a:t>you make the team aware about the actions during medical emergencies</a:t>
            </a:r>
            <a:r>
              <a:rPr lang="en-US" sz="1600" dirty="0" smtClean="0">
                <a:solidFill>
                  <a:srgbClr val="0000FF"/>
                </a:solidFill>
                <a:latin typeface="+mj-lt"/>
                <a:sym typeface="Wingdings" pitchFamily="2" charset="2"/>
              </a:rPr>
              <a:t>?</a:t>
            </a:r>
          </a:p>
          <a:p>
            <a:pPr marL="342900" indent="-342900" eaLnBrk="1" hangingPunct="1">
              <a:buFont typeface="+mj-lt"/>
              <a:buAutoNum type="arabicPeriod"/>
              <a:defRPr/>
            </a:pPr>
            <a:r>
              <a:rPr lang="en-US" sz="1600" dirty="0">
                <a:solidFill>
                  <a:srgbClr val="0000FF"/>
                </a:solidFill>
                <a:latin typeface="+mj-lt"/>
                <a:sym typeface="Wingdings" pitchFamily="2" charset="2"/>
              </a:rPr>
              <a:t>Do you ensure compliance to the use of PPE?</a:t>
            </a:r>
          </a:p>
          <a:p>
            <a:pPr eaLnBrk="1" hangingPunct="1">
              <a:defRPr/>
            </a:pPr>
            <a:r>
              <a:rPr lang="en-US" sz="1600" dirty="0" smtClean="0">
                <a:solidFill>
                  <a:srgbClr val="0000FF"/>
                </a:solidFill>
                <a:latin typeface="+mj-lt"/>
                <a:sym typeface="Wingdings" pitchFamily="2" charset="2"/>
              </a:rPr>
              <a:t>5.    Do you ensure effective fatigue management during TBT and Safety meetings?</a:t>
            </a:r>
            <a:endParaRPr lang="en-US" sz="1600" dirty="0">
              <a:solidFill>
                <a:srgbClr val="0000FF"/>
              </a:solidFill>
              <a:latin typeface="+mj-lt"/>
              <a:sym typeface="Wingdings" pitchFamily="2" charset="2"/>
            </a:endParaRPr>
          </a:p>
          <a:p>
            <a:pPr marL="119063" indent="-119063" eaLnBrk="1" hangingPunct="1">
              <a:defRPr/>
            </a:pPr>
            <a:r>
              <a:rPr lang="en-US" sz="1400" dirty="0">
                <a:solidFill>
                  <a:srgbClr val="0033CC"/>
                </a:solidFill>
                <a:latin typeface="+mj-lt"/>
                <a:sym typeface="Wingdings" pitchFamily="2" charset="2"/>
              </a:rPr>
              <a:t>	</a:t>
            </a:r>
          </a:p>
          <a:p>
            <a:pPr marL="119063" indent="-119063" eaLnBrk="1" hangingPunct="1">
              <a:buFontTx/>
              <a:buChar char="•"/>
              <a:defRPr/>
            </a:pPr>
            <a:endParaRPr lang="en-US" sz="1400" dirty="0">
              <a:solidFill>
                <a:srgbClr val="000000"/>
              </a:solidFill>
              <a:latin typeface="Arial" charset="0"/>
            </a:endParaRPr>
          </a:p>
          <a:p>
            <a:pPr marL="119063" indent="-119063" eaLnBrk="1" hangingPunct="1">
              <a:defRPr/>
            </a:pP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45197" y="838200"/>
            <a:ext cx="3264035" cy="307777"/>
          </a:xfrm>
          <a:prstGeom prst="rect">
            <a:avLst/>
          </a:prstGeom>
          <a:noFill/>
          <a:ln w="9525">
            <a:noFill/>
            <a:miter lim="800000"/>
            <a:headEnd/>
            <a:tailEnd/>
          </a:ln>
        </p:spPr>
        <p:txBody>
          <a:bodyPr wrap="none">
            <a:spAutoFit/>
          </a:bodyPr>
          <a:lstStyle/>
          <a:p>
            <a:pPr marL="114300" indent="-114300" algn="just">
              <a:defRPr/>
            </a:pPr>
            <a:r>
              <a:rPr lang="en-GB" sz="1400" b="1" dirty="0" smtClean="0">
                <a:solidFill>
                  <a:srgbClr val="333399"/>
                </a:solidFill>
                <a:latin typeface="Tahoma" pitchFamily="34" charset="0"/>
                <a:ea typeface="Tahoma" pitchFamily="34" charset="0"/>
                <a:cs typeface="Tahoma" pitchFamily="34" charset="0"/>
              </a:rPr>
              <a:t>Date:</a:t>
            </a:r>
            <a:r>
              <a:rPr lang="en-US" sz="1400" b="1" dirty="0" smtClean="0">
                <a:solidFill>
                  <a:srgbClr val="333399"/>
                </a:solidFill>
                <a:latin typeface="Tahoma" pitchFamily="34" charset="0"/>
                <a:ea typeface="Tahoma" pitchFamily="34" charset="0"/>
                <a:cs typeface="Tahoma" pitchFamily="34" charset="0"/>
              </a:rPr>
              <a:t> 18.08.2017	 Incident: LTI</a:t>
            </a:r>
            <a:endParaRPr lang="en-US" sz="1400" b="1" dirty="0">
              <a:solidFill>
                <a:srgbClr val="333399"/>
              </a:solidFill>
              <a:latin typeface="Tahoma" pitchFamily="34" charset="0"/>
              <a:ea typeface="Tahoma" pitchFamily="34" charset="0"/>
              <a:cs typeface="Tahoma" pitchFamily="34" charset="0"/>
            </a:endParaRPr>
          </a:p>
        </p:txBody>
      </p:sp>
      <p:sp>
        <p:nvSpPr>
          <p:cNvPr id="5" name="Slide Number Placeholder 4"/>
          <p:cNvSpPr>
            <a:spLocks noGrp="1"/>
          </p:cNvSpPr>
          <p:nvPr>
            <p:ph type="sldNum" sz="quarter" idx="12"/>
          </p:nvPr>
        </p:nvSpPr>
        <p:spPr/>
        <p:txBody>
          <a:bodyPr/>
          <a:lstStyle/>
          <a:p>
            <a:pPr>
              <a:defRPr/>
            </a:pPr>
            <a:fld id="{C085B925-3865-4333-AFCB-ABF9FE11EB42}" type="slidenum">
              <a:rPr lang="en-US" smtClean="0"/>
              <a:pPr>
                <a:defRPr/>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228600" y="1066800"/>
            <a:ext cx="5105400" cy="5032147"/>
          </a:xfrm>
          <a:prstGeom prst="rect">
            <a:avLst/>
          </a:prstGeom>
          <a:noFill/>
          <a:ln w="19050">
            <a:noFill/>
            <a:miter lim="800000"/>
            <a:headEnd/>
            <a:tailEnd/>
          </a:ln>
        </p:spPr>
        <p:txBody>
          <a:bodyPr wrap="square">
            <a:spAutoFit/>
          </a:bodyPr>
          <a:lstStyle/>
          <a:p>
            <a:pPr marL="114300" indent="-114300" algn="just">
              <a:defRPr/>
            </a:pPr>
            <a:r>
              <a:rPr lang="en-GB" sz="1600" b="1" dirty="0">
                <a:solidFill>
                  <a:srgbClr val="333399"/>
                </a:solidFill>
                <a:latin typeface="Tahoma" pitchFamily="34" charset="0"/>
                <a:ea typeface="Tahoma" pitchFamily="34" charset="0"/>
                <a:cs typeface="Tahoma" pitchFamily="34" charset="0"/>
              </a:rPr>
              <a:t>Date:</a:t>
            </a:r>
            <a:r>
              <a:rPr lang="en-US" sz="1600" b="1" dirty="0">
                <a:solidFill>
                  <a:srgbClr val="333399"/>
                </a:solidFill>
                <a:latin typeface="Tahoma" pitchFamily="34" charset="0"/>
                <a:ea typeface="Tahoma" pitchFamily="34" charset="0"/>
                <a:cs typeface="Tahoma" pitchFamily="34" charset="0"/>
              </a:rPr>
              <a:t> </a:t>
            </a:r>
            <a:r>
              <a:rPr lang="en-US" sz="1600" b="1" dirty="0" smtClean="0">
                <a:solidFill>
                  <a:srgbClr val="333399"/>
                </a:solidFill>
                <a:latin typeface="Tahoma" pitchFamily="34" charset="0"/>
                <a:ea typeface="Tahoma" pitchFamily="34" charset="0"/>
                <a:cs typeface="Tahoma" pitchFamily="34" charset="0"/>
              </a:rPr>
              <a:t>18.08.2017	             Incident: LTI</a:t>
            </a:r>
            <a:endParaRPr lang="en-US" sz="1600" b="1" dirty="0">
              <a:solidFill>
                <a:srgbClr val="333399"/>
              </a:solidFill>
              <a:latin typeface="Tahoma" pitchFamily="34" charset="0"/>
              <a:ea typeface="Tahoma" pitchFamily="34" charset="0"/>
              <a:cs typeface="Tahoma" pitchFamily="34" charset="0"/>
            </a:endParaRPr>
          </a:p>
          <a:p>
            <a:pPr marL="114300" indent="-114300" algn="just">
              <a:defRPr/>
            </a:pPr>
            <a:endParaRPr lang="en-US" sz="1300" b="1" dirty="0">
              <a:solidFill>
                <a:srgbClr val="FF0000"/>
              </a:solidFill>
              <a:latin typeface="+mj-lt"/>
            </a:endParaRPr>
          </a:p>
          <a:p>
            <a:pPr marL="114300" indent="-114300" algn="just">
              <a:defRPr/>
            </a:pPr>
            <a:r>
              <a:rPr lang="en-US" sz="1600" b="1" dirty="0">
                <a:solidFill>
                  <a:srgbClr val="FF0000"/>
                </a:solidFill>
                <a:latin typeface="+mj-lt"/>
              </a:rPr>
              <a:t>What happened?</a:t>
            </a:r>
            <a:endParaRPr lang="en-US" sz="1600" dirty="0">
              <a:solidFill>
                <a:srgbClr val="FF0000"/>
              </a:solidFill>
              <a:latin typeface="+mj-lt"/>
            </a:endParaRPr>
          </a:p>
          <a:p>
            <a:pPr algn="just">
              <a:defRPr/>
            </a:pPr>
            <a:r>
              <a:rPr lang="en-US" sz="1600" dirty="0" smtClean="0"/>
              <a:t> An unmanned 7 Ton HIAB which was under routine maintenance moved backward towards a parked mini bus. A mechanic who was walking in front of the minibus got entrapped in between the Hiab and mini bus and got injured. The person was taken to the PAC clinic and after initial medical attention he was shifted to SQH Salalah for further examination. </a:t>
            </a:r>
          </a:p>
          <a:p>
            <a:pPr marL="342900" indent="-342900" eaLnBrk="1" hangingPunct="1">
              <a:defRPr/>
            </a:pPr>
            <a:endParaRPr lang="en-US" sz="1600" dirty="0">
              <a:latin typeface="+mj-lt"/>
            </a:endParaRPr>
          </a:p>
          <a:p>
            <a:pPr marL="114300" indent="-114300" algn="just">
              <a:defRPr/>
            </a:pPr>
            <a:r>
              <a:rPr lang="en-US" sz="1600" b="1" dirty="0">
                <a:solidFill>
                  <a:srgbClr val="333399"/>
                </a:solidFill>
                <a:latin typeface="+mj-lt"/>
              </a:rPr>
              <a:t>Your learning from this incident..</a:t>
            </a:r>
          </a:p>
          <a:p>
            <a:pPr marL="114300" indent="-114300" algn="just">
              <a:defRPr/>
            </a:pPr>
            <a:endParaRPr lang="en-US" sz="600" dirty="0">
              <a:solidFill>
                <a:srgbClr val="000000"/>
              </a:solidFill>
              <a:latin typeface="+mj-lt"/>
            </a:endParaRPr>
          </a:p>
          <a:p>
            <a:pPr marL="171450" indent="-171450">
              <a:buFont typeface="Arial" pitchFamily="34" charset="0"/>
              <a:buChar char="•"/>
              <a:defRPr/>
            </a:pPr>
            <a:r>
              <a:rPr lang="en-US" sz="1600" dirty="0" smtClean="0">
                <a:cs typeface="Tahoma" pitchFamily="34" charset="0"/>
              </a:rPr>
              <a:t>Park the vehicle only on designated parking area</a:t>
            </a:r>
          </a:p>
          <a:p>
            <a:pPr marL="171450" indent="-171450">
              <a:buFont typeface="Arial" pitchFamily="34" charset="0"/>
              <a:buChar char="•"/>
              <a:defRPr/>
            </a:pPr>
            <a:r>
              <a:rPr lang="en-US" sz="1600" dirty="0" smtClean="0">
                <a:cs typeface="Tahoma" pitchFamily="34" charset="0"/>
              </a:rPr>
              <a:t>Ensure hand brakes are fully engaged while parking.</a:t>
            </a:r>
          </a:p>
          <a:p>
            <a:pPr marL="171450" indent="-171450">
              <a:buFont typeface="Arial" pitchFamily="34" charset="0"/>
              <a:buChar char="•"/>
              <a:defRPr/>
            </a:pPr>
            <a:r>
              <a:rPr lang="en-US" sz="1600" dirty="0" smtClean="0">
                <a:cs typeface="Tahoma" pitchFamily="34" charset="0"/>
              </a:rPr>
              <a:t>Ensure wheel chocks are used while parking on slopes.</a:t>
            </a:r>
            <a:endParaRPr lang="en-US" sz="1600" dirty="0" smtClean="0">
              <a:solidFill>
                <a:srgbClr val="FF0000"/>
              </a:solidFill>
              <a:cs typeface="Tahoma" pitchFamily="34" charset="0"/>
            </a:endParaRPr>
          </a:p>
          <a:p>
            <a:pPr marL="171450" indent="-171450" eaLnBrk="1" hangingPunct="1">
              <a:defRPr/>
            </a:pPr>
            <a:endParaRPr lang="en-US" sz="1600" dirty="0">
              <a:solidFill>
                <a:srgbClr val="FF0000"/>
              </a:solidFill>
              <a:latin typeface="+mj-lt"/>
              <a:cs typeface="Tahoma" pitchFamily="34" charset="0"/>
            </a:endParaRPr>
          </a:p>
          <a:p>
            <a:pPr marL="171450" indent="-171450" eaLnBrk="1" hangingPunct="1">
              <a:buFont typeface="Arial" pitchFamily="34" charset="0"/>
              <a:buChar char="•"/>
              <a:defRPr/>
            </a:pPr>
            <a:endParaRPr lang="en-US" sz="1600" dirty="0">
              <a:solidFill>
                <a:srgbClr val="FF0000"/>
              </a:solidFill>
              <a:latin typeface="+mj-lt"/>
              <a:cs typeface="Tahoma" pitchFamily="34" charset="0"/>
            </a:endParaRPr>
          </a:p>
          <a:p>
            <a:pPr eaLnBrk="1" hangingPunct="1">
              <a:buFont typeface="Arial" pitchFamily="34" charset="0"/>
              <a:buChar char="•"/>
              <a:defRPr/>
            </a:pPr>
            <a:endParaRPr lang="en-US" sz="1600" dirty="0">
              <a:solidFill>
                <a:srgbClr val="FF0000"/>
              </a:solidFill>
              <a:latin typeface="+mj-lt"/>
              <a:cs typeface="Tahoma" pitchFamily="34" charset="0"/>
            </a:endParaRPr>
          </a:p>
          <a:p>
            <a:pPr eaLnBrk="1" hangingPunct="1">
              <a:defRPr/>
            </a:pPr>
            <a:endParaRPr lang="en-US" sz="1600" dirty="0">
              <a:solidFill>
                <a:srgbClr val="FF0000"/>
              </a:solidFill>
              <a:latin typeface="+mj-lt"/>
              <a:cs typeface="Tahoma" pitchFamily="34" charset="0"/>
            </a:endParaRPr>
          </a:p>
          <a:p>
            <a:pPr marL="119063" indent="-119063" eaLnBrk="1" hangingPunct="1">
              <a:defRPr/>
            </a:pPr>
            <a:endParaRPr lang="en-US" sz="1400" dirty="0">
              <a:solidFill>
                <a:srgbClr val="000000"/>
              </a:solidFill>
              <a:latin typeface="Arial" charset="0"/>
            </a:endParaRPr>
          </a:p>
        </p:txBody>
      </p:sp>
      <p:sp>
        <p:nvSpPr>
          <p:cNvPr id="26627" name="Text Box 5"/>
          <p:cNvSpPr txBox="1">
            <a:spLocks noChangeArrowheads="1"/>
          </p:cNvSpPr>
          <p:nvPr/>
        </p:nvSpPr>
        <p:spPr bwMode="auto">
          <a:xfrm>
            <a:off x="5838824" y="1219200"/>
            <a:ext cx="2924175" cy="1006475"/>
          </a:xfrm>
          <a:prstGeom prst="rect">
            <a:avLst/>
          </a:prstGeom>
          <a:noFill/>
          <a:ln w="9525">
            <a:noFill/>
            <a:miter lim="800000"/>
            <a:headEnd/>
            <a:tailEnd/>
          </a:ln>
        </p:spPr>
        <p:txBody>
          <a:bodyPr wrap="square">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228600" y="5334000"/>
            <a:ext cx="5122422" cy="830997"/>
          </a:xfrm>
          <a:prstGeom prst="rect">
            <a:avLst/>
          </a:prstGeom>
          <a:solidFill>
            <a:srgbClr val="341AF4"/>
          </a:solidFill>
          <a:ln w="9525">
            <a:noFill/>
            <a:miter lim="800000"/>
            <a:headEnd/>
            <a:tailEnd/>
          </a:ln>
        </p:spPr>
        <p:txBody>
          <a:bodyPr wrap="square">
            <a:spAutoFit/>
          </a:bodyPr>
          <a:lstStyle/>
          <a:p>
            <a:pPr algn="ctr" fontAlgn="base">
              <a:spcBef>
                <a:spcPct val="0"/>
              </a:spcBef>
              <a:spcAft>
                <a:spcPct val="0"/>
              </a:spcAft>
            </a:pPr>
            <a:r>
              <a:rPr lang="en-US" sz="1600" b="1" dirty="0">
                <a:solidFill>
                  <a:srgbClr val="FFFF00"/>
                </a:solidFill>
                <a:latin typeface="+mj-lt"/>
              </a:rPr>
              <a:t> </a:t>
            </a:r>
            <a:r>
              <a:rPr lang="en-US" sz="1600" b="1" dirty="0" smtClean="0">
                <a:solidFill>
                  <a:srgbClr val="FFFF00"/>
                </a:solidFill>
                <a:latin typeface="Arial" pitchFamily="34" charset="0"/>
                <a:cs typeface="Arial" pitchFamily="34" charset="0"/>
              </a:rPr>
              <a:t>Ensure vehicle hand brake fully engaged </a:t>
            </a:r>
          </a:p>
          <a:p>
            <a:pPr algn="ctr" fontAlgn="base">
              <a:spcBef>
                <a:spcPct val="0"/>
              </a:spcBef>
              <a:spcAft>
                <a:spcPct val="0"/>
              </a:spcAft>
            </a:pPr>
            <a:r>
              <a:rPr lang="en-US" sz="1600" b="1" dirty="0" smtClean="0">
                <a:solidFill>
                  <a:srgbClr val="FFFF00"/>
                </a:solidFill>
                <a:latin typeface="Arial" pitchFamily="34" charset="0"/>
                <a:cs typeface="Arial" pitchFamily="34" charset="0"/>
              </a:rPr>
              <a:t>before commencing any maintenance activity</a:t>
            </a:r>
          </a:p>
          <a:p>
            <a:pPr algn="ctr"/>
            <a:endParaRPr lang="en-US" sz="1600" b="1" dirty="0">
              <a:solidFill>
                <a:srgbClr val="FFFF00"/>
              </a:solidFill>
              <a:latin typeface="Tahoma" pitchFamily="34" charset="0"/>
            </a:endParaRP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sp>
        <p:nvSpPr>
          <p:cNvPr id="5" name="Slide Number Placeholder 4"/>
          <p:cNvSpPr>
            <a:spLocks noGrp="1"/>
          </p:cNvSpPr>
          <p:nvPr>
            <p:ph type="sldNum" sz="quarter" idx="12"/>
          </p:nvPr>
        </p:nvSpPr>
        <p:spPr/>
        <p:txBody>
          <a:bodyPr/>
          <a:lstStyle/>
          <a:p>
            <a:pPr>
              <a:defRPr/>
            </a:pPr>
            <a:fld id="{C085B925-3865-4333-AFCB-ABF9FE11EB42}" type="slidenum">
              <a:rPr lang="en-US" smtClean="0"/>
              <a:pPr>
                <a:defRPr/>
              </a:pPr>
              <a:t>3</a:t>
            </a:fld>
            <a:endParaRPr lang="en-US"/>
          </a:p>
        </p:txBody>
      </p:sp>
      <p:pic>
        <p:nvPicPr>
          <p:cNvPr id="19" name="Picture 18"/>
          <p:cNvPicPr>
            <a:picLocks noChangeAspect="1"/>
          </p:cNvPicPr>
          <p:nvPr/>
        </p:nvPicPr>
        <p:blipFill>
          <a:blip r:embed="rId3" cstate="email">
            <a:extLst>
              <a:ext uri="{28A0092B-C50C-407E-A947-70E740481C1C}">
                <a14:useLocalDpi xmlns:a14="http://schemas.microsoft.com/office/drawing/2010/main" xmlns="" val="0"/>
              </a:ext>
            </a:extLst>
          </a:blip>
          <a:stretch>
            <a:fillRect/>
          </a:stretch>
        </p:blipFill>
        <p:spPr>
          <a:xfrm>
            <a:off x="5638800" y="1066800"/>
            <a:ext cx="3352799" cy="2293949"/>
          </a:xfrm>
          <a:prstGeom prst="rect">
            <a:avLst/>
          </a:prstGeom>
        </p:spPr>
      </p:pic>
      <p:grpSp>
        <p:nvGrpSpPr>
          <p:cNvPr id="2" name="Group 131"/>
          <p:cNvGrpSpPr>
            <a:grpSpLocks/>
          </p:cNvGrpSpPr>
          <p:nvPr/>
        </p:nvGrpSpPr>
        <p:grpSpPr bwMode="auto">
          <a:xfrm>
            <a:off x="5943600" y="2819400"/>
            <a:ext cx="336550" cy="544513"/>
            <a:chOff x="3504" y="544"/>
            <a:chExt cx="2287" cy="1855"/>
          </a:xfrm>
        </p:grpSpPr>
        <p:sp>
          <p:nvSpPr>
            <p:cNvPr id="23"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latin typeface="+mj-lt"/>
              </a:endParaRPr>
            </a:p>
          </p:txBody>
        </p:sp>
        <p:sp>
          <p:nvSpPr>
            <p:cNvPr id="24"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latin typeface="+mj-lt"/>
              </a:endParaRPr>
            </a:p>
          </p:txBody>
        </p:sp>
      </p:grpSp>
      <p:grpSp>
        <p:nvGrpSpPr>
          <p:cNvPr id="3" name="Group 24"/>
          <p:cNvGrpSpPr/>
          <p:nvPr/>
        </p:nvGrpSpPr>
        <p:grpSpPr>
          <a:xfrm>
            <a:off x="5638800" y="3505200"/>
            <a:ext cx="3352800" cy="2313227"/>
            <a:chOff x="5355066" y="3499987"/>
            <a:chExt cx="3196590" cy="3252432"/>
          </a:xfrm>
        </p:grpSpPr>
        <p:pic>
          <p:nvPicPr>
            <p:cNvPr id="26" name="Picture 25"/>
            <p:cNvPicPr>
              <a:picLocks noChangeAspect="1"/>
            </p:cNvPicPr>
            <p:nvPr/>
          </p:nvPicPr>
          <p:blipFill rotWithShape="1">
            <a:blip r:embed="rId4" cstate="email">
              <a:extLst>
                <a:ext uri="{28A0092B-C50C-407E-A947-70E740481C1C}">
                  <a14:useLocalDpi xmlns:a14="http://schemas.microsoft.com/office/drawing/2010/main" xmlns="" val="0"/>
                </a:ext>
              </a:extLst>
            </a:blip>
            <a:srcRect/>
            <a:stretch/>
          </p:blipFill>
          <p:spPr>
            <a:xfrm>
              <a:off x="5355066" y="3499987"/>
              <a:ext cx="3196590" cy="1762113"/>
            </a:xfrm>
            <a:prstGeom prst="rect">
              <a:avLst/>
            </a:prstGeom>
            <a:ln>
              <a:noFill/>
            </a:ln>
          </p:spPr>
        </p:pic>
        <p:pic>
          <p:nvPicPr>
            <p:cNvPr id="28" name="Picture 27"/>
            <p:cNvPicPr>
              <a:picLocks noChangeAspect="1"/>
            </p:cNvPicPr>
            <p:nvPr/>
          </p:nvPicPr>
          <p:blipFill rotWithShape="1">
            <a:blip r:embed="rId5" cstate="email">
              <a:extLst>
                <a:ext uri="{28A0092B-C50C-407E-A947-70E740481C1C}">
                  <a14:useLocalDpi xmlns:a14="http://schemas.microsoft.com/office/drawing/2010/main" xmlns="" val="0"/>
                </a:ext>
              </a:extLst>
            </a:blip>
            <a:srcRect/>
            <a:stretch/>
          </p:blipFill>
          <p:spPr>
            <a:xfrm>
              <a:off x="6689906" y="5321339"/>
              <a:ext cx="1775802" cy="1431080"/>
            </a:xfrm>
            <a:prstGeom prst="rect">
              <a:avLst/>
            </a:prstGeom>
            <a:ln>
              <a:noFill/>
            </a:ln>
          </p:spPr>
        </p:pic>
        <p:sp>
          <p:nvSpPr>
            <p:cNvPr id="31" name="Flowchart: Merge 30"/>
            <p:cNvSpPr/>
            <p:nvPr/>
          </p:nvSpPr>
          <p:spPr bwMode="auto">
            <a:xfrm rot="19135618" flipH="1">
              <a:off x="6428596" y="4959759"/>
              <a:ext cx="135419" cy="824831"/>
            </a:xfrm>
            <a:prstGeom prst="flowChartMerge">
              <a:avLst/>
            </a:prstGeom>
            <a:solidFill>
              <a:schemeClr val="accent1">
                <a:alpha val="48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grpSp>
      <p:sp>
        <p:nvSpPr>
          <p:cNvPr id="35" name="Freeform 132"/>
          <p:cNvSpPr>
            <a:spLocks/>
          </p:cNvSpPr>
          <p:nvPr/>
        </p:nvSpPr>
        <p:spPr bwMode="auto">
          <a:xfrm>
            <a:off x="6019800" y="502920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latin typeface="+mj-lt"/>
            </a:endParaRPr>
          </a:p>
        </p:txBody>
      </p:sp>
      <p:sp>
        <p:nvSpPr>
          <p:cNvPr id="37" name="Rectangle 36"/>
          <p:cNvSpPr/>
          <p:nvPr/>
        </p:nvSpPr>
        <p:spPr bwMode="auto">
          <a:xfrm>
            <a:off x="5631171" y="3963711"/>
            <a:ext cx="1074429" cy="704544"/>
          </a:xfrm>
          <a:prstGeom prst="rect">
            <a:avLst/>
          </a:prstGeom>
          <a:solidFill>
            <a:schemeClr val="accent1">
              <a:alpha val="58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
        <p:nvSpPr>
          <p:cNvPr id="17" name="Rectangle 16"/>
          <p:cNvSpPr/>
          <p:nvPr/>
        </p:nvSpPr>
        <p:spPr>
          <a:xfrm>
            <a:off x="-76200" y="304800"/>
            <a:ext cx="8969763" cy="923330"/>
          </a:xfrm>
          <a:prstGeom prst="rect">
            <a:avLst/>
          </a:prstGeom>
          <a:noFill/>
        </p:spPr>
        <p:txBody>
          <a:bodyPr wrap="none" lIns="91440" tIns="45720" rIns="91440" bIns="45720">
            <a:spAutoFit/>
          </a:bodyPr>
          <a:lstStyle/>
          <a:p>
            <a:pPr algn="ctr"/>
            <a:r>
              <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Translate whole slide to Arabic</a:t>
            </a: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3477875"/>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sz="1600" dirty="0" smtClean="0">
                <a:solidFill>
                  <a:srgbClr val="0000FF"/>
                </a:solidFill>
                <a:latin typeface="+mj-lt"/>
                <a:sym typeface="Wingdings" pitchFamily="2" charset="2"/>
              </a:rPr>
              <a:t>Do </a:t>
            </a:r>
            <a:r>
              <a:rPr lang="en-US" sz="1600" dirty="0">
                <a:solidFill>
                  <a:srgbClr val="0000FF"/>
                </a:solidFill>
                <a:latin typeface="+mj-lt"/>
                <a:sym typeface="Wingdings" pitchFamily="2" charset="2"/>
              </a:rPr>
              <a:t>you ensure that all activities are covered under risk assessment?</a:t>
            </a:r>
          </a:p>
          <a:p>
            <a:pPr marL="342900" indent="-342900" eaLnBrk="1" hangingPunct="1">
              <a:buFont typeface="+mj-lt"/>
              <a:buAutoNum type="arabicPeriod"/>
              <a:defRPr/>
            </a:pPr>
            <a:r>
              <a:rPr lang="en-US" sz="1600" dirty="0" smtClean="0">
                <a:solidFill>
                  <a:srgbClr val="0000FF"/>
                </a:solidFill>
                <a:latin typeface="+mj-lt"/>
                <a:sym typeface="Wingdings" pitchFamily="2" charset="2"/>
              </a:rPr>
              <a:t>Do </a:t>
            </a:r>
            <a:r>
              <a:rPr lang="en-US" sz="1600" dirty="0">
                <a:solidFill>
                  <a:srgbClr val="0000FF"/>
                </a:solidFill>
                <a:latin typeface="+mj-lt"/>
                <a:sym typeface="Wingdings" pitchFamily="2" charset="2"/>
              </a:rPr>
              <a:t>you </a:t>
            </a:r>
            <a:r>
              <a:rPr lang="en-US" sz="1600" dirty="0" smtClean="0">
                <a:solidFill>
                  <a:srgbClr val="0000FF"/>
                </a:solidFill>
                <a:latin typeface="+mj-lt"/>
                <a:sym typeface="Wingdings" pitchFamily="2" charset="2"/>
              </a:rPr>
              <a:t>carryout maintenance of vehicle in approved area?</a:t>
            </a:r>
            <a:endParaRPr lang="en-US" sz="1600" dirty="0">
              <a:solidFill>
                <a:srgbClr val="0000FF"/>
              </a:solidFill>
              <a:latin typeface="+mj-lt"/>
              <a:sym typeface="Wingdings" pitchFamily="2" charset="2"/>
            </a:endParaRPr>
          </a:p>
          <a:p>
            <a:pPr marL="342900" indent="-342900" eaLnBrk="1" hangingPunct="1">
              <a:buFont typeface="+mj-lt"/>
              <a:buAutoNum type="arabicPeriod"/>
              <a:defRPr/>
            </a:pPr>
            <a:r>
              <a:rPr lang="en-US" sz="1600" dirty="0" smtClean="0">
                <a:solidFill>
                  <a:srgbClr val="0000FF"/>
                </a:solidFill>
                <a:latin typeface="+mj-lt"/>
                <a:sym typeface="Wingdings" pitchFamily="2" charset="2"/>
              </a:rPr>
              <a:t>Do </a:t>
            </a:r>
            <a:r>
              <a:rPr lang="en-US" sz="1600" dirty="0">
                <a:solidFill>
                  <a:srgbClr val="0000FF"/>
                </a:solidFill>
                <a:latin typeface="+mj-lt"/>
                <a:sym typeface="Wingdings" pitchFamily="2" charset="2"/>
              </a:rPr>
              <a:t>you make the team aware about the actions during medical emergencies</a:t>
            </a:r>
            <a:r>
              <a:rPr lang="en-US" sz="1600" dirty="0" smtClean="0">
                <a:solidFill>
                  <a:srgbClr val="0000FF"/>
                </a:solidFill>
                <a:latin typeface="+mj-lt"/>
                <a:sym typeface="Wingdings" pitchFamily="2" charset="2"/>
              </a:rPr>
              <a:t>?</a:t>
            </a:r>
          </a:p>
          <a:p>
            <a:pPr marL="342900" indent="-342900" eaLnBrk="1" hangingPunct="1">
              <a:buFont typeface="+mj-lt"/>
              <a:buAutoNum type="arabicPeriod"/>
              <a:defRPr/>
            </a:pPr>
            <a:r>
              <a:rPr lang="en-US" sz="1600" dirty="0">
                <a:solidFill>
                  <a:srgbClr val="0000FF"/>
                </a:solidFill>
                <a:latin typeface="+mj-lt"/>
                <a:sym typeface="Wingdings" pitchFamily="2" charset="2"/>
              </a:rPr>
              <a:t>Do you ensure compliance to the use of PPE?</a:t>
            </a:r>
          </a:p>
          <a:p>
            <a:pPr eaLnBrk="1" hangingPunct="1">
              <a:defRPr/>
            </a:pPr>
            <a:r>
              <a:rPr lang="en-US" sz="1600" dirty="0" smtClean="0">
                <a:solidFill>
                  <a:srgbClr val="0000FF"/>
                </a:solidFill>
                <a:latin typeface="+mj-lt"/>
                <a:sym typeface="Wingdings" pitchFamily="2" charset="2"/>
              </a:rPr>
              <a:t>5.    Do you ensure effective fatigue management during TBT and Safety meetings?</a:t>
            </a:r>
            <a:endParaRPr lang="en-US" sz="1600" dirty="0">
              <a:solidFill>
                <a:srgbClr val="0000FF"/>
              </a:solidFill>
              <a:latin typeface="+mj-lt"/>
              <a:sym typeface="Wingdings" pitchFamily="2" charset="2"/>
            </a:endParaRPr>
          </a:p>
          <a:p>
            <a:pPr marL="119063" indent="-119063" eaLnBrk="1" hangingPunct="1">
              <a:defRPr/>
            </a:pPr>
            <a:r>
              <a:rPr lang="en-US" sz="1400" dirty="0">
                <a:solidFill>
                  <a:srgbClr val="0033CC"/>
                </a:solidFill>
                <a:latin typeface="+mj-lt"/>
                <a:sym typeface="Wingdings" pitchFamily="2" charset="2"/>
              </a:rPr>
              <a:t>	</a:t>
            </a:r>
          </a:p>
          <a:p>
            <a:pPr marL="119063" indent="-119063" eaLnBrk="1" hangingPunct="1">
              <a:buFontTx/>
              <a:buChar char="•"/>
              <a:defRPr/>
            </a:pPr>
            <a:endParaRPr lang="en-US" sz="1400" dirty="0">
              <a:solidFill>
                <a:srgbClr val="000000"/>
              </a:solidFill>
              <a:latin typeface="Arial" charset="0"/>
            </a:endParaRPr>
          </a:p>
          <a:p>
            <a:pPr marL="119063" indent="-119063" eaLnBrk="1" hangingPunct="1">
              <a:defRPr/>
            </a:pP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45197" y="838200"/>
            <a:ext cx="3264035" cy="307777"/>
          </a:xfrm>
          <a:prstGeom prst="rect">
            <a:avLst/>
          </a:prstGeom>
          <a:noFill/>
          <a:ln w="9525">
            <a:noFill/>
            <a:miter lim="800000"/>
            <a:headEnd/>
            <a:tailEnd/>
          </a:ln>
        </p:spPr>
        <p:txBody>
          <a:bodyPr wrap="none">
            <a:spAutoFit/>
          </a:bodyPr>
          <a:lstStyle/>
          <a:p>
            <a:pPr marL="114300" indent="-114300" algn="just">
              <a:defRPr/>
            </a:pPr>
            <a:r>
              <a:rPr lang="en-GB" sz="1400" b="1" dirty="0" smtClean="0">
                <a:solidFill>
                  <a:srgbClr val="333399"/>
                </a:solidFill>
                <a:latin typeface="Tahoma" pitchFamily="34" charset="0"/>
                <a:ea typeface="Tahoma" pitchFamily="34" charset="0"/>
                <a:cs typeface="Tahoma" pitchFamily="34" charset="0"/>
              </a:rPr>
              <a:t>Date:</a:t>
            </a:r>
            <a:r>
              <a:rPr lang="en-US" sz="1400" b="1" dirty="0" smtClean="0">
                <a:solidFill>
                  <a:srgbClr val="333399"/>
                </a:solidFill>
                <a:latin typeface="Tahoma" pitchFamily="34" charset="0"/>
                <a:ea typeface="Tahoma" pitchFamily="34" charset="0"/>
                <a:cs typeface="Tahoma" pitchFamily="34" charset="0"/>
              </a:rPr>
              <a:t> 18.08.2017	 Incident: LTI</a:t>
            </a:r>
            <a:endParaRPr lang="en-US" sz="1400" b="1" dirty="0">
              <a:solidFill>
                <a:srgbClr val="333399"/>
              </a:solidFill>
              <a:latin typeface="Tahoma" pitchFamily="34" charset="0"/>
              <a:ea typeface="Tahoma" pitchFamily="34" charset="0"/>
              <a:cs typeface="Tahoma" pitchFamily="34" charset="0"/>
            </a:endParaRPr>
          </a:p>
        </p:txBody>
      </p:sp>
      <p:sp>
        <p:nvSpPr>
          <p:cNvPr id="5" name="Slide Number Placeholder 4"/>
          <p:cNvSpPr>
            <a:spLocks noGrp="1"/>
          </p:cNvSpPr>
          <p:nvPr>
            <p:ph type="sldNum" sz="quarter" idx="12"/>
          </p:nvPr>
        </p:nvSpPr>
        <p:spPr/>
        <p:txBody>
          <a:bodyPr/>
          <a:lstStyle/>
          <a:p>
            <a:pPr>
              <a:defRPr/>
            </a:pPr>
            <a:fld id="{C085B925-3865-4333-AFCB-ABF9FE11EB42}" type="slidenum">
              <a:rPr lang="en-US" smtClean="0"/>
              <a:pPr>
                <a:defRPr/>
              </a:pPr>
              <a:t>4</a:t>
            </a:fld>
            <a:endParaRPr lang="en-US"/>
          </a:p>
        </p:txBody>
      </p:sp>
      <p:sp>
        <p:nvSpPr>
          <p:cNvPr id="11" name="Rectangle 10"/>
          <p:cNvSpPr/>
          <p:nvPr/>
        </p:nvSpPr>
        <p:spPr>
          <a:xfrm>
            <a:off x="-76200" y="304800"/>
            <a:ext cx="8969763" cy="923330"/>
          </a:xfrm>
          <a:prstGeom prst="rect">
            <a:avLst/>
          </a:prstGeom>
          <a:noFill/>
        </p:spPr>
        <p:txBody>
          <a:bodyPr wrap="none" lIns="91440" tIns="45720" rIns="91440" bIns="45720">
            <a:spAutoFit/>
          </a:bodyPr>
          <a:lstStyle/>
          <a:p>
            <a:pPr algn="ctr"/>
            <a:r>
              <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Translate whole slide to Arabic</a:t>
            </a: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91966</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7B07BEA5-DBBD-4445-8A68-5F48DE3B8F7E}"/>
</file>

<file path=customXml/itemProps2.xml><?xml version="1.0" encoding="utf-8"?>
<ds:datastoreItem xmlns:ds="http://schemas.openxmlformats.org/officeDocument/2006/customXml" ds:itemID="{2DA4ADFA-CE6E-4A67-A7EB-4CF3ED95FD5F}"/>
</file>

<file path=customXml/itemProps3.xml><?xml version="1.0" encoding="utf-8"?>
<ds:datastoreItem xmlns:ds="http://schemas.openxmlformats.org/officeDocument/2006/customXml" ds:itemID="{DEFA2AFB-21B6-495D-9A10-9FA539A7E8FB}"/>
</file>

<file path=docProps/app.xml><?xml version="1.0" encoding="utf-8"?>
<Properties xmlns="http://schemas.openxmlformats.org/officeDocument/2006/extended-properties" xmlns:vt="http://schemas.openxmlformats.org/officeDocument/2006/docPropsVTypes">
  <TotalTime>293</TotalTime>
  <Words>358</Words>
  <Application>Microsoft Office PowerPoint</Application>
  <PresentationFormat>On-screen Show (4:3)</PresentationFormat>
  <Paragraphs>76</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Theme1</vt:lpstr>
      <vt:lpstr>Slide 1</vt:lpstr>
      <vt:lpstr>Slide 2</vt:lpstr>
      <vt:lpstr>Slide 3</vt:lpstr>
      <vt:lpstr>Slide 4</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mu95018</cp:lastModifiedBy>
  <cp:revision>49</cp:revision>
  <dcterms:created xsi:type="dcterms:W3CDTF">2017-06-15T10:43:50Z</dcterms:created>
  <dcterms:modified xsi:type="dcterms:W3CDTF">2018-02-04T14:07:56Z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