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47" r:id="rId5"/>
    <p:sldId id="348" r:id="rId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CC"/>
    <a:srgbClr val="FF3300"/>
    <a:srgbClr val="5DD5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6" autoAdjust="0"/>
    <p:restoredTop sz="94483" autoAdjust="0"/>
  </p:normalViewPr>
  <p:slideViewPr>
    <p:cSldViewPr>
      <p:cViewPr varScale="1">
        <p:scale>
          <a:sx n="106" d="100"/>
          <a:sy n="106" d="100"/>
        </p:scale>
        <p:origin x="-17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9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38063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339" y="1"/>
            <a:ext cx="3038062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31655"/>
            <a:ext cx="3038063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339" y="8831655"/>
            <a:ext cx="3038062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55AA87-4B92-460C-977B-0D3A2F64F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93832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38063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339" y="1"/>
            <a:ext cx="3038062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5025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278" y="4415829"/>
            <a:ext cx="5141850" cy="4182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31655"/>
            <a:ext cx="3038063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339" y="8831655"/>
            <a:ext cx="3038062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F9EFC2-B0DD-4BF2-8694-068D2DFD7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05687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64233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54642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838200"/>
            <a:ext cx="4800600" cy="364715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 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15.12.2017            Incident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title: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LTI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algn="just"/>
            <a:r>
              <a:rPr lang="en-US" sz="1400" dirty="0" smtClean="0">
                <a:latin typeface="+mj-lt"/>
              </a:rPr>
              <a:t>A Field Operator was attempting to reset the control panel. In doing so he stepped on the edge of the new skid foundation losing his balance and twisted his left leg.</a:t>
            </a:r>
            <a:r>
              <a:rPr lang="en-GB" sz="1400" dirty="0" smtClean="0">
                <a:latin typeface="+mj-lt"/>
              </a:rPr>
              <a:t>He was immediately sent to Yibal clinic whereby given first aid. He was then transported to Nizwa hospital for further medical evaluation where he was diagnosed with leg fracture. </a:t>
            </a:r>
            <a:endParaRPr lang="en-US" sz="1400" dirty="0" smtClean="0">
              <a:latin typeface="+mj-lt"/>
              <a:cs typeface="Arial" charset="0"/>
            </a:endParaRPr>
          </a:p>
          <a:p>
            <a:pPr marL="114300" indent="-114300" algn="just">
              <a:defRPr/>
            </a:pP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..</a:t>
            </a:r>
            <a:endParaRPr lang="en-US" sz="1050" dirty="0">
              <a:latin typeface="Arial" charset="0"/>
              <a:cs typeface="Tahoma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+mj-lt"/>
              </a:rPr>
              <a:t> Always make sure you have a proper access and agrees for areas under construction.</a:t>
            </a:r>
            <a:endParaRPr lang="en-US" sz="1400" dirty="0">
              <a:latin typeface="+mj-lt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400" dirty="0">
                <a:latin typeface="+mj-lt"/>
              </a:rPr>
              <a:t> </a:t>
            </a:r>
            <a:r>
              <a:rPr lang="en-US" sz="1400" dirty="0" smtClean="0">
                <a:latin typeface="+mj-lt"/>
              </a:rPr>
              <a:t>Avoid taking shortcuts while entering to the work site</a:t>
            </a:r>
            <a:endParaRPr lang="en-US" sz="1400" dirty="0">
              <a:latin typeface="+mj-lt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+mj-lt"/>
              </a:rPr>
              <a:t>Ensure you report any unsafe condition in your area </a:t>
            </a: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405218" y="5587425"/>
            <a:ext cx="4648200" cy="33855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600" b="1" dirty="0" smtClean="0">
                <a:solidFill>
                  <a:srgbClr val="FFFF00"/>
                </a:solidFill>
                <a:latin typeface="Tahoma" pitchFamily="34" charset="0"/>
              </a:rPr>
              <a:t>Avoid taking shortcuts </a:t>
            </a:r>
            <a:endParaRPr lang="en-US" altLang="en-US" sz="16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7772400" y="5105400"/>
            <a:ext cx="481418" cy="190012"/>
          </a:xfrm>
          <a:prstGeom prst="ellipse">
            <a:avLst/>
          </a:prstGeom>
          <a:noFill/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410200" y="1371600"/>
            <a:ext cx="3581400" cy="2286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grpSp>
        <p:nvGrpSpPr>
          <p:cNvPr id="25" name="Group 131"/>
          <p:cNvGrpSpPr>
            <a:grpSpLocks/>
          </p:cNvGrpSpPr>
          <p:nvPr/>
        </p:nvGrpSpPr>
        <p:grpSpPr bwMode="auto">
          <a:xfrm>
            <a:off x="8610600" y="3124200"/>
            <a:ext cx="336550" cy="544513"/>
            <a:chOff x="3504" y="544"/>
            <a:chExt cx="2287" cy="1855"/>
          </a:xfrm>
        </p:grpSpPr>
        <p:sp>
          <p:nvSpPr>
            <p:cNvPr id="26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8" name="Picture 27" descr="Foundation after construction 1 LTI 44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410200" y="4038600"/>
            <a:ext cx="3581400" cy="2286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9" name="Freeform 132"/>
          <p:cNvSpPr>
            <a:spLocks/>
          </p:cNvSpPr>
          <p:nvPr/>
        </p:nvSpPr>
        <p:spPr bwMode="auto">
          <a:xfrm>
            <a:off x="8458200" y="57150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 bwMode="auto">
          <a:xfrm flipV="1">
            <a:off x="6019800" y="4953000"/>
            <a:ext cx="304800" cy="30480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 bwMode="auto">
          <a:xfrm>
            <a:off x="6629400" y="4876800"/>
            <a:ext cx="228600" cy="38100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24622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chemeClr val="accent2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</a:t>
            </a:r>
            <a:r>
              <a:rPr lang="en-US" sz="16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1600" dirty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you </a:t>
            </a:r>
            <a:r>
              <a:rPr lang="en-US" sz="1600" dirty="0" smtClean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ensure supervisor carry out weekly plant inspection ?</a:t>
            </a:r>
            <a:endParaRPr lang="en-US" sz="1600" dirty="0">
              <a:solidFill>
                <a:schemeClr val="accent2"/>
              </a:solidFill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</a:t>
            </a:r>
            <a:r>
              <a:rPr lang="en-US" sz="1600" dirty="0" smtClean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that operator identify all hazards at workplace ? </a:t>
            </a:r>
            <a:endParaRPr lang="en-US" sz="1600" dirty="0">
              <a:solidFill>
                <a:schemeClr val="accent2"/>
              </a:solidFill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</a:t>
            </a:r>
            <a:r>
              <a:rPr lang="en-US" sz="1600" dirty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you </a:t>
            </a:r>
            <a:r>
              <a:rPr lang="en-US" sz="1600" dirty="0" smtClean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ensure that supervisors continue monitoring the site activates ?</a:t>
            </a:r>
            <a:endParaRPr lang="en-US" sz="1600" dirty="0">
              <a:solidFill>
                <a:schemeClr val="accent2"/>
              </a:solidFill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your staff ensure that potential hazard of routine activities discussed and clear ?</a:t>
            </a:r>
            <a:endParaRPr lang="en-US" sz="1600" dirty="0">
              <a:solidFill>
                <a:schemeClr val="accent2"/>
              </a:solidFill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165653" y="838200"/>
            <a:ext cx="417774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 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15.12.2017   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Incident title: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LTI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Language xmlns="4880e4f8-4b7d-4bdd-91e3-e10d47036eca">English 1</Language>
    <DocId xmlns="4880e4f8-4b7d-4bdd-91e3-e10d47036eca">91975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F46C6F-070D-40A4-B21F-D63FE5060AA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17CDCFD-C2C6-4ECC-85D9-E8AEE3BFF834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http://schemas.openxmlformats.org/package/2006/metadata/core-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54CE31D-14A7-4198-A965-0DA1C6BDB61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16959</TotalTime>
  <Words>267</Words>
  <Application>Microsoft Office PowerPoint</Application>
  <PresentationFormat>On-screen Show (4:3)</PresentationFormat>
  <Paragraphs>29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Investigation Template</dc:title>
  <dc:creator>MU93647</dc:creator>
  <cp:lastModifiedBy>mu95018</cp:lastModifiedBy>
  <cp:revision>1481</cp:revision>
  <cp:lastPrinted>2017-10-22T11:26:53Z</cp:lastPrinted>
  <dcterms:created xsi:type="dcterms:W3CDTF">2001-05-03T06:07:08Z</dcterms:created>
  <dcterms:modified xsi:type="dcterms:W3CDTF">2018-05-17T06:51:54Z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