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17" r:id="rId5"/>
    <p:sldId id="318" r:id="rId6"/>
  </p:sldIdLst>
  <p:sldSz cx="9144000" cy="6858000" type="screen4x3"/>
  <p:notesSz cx="7023100" cy="93091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DD5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90" autoAdjust="0"/>
    <p:restoredTop sz="88966" autoAdjust="0"/>
  </p:normalViewPr>
  <p:slideViewPr>
    <p:cSldViewPr>
      <p:cViewPr varScale="1">
        <p:scale>
          <a:sx n="99" d="100"/>
          <a:sy n="99" d="100"/>
        </p:scale>
        <p:origin x="-2082"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32"/>
        <p:guide pos="221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9535" y="0"/>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43720"/>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9535" y="8843720"/>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43567"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9535" y="0"/>
            <a:ext cx="3043566" cy="46538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5863" y="698500"/>
            <a:ext cx="4651375" cy="348932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5968" y="4421860"/>
            <a:ext cx="5151165" cy="4188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43720"/>
            <a:ext cx="3043567"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9535" y="8843720"/>
            <a:ext cx="3043566" cy="46538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 xmlns:p14="http://schemas.microsoft.com/office/powerpoint/2010/main" val="1721738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 xmlns:p14="http://schemas.microsoft.com/office/powerpoint/2010/main" val="52888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838200"/>
            <a:ext cx="5257800" cy="4532010"/>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Calibri" pitchFamily="34" charset="0"/>
                <a:cs typeface="Calibri" pitchFamily="34" charset="0"/>
              </a:rPr>
              <a:t>D</a:t>
            </a:r>
            <a:r>
              <a:rPr lang="en-GB" sz="1600" b="1" dirty="0" smtClean="0">
                <a:solidFill>
                  <a:schemeClr val="accent6">
                    <a:lumMod val="75000"/>
                  </a:schemeClr>
                </a:solidFill>
                <a:latin typeface="Calibri" pitchFamily="34" charset="0"/>
                <a:cs typeface="Calibri" pitchFamily="34" charset="0"/>
              </a:rPr>
              <a:t>ate: </a:t>
            </a:r>
            <a:r>
              <a:rPr lang="en-US" sz="1600" b="1" dirty="0" smtClean="0">
                <a:solidFill>
                  <a:schemeClr val="accent6">
                    <a:lumMod val="75000"/>
                  </a:schemeClr>
                </a:solidFill>
                <a:latin typeface="Calibri" pitchFamily="34" charset="0"/>
                <a:cs typeface="Calibri" pitchFamily="34" charset="0"/>
              </a:rPr>
              <a:t>23.11.2017 	Incident title: HiPo</a:t>
            </a:r>
            <a:r>
              <a:rPr lang="en-US" altLang="en-US" sz="1600" b="1" dirty="0" smtClean="0">
                <a:solidFill>
                  <a:schemeClr val="accent6">
                    <a:lumMod val="75000"/>
                  </a:schemeClr>
                </a:solidFill>
                <a:latin typeface="Calibri" pitchFamily="34" charset="0"/>
                <a:cs typeface="Calibri" pitchFamily="34" charset="0"/>
              </a:rPr>
              <a:t> MVI</a:t>
            </a:r>
            <a:endParaRPr lang="en-US" sz="1600" b="1" dirty="0" smtClean="0">
              <a:solidFill>
                <a:srgbClr val="333399"/>
              </a:solidFill>
              <a:latin typeface="Calibri" pitchFamily="34" charset="0"/>
              <a:cs typeface="Calibri" pitchFamily="34" charset="0"/>
            </a:endParaRPr>
          </a:p>
          <a:p>
            <a:pPr marL="114300" indent="-114300" algn="just">
              <a:defRPr/>
            </a:pPr>
            <a:r>
              <a:rPr lang="en-US" sz="1600" b="1" dirty="0" smtClean="0">
                <a:solidFill>
                  <a:srgbClr val="FF0000"/>
                </a:solidFill>
                <a:latin typeface="+mj-lt"/>
              </a:rPr>
              <a:t>What happened</a:t>
            </a:r>
            <a:endParaRPr lang="en-US" sz="1600" dirty="0">
              <a:solidFill>
                <a:srgbClr val="FF0000"/>
              </a:solidFill>
              <a:latin typeface="+mj-lt"/>
            </a:endParaRPr>
          </a:p>
          <a:p>
            <a:pPr algn="just" eaLnBrk="1" hangingPunct="1">
              <a:defRPr/>
            </a:pPr>
            <a:r>
              <a:rPr lang="en-US" sz="1600" dirty="0">
                <a:solidFill>
                  <a:srgbClr val="000000"/>
                </a:solidFill>
                <a:latin typeface="Calibri" pitchFamily="34" charset="0"/>
                <a:cs typeface="Calibri" pitchFamily="34" charset="0"/>
              </a:rPr>
              <a:t>After collecting 50m³ from a well site the driver of the Crude tanker lost control of his vehicle whilst on route to Amal west pumping station. The vehicle left the road for unknown reasons to the right shoulder down a gradient. When the driver attempted to bring the vehicle back onto the road the tanker has tipped over to the right side coming to rest part on the shoulder and part on the road. The driver received minor injuries and crude was spilled from the top hatches and vent. </a:t>
            </a:r>
          </a:p>
          <a:p>
            <a:pPr marL="342900" indent="-342900" eaLnBrk="1" hangingPunct="1">
              <a:defRPr/>
            </a:pPr>
            <a:endParaRPr lang="en-US" sz="600" dirty="0">
              <a:solidFill>
                <a:srgbClr val="000000"/>
              </a:solidFill>
              <a:latin typeface="+mj-lt"/>
            </a:endParaRPr>
          </a:p>
          <a:p>
            <a:pPr marL="114300" indent="-114300" algn="just">
              <a:defRPr/>
            </a:pPr>
            <a:r>
              <a:rPr lang="en-US" sz="1600" b="1" dirty="0">
                <a:solidFill>
                  <a:srgbClr val="333399"/>
                </a:solidFill>
                <a:latin typeface="+mj-lt"/>
              </a:rPr>
              <a:t>Your learning from this incident..</a:t>
            </a:r>
          </a:p>
          <a:p>
            <a:pPr>
              <a:defRPr/>
            </a:pPr>
            <a:endParaRPr lang="en-US" sz="1050" dirty="0">
              <a:solidFill>
                <a:srgbClr val="FF0000"/>
              </a:solidFill>
              <a:latin typeface="+mj-lt"/>
              <a:cs typeface="Tahoma" pitchFamily="34" charset="0"/>
            </a:endParaRPr>
          </a:p>
          <a:p>
            <a:pPr marL="171450" indent="-171450">
              <a:buFont typeface="Arial" panose="020B0604020202020204" pitchFamily="34" charset="0"/>
              <a:buChar char="•"/>
              <a:defRPr/>
            </a:pPr>
            <a:r>
              <a:rPr lang="en-US" sz="1600" dirty="0">
                <a:latin typeface="Calibri" pitchFamily="34" charset="0"/>
                <a:cs typeface="Calibri" pitchFamily="34" charset="0"/>
              </a:rPr>
              <a:t>Never Driver above the designated speed </a:t>
            </a:r>
            <a:r>
              <a:rPr lang="en-US" sz="1600" dirty="0" smtClean="0">
                <a:latin typeface="Calibri" pitchFamily="34" charset="0"/>
                <a:cs typeface="Calibri" pitchFamily="34" charset="0"/>
              </a:rPr>
              <a:t>limits.</a:t>
            </a:r>
            <a:endParaRPr lang="en-US" sz="1600" dirty="0">
              <a:latin typeface="Calibri" pitchFamily="34" charset="0"/>
              <a:cs typeface="Calibri" pitchFamily="34" charset="0"/>
            </a:endParaRPr>
          </a:p>
          <a:p>
            <a:pPr marL="171450" indent="-171450">
              <a:buFont typeface="Arial" panose="020B0604020202020204" pitchFamily="34" charset="0"/>
              <a:buChar char="•"/>
              <a:defRPr/>
            </a:pPr>
            <a:r>
              <a:rPr lang="en-US" sz="1600" dirty="0">
                <a:latin typeface="Calibri" pitchFamily="34" charset="0"/>
                <a:cs typeface="Calibri" pitchFamily="34" charset="0"/>
              </a:rPr>
              <a:t>Always stay alert </a:t>
            </a:r>
            <a:r>
              <a:rPr lang="en-US" sz="1600" dirty="0" smtClean="0">
                <a:latin typeface="Calibri" pitchFamily="34" charset="0"/>
                <a:cs typeface="Calibri" pitchFamily="34" charset="0"/>
              </a:rPr>
              <a:t>for unplanned events.</a:t>
            </a:r>
          </a:p>
          <a:p>
            <a:pPr marL="171450" indent="-171450">
              <a:buFont typeface="Arial" panose="020B0604020202020204" pitchFamily="34" charset="0"/>
              <a:buChar char="•"/>
              <a:defRPr/>
            </a:pPr>
            <a:r>
              <a:rPr lang="en-US" sz="1600" dirty="0" smtClean="0">
                <a:latin typeface="Calibri" pitchFamily="34" charset="0"/>
                <a:cs typeface="Calibri" pitchFamily="34" charset="0"/>
              </a:rPr>
              <a:t>Always drive to the road conditions</a:t>
            </a:r>
          </a:p>
          <a:p>
            <a:pPr marL="171450" indent="-171450">
              <a:buFont typeface="Arial" panose="020B0604020202020204" pitchFamily="34" charset="0"/>
              <a:buChar char="•"/>
              <a:defRPr/>
            </a:pPr>
            <a:r>
              <a:rPr lang="en-US" sz="1600" dirty="0" smtClean="0">
                <a:latin typeface="Calibri" pitchFamily="34" charset="0"/>
                <a:cs typeface="Calibri" pitchFamily="34" charset="0"/>
              </a:rPr>
              <a:t>Always maintain the correct road position after negotiating a junction</a:t>
            </a:r>
            <a:endParaRPr lang="en-US" sz="1400" dirty="0">
              <a:solidFill>
                <a:srgbClr val="000000"/>
              </a:solidFill>
              <a:latin typeface="+mj-lt"/>
            </a:endParaRPr>
          </a:p>
        </p:txBody>
      </p:sp>
      <p:sp>
        <p:nvSpPr>
          <p:cNvPr id="26628" name="TextBox 16"/>
          <p:cNvSpPr txBox="1">
            <a:spLocks noChangeArrowheads="1"/>
          </p:cNvSpPr>
          <p:nvPr/>
        </p:nvSpPr>
        <p:spPr bwMode="auto">
          <a:xfrm>
            <a:off x="457200" y="5486400"/>
            <a:ext cx="4529045" cy="338554"/>
          </a:xfrm>
          <a:prstGeom prst="rect">
            <a:avLst/>
          </a:prstGeom>
          <a:solidFill>
            <a:schemeClr val="accent2"/>
          </a:solidFill>
          <a:ln w="9525">
            <a:noFill/>
            <a:miter lim="800000"/>
            <a:headEnd/>
            <a:tailEnd/>
          </a:ln>
        </p:spPr>
        <p:txBody>
          <a:bodyPr wrap="square">
            <a:spAutoFit/>
          </a:bodyPr>
          <a:lstStyle/>
          <a:p>
            <a:pPr eaLnBrk="1" hangingPunct="1"/>
            <a:r>
              <a:rPr lang="en-US" sz="1600" b="1" dirty="0">
                <a:solidFill>
                  <a:srgbClr val="FFFF00"/>
                </a:solidFill>
                <a:latin typeface="+mj-lt"/>
              </a:rPr>
              <a:t>Always follow Defensive Driving </a:t>
            </a:r>
            <a:r>
              <a:rPr lang="en-US" sz="1600" b="1" dirty="0" smtClean="0">
                <a:solidFill>
                  <a:srgbClr val="FFFF00"/>
                </a:solidFill>
                <a:latin typeface="+mj-lt"/>
              </a:rPr>
              <a:t>Techniques </a:t>
            </a:r>
            <a:endParaRPr lang="en-US" sz="1600" b="1" dirty="0">
              <a:solidFill>
                <a:srgbClr val="FFFF00"/>
              </a:solidFill>
              <a:latin typeface="+mj-lt"/>
            </a:endParaRPr>
          </a:p>
        </p:txBody>
      </p:sp>
      <p:sp>
        <p:nvSpPr>
          <p:cNvPr id="26631" name="Slide Number Placeholder 12"/>
          <p:cNvSpPr>
            <a:spLocks noGrp="1"/>
          </p:cNvSpPr>
          <p:nvPr>
            <p:ph type="sldNum" sz="quarter" idx="12"/>
          </p:nvPr>
        </p:nvSpPr>
        <p:spPr>
          <a:xfrm>
            <a:off x="6324600" y="6057900"/>
            <a:ext cx="1905000" cy="457200"/>
          </a:xfrm>
          <a:noFill/>
        </p:spPr>
        <p:txBody>
          <a:bodyPr/>
          <a:lstStyle/>
          <a:p>
            <a:fld id="{DB4615DE-AE29-4DBE-9167-7BEF3C405107}" type="slidenum">
              <a:rPr lang="en-US" smtClean="0">
                <a:latin typeface="+mj-lt"/>
              </a:rPr>
              <a:pPr/>
              <a:t>1</a:t>
            </a:fld>
            <a:endParaRPr lang="en-US">
              <a:latin typeface="+mj-lt"/>
            </a:endParaRPr>
          </a:p>
        </p:txBody>
      </p:sp>
      <p:sp>
        <p:nvSpPr>
          <p:cNvPr id="16" name="Text Box 12"/>
          <p:cNvSpPr txBox="1">
            <a:spLocks noChangeArrowheads="1"/>
          </p:cNvSpPr>
          <p:nvPr/>
        </p:nvSpPr>
        <p:spPr bwMode="auto">
          <a:xfrm>
            <a:off x="2057400" y="0"/>
            <a:ext cx="5029200" cy="646113"/>
          </a:xfrm>
          <a:prstGeom prst="rect">
            <a:avLst/>
          </a:prstGeom>
          <a:noFill/>
          <a:ln w="9525">
            <a:noFill/>
            <a:miter lim="800000"/>
            <a:headEnd/>
            <a:tailEnd/>
          </a:ln>
        </p:spPr>
        <p:txBody>
          <a:bodyPr wrap="square">
            <a:spAutoFit/>
          </a:bodyPr>
          <a:lstStyle/>
          <a:p>
            <a:pPr algn="ctr">
              <a:defRPr/>
            </a:pPr>
            <a:r>
              <a:rPr lang="en-GB" sz="3600" b="1" dirty="0">
                <a:latin typeface="+mj-lt"/>
              </a:rPr>
              <a:t>PDO Second Alert</a:t>
            </a:r>
          </a:p>
        </p:txBody>
      </p:sp>
      <p:sp>
        <p:nvSpPr>
          <p:cNvPr id="19" name="Freeform 132"/>
          <p:cNvSpPr>
            <a:spLocks/>
          </p:cNvSpPr>
          <p:nvPr/>
        </p:nvSpPr>
        <p:spPr bwMode="auto">
          <a:xfrm>
            <a:off x="8435340" y="52324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latin typeface="+mj-lt"/>
            </a:endParaRPr>
          </a:p>
        </p:txBody>
      </p:sp>
      <p:pic>
        <p:nvPicPr>
          <p:cNvPr id="2" name="Picture 1">
            <a:extLst>
              <a:ext uri="{FF2B5EF4-FFF2-40B4-BE49-F238E27FC236}">
                <a16:creationId xmlns="" xmlns:a16="http://schemas.microsoft.com/office/drawing/2014/main" id="{883800C8-C641-4255-BEE0-484F720F4097}"/>
              </a:ext>
            </a:extLst>
          </p:cNvPr>
          <p:cNvPicPr>
            <a:picLocks noChangeAspect="1"/>
          </p:cNvPicPr>
          <p:nvPr/>
        </p:nvPicPr>
        <p:blipFill>
          <a:blip r:embed="rId3" cstate="email"/>
          <a:stretch>
            <a:fillRect/>
          </a:stretch>
        </p:blipFill>
        <p:spPr>
          <a:xfrm>
            <a:off x="5562600" y="3733800"/>
            <a:ext cx="3429000" cy="2286000"/>
          </a:xfrm>
          <a:prstGeom prst="rect">
            <a:avLst/>
          </a:prstGeom>
          <a:ln>
            <a:noFill/>
          </a:ln>
          <a:effectLst>
            <a:outerShdw blurRad="190500" algn="tl" rotWithShape="0">
              <a:srgbClr val="000000">
                <a:alpha val="70000"/>
              </a:srgbClr>
            </a:outerShdw>
          </a:effectLst>
        </p:spPr>
      </p:pic>
      <p:pic>
        <p:nvPicPr>
          <p:cNvPr id="4" name="Picture 3">
            <a:extLst>
              <a:ext uri="{FF2B5EF4-FFF2-40B4-BE49-F238E27FC236}">
                <a16:creationId xmlns="" xmlns:a16="http://schemas.microsoft.com/office/drawing/2014/main" id="{4F16C7D3-3B3E-496C-BF04-A57B2E9E6280}"/>
              </a:ext>
            </a:extLst>
          </p:cNvPr>
          <p:cNvPicPr>
            <a:picLocks noChangeAspect="1"/>
          </p:cNvPicPr>
          <p:nvPr/>
        </p:nvPicPr>
        <p:blipFill>
          <a:blip r:embed="rId4" cstate="email">
            <a:extLst>
              <a:ext uri="{28A0092B-C50C-407E-A947-70E740481C1C}">
                <a14:useLocalDpi xmlns="" xmlns:a14="http://schemas.microsoft.com/office/drawing/2010/main"/>
              </a:ext>
            </a:extLst>
          </a:blip>
          <a:stretch>
            <a:fillRect/>
          </a:stretch>
        </p:blipFill>
        <p:spPr>
          <a:xfrm>
            <a:off x="5562600" y="1100234"/>
            <a:ext cx="3428999" cy="2286001"/>
          </a:xfrm>
          <a:prstGeom prst="rect">
            <a:avLst/>
          </a:prstGeom>
          <a:ln>
            <a:noFill/>
          </a:ln>
          <a:effectLst>
            <a:outerShdw blurRad="190500" algn="tl" rotWithShape="0">
              <a:srgbClr val="000000">
                <a:alpha val="70000"/>
              </a:srgbClr>
            </a:outerShdw>
          </a:effectLst>
        </p:spPr>
      </p:pic>
      <p:pic>
        <p:nvPicPr>
          <p:cNvPr id="6" name="Picture 5">
            <a:extLst>
              <a:ext uri="{FF2B5EF4-FFF2-40B4-BE49-F238E27FC236}">
                <a16:creationId xmlns="" xmlns:a16="http://schemas.microsoft.com/office/drawing/2014/main" id="{E8D1AF54-7FCA-41AC-8700-3E58D62F7394}"/>
              </a:ext>
            </a:extLst>
          </p:cNvPr>
          <p:cNvPicPr>
            <a:picLocks noChangeAspect="1"/>
          </p:cNvPicPr>
          <p:nvPr/>
        </p:nvPicPr>
        <p:blipFill>
          <a:blip r:embed="rId5" cstate="email"/>
          <a:stretch>
            <a:fillRect/>
          </a:stretch>
        </p:blipFill>
        <p:spPr>
          <a:xfrm>
            <a:off x="8382000" y="2667000"/>
            <a:ext cx="469433" cy="676715"/>
          </a:xfrm>
          <a:prstGeom prst="rect">
            <a:avLst/>
          </a:prstGeom>
        </p:spPr>
      </p:pic>
      <p:pic>
        <p:nvPicPr>
          <p:cNvPr id="7" name="Picture 6">
            <a:extLst>
              <a:ext uri="{FF2B5EF4-FFF2-40B4-BE49-F238E27FC236}">
                <a16:creationId xmlns="" xmlns:a16="http://schemas.microsoft.com/office/drawing/2014/main" id="{6A2C473D-E2B9-4150-8A04-77EB2F0AF4A9}"/>
              </a:ext>
            </a:extLst>
          </p:cNvPr>
          <p:cNvPicPr>
            <a:picLocks noChangeAspect="1"/>
          </p:cNvPicPr>
          <p:nvPr/>
        </p:nvPicPr>
        <p:blipFill>
          <a:blip r:embed="rId6" cstate="email"/>
          <a:stretch>
            <a:fillRect/>
          </a:stretch>
        </p:blipFill>
        <p:spPr>
          <a:xfrm>
            <a:off x="8382000" y="5334000"/>
            <a:ext cx="566977" cy="566977"/>
          </a:xfrm>
          <a:prstGeom prst="rect">
            <a:avLst/>
          </a:prstGeom>
        </p:spPr>
      </p:pic>
    </p:spTree>
    <p:extLst>
      <p:ext uri="{BB962C8B-B14F-4D97-AF65-F5344CB8AC3E}">
        <p14:creationId xmlns="" xmlns:p14="http://schemas.microsoft.com/office/powerpoint/2010/main" val="4255997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585323"/>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solidFill>
                  <a:srgbClr val="0033CC"/>
                </a:solidFill>
                <a:sym typeface="Wingdings" pitchFamily="2" charset="2"/>
              </a:rPr>
              <a:t> </a:t>
            </a:r>
            <a:r>
              <a:rPr lang="en-US" sz="1600" dirty="0">
                <a:solidFill>
                  <a:srgbClr val="0033CC"/>
                </a:solidFill>
                <a:latin typeface="Tahoma" pitchFamily="34" charset="0"/>
                <a:ea typeface="Tahoma" pitchFamily="34" charset="0"/>
                <a:cs typeface="Tahoma" pitchFamily="34" charset="0"/>
                <a:sym typeface="Wingdings" pitchFamily="2" charset="2"/>
              </a:rPr>
              <a:t>Do you ensure that you activities are planned?</a:t>
            </a:r>
          </a:p>
          <a:p>
            <a:pPr marL="342900" indent="-342900" eaLnBrk="1" hangingPunct="1">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 </a:t>
            </a:r>
            <a:r>
              <a:rPr lang="en-US" sz="1600" dirty="0">
                <a:solidFill>
                  <a:srgbClr val="0033CC"/>
                </a:solidFill>
                <a:latin typeface="Tahoma" pitchFamily="34" charset="0"/>
                <a:ea typeface="Tahoma" pitchFamily="34" charset="0"/>
                <a:cs typeface="Tahoma" pitchFamily="34" charset="0"/>
                <a:sym typeface="Wingdings" pitchFamily="2" charset="2"/>
              </a:rPr>
              <a:t>Do you ensure that your HEMP is communicated to your crew?</a:t>
            </a:r>
          </a:p>
          <a:p>
            <a:pPr marL="342900" indent="-342900" eaLnBrk="1" hangingPunct="1">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 </a:t>
            </a:r>
            <a:r>
              <a:rPr lang="en-US" sz="1600" dirty="0">
                <a:solidFill>
                  <a:srgbClr val="0033CC"/>
                </a:solidFill>
                <a:latin typeface="Tahoma" pitchFamily="34" charset="0"/>
                <a:ea typeface="Tahoma" pitchFamily="34" charset="0"/>
                <a:cs typeface="Tahoma" pitchFamily="34" charset="0"/>
                <a:sym typeface="Wingdings" pitchFamily="2" charset="2"/>
              </a:rPr>
              <a:t>Do you ensure that SOPs are communicated and followed?</a:t>
            </a:r>
          </a:p>
          <a:p>
            <a:pPr marL="342900" indent="-342900" eaLnBrk="1" hangingPunct="1">
              <a:buFont typeface="+mj-lt"/>
              <a:buAutoNum type="arabicPeriod"/>
              <a:defRPr/>
            </a:pPr>
            <a:r>
              <a:rPr lang="en-US" sz="1600" dirty="0" smtClean="0">
                <a:solidFill>
                  <a:srgbClr val="0033CC"/>
                </a:solidFill>
                <a:latin typeface="Tahoma" pitchFamily="34" charset="0"/>
                <a:ea typeface="Tahoma" pitchFamily="34" charset="0"/>
                <a:cs typeface="Tahoma" pitchFamily="34" charset="0"/>
                <a:sym typeface="Wingdings" pitchFamily="2" charset="2"/>
              </a:rPr>
              <a:t> Do you ensure adequate process  of  </a:t>
            </a:r>
            <a:r>
              <a:rPr lang="en-US" sz="1600" dirty="0">
                <a:solidFill>
                  <a:srgbClr val="0033CC"/>
                </a:solidFill>
                <a:latin typeface="Tahoma" pitchFamily="34" charset="0"/>
                <a:ea typeface="Tahoma" pitchFamily="34" charset="0"/>
                <a:cs typeface="Tahoma" pitchFamily="34" charset="0"/>
                <a:sym typeface="Wingdings" pitchFamily="2" charset="2"/>
              </a:rPr>
              <a:t>implementation </a:t>
            </a:r>
            <a:r>
              <a:rPr lang="en-US" sz="1600" dirty="0" smtClean="0">
                <a:solidFill>
                  <a:srgbClr val="0033CC"/>
                </a:solidFill>
                <a:latin typeface="Tahoma" pitchFamily="34" charset="0"/>
                <a:ea typeface="Tahoma" pitchFamily="34" charset="0"/>
                <a:cs typeface="Tahoma" pitchFamily="34" charset="0"/>
                <a:sym typeface="Wingdings" pitchFamily="2" charset="2"/>
              </a:rPr>
              <a:t>of  </a:t>
            </a:r>
            <a:r>
              <a:rPr lang="en-US" sz="1600" dirty="0">
                <a:solidFill>
                  <a:srgbClr val="0033CC"/>
                </a:solidFill>
                <a:latin typeface="Tahoma" pitchFamily="34" charset="0"/>
                <a:ea typeface="Tahoma" pitchFamily="34" charset="0"/>
                <a:cs typeface="Tahoma" pitchFamily="34" charset="0"/>
                <a:sym typeface="Wingdings" pitchFamily="2" charset="2"/>
              </a:rPr>
              <a:t>permit to work </a:t>
            </a:r>
            <a:r>
              <a:rPr lang="en-US" sz="1600" dirty="0" smtClean="0">
                <a:solidFill>
                  <a:srgbClr val="0033CC"/>
                </a:solidFill>
                <a:latin typeface="Tahoma" pitchFamily="34" charset="0"/>
                <a:ea typeface="Tahoma" pitchFamily="34" charset="0"/>
                <a:cs typeface="Tahoma" pitchFamily="34" charset="0"/>
                <a:sym typeface="Wingdings" pitchFamily="2" charset="2"/>
              </a:rPr>
              <a:t>systems?</a:t>
            </a: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a:p>
        </p:txBody>
      </p:sp>
      <p:sp>
        <p:nvSpPr>
          <p:cNvPr id="10" name="Rectangle 8"/>
          <p:cNvSpPr>
            <a:spLocks noChangeArrowheads="1"/>
          </p:cNvSpPr>
          <p:nvPr/>
        </p:nvSpPr>
        <p:spPr bwMode="auto">
          <a:xfrm>
            <a:off x="183324" y="838200"/>
            <a:ext cx="4015395" cy="338554"/>
          </a:xfrm>
          <a:prstGeom prst="rect">
            <a:avLst/>
          </a:prstGeom>
          <a:noFill/>
          <a:ln w="9525">
            <a:noFill/>
            <a:miter lim="800000"/>
            <a:headEnd/>
            <a:tailEnd/>
          </a:ln>
        </p:spPr>
        <p:txBody>
          <a:bodyPr wrap="none">
            <a:spAutoFit/>
          </a:bodyPr>
          <a:lstStyle/>
          <a:p>
            <a:pPr marL="114300" indent="-114300" algn="just">
              <a:defRPr/>
            </a:pPr>
            <a:r>
              <a:rPr lang="en-GB" sz="1600" b="1" dirty="0" smtClean="0">
                <a:solidFill>
                  <a:srgbClr val="333399"/>
                </a:solidFill>
                <a:latin typeface="Calibri" pitchFamily="34" charset="0"/>
                <a:cs typeface="Calibri" pitchFamily="34" charset="0"/>
              </a:rPr>
              <a:t>D</a:t>
            </a:r>
            <a:r>
              <a:rPr lang="en-GB" sz="1600" b="1" dirty="0" smtClean="0">
                <a:solidFill>
                  <a:schemeClr val="accent6">
                    <a:lumMod val="75000"/>
                  </a:schemeClr>
                </a:solidFill>
                <a:latin typeface="Calibri" pitchFamily="34" charset="0"/>
                <a:cs typeface="Calibri" pitchFamily="34" charset="0"/>
              </a:rPr>
              <a:t>ate: </a:t>
            </a:r>
            <a:r>
              <a:rPr lang="en-US" sz="1600" b="1" dirty="0" smtClean="0">
                <a:solidFill>
                  <a:schemeClr val="accent6">
                    <a:lumMod val="75000"/>
                  </a:schemeClr>
                </a:solidFill>
                <a:latin typeface="Calibri" pitchFamily="34" charset="0"/>
                <a:cs typeface="Calibri" pitchFamily="34" charset="0"/>
              </a:rPr>
              <a:t>23.11.2017 	Incident title: HiPo</a:t>
            </a:r>
            <a:r>
              <a:rPr lang="en-US" altLang="en-US" sz="1600" b="1" dirty="0" smtClean="0">
                <a:solidFill>
                  <a:schemeClr val="accent6">
                    <a:lumMod val="75000"/>
                  </a:schemeClr>
                </a:solidFill>
                <a:latin typeface="Calibri" pitchFamily="34" charset="0"/>
                <a:cs typeface="Calibri" pitchFamily="34" charset="0"/>
              </a:rPr>
              <a:t> MVI</a:t>
            </a:r>
            <a:endParaRPr lang="en-US" sz="1600" b="1" dirty="0">
              <a:solidFill>
                <a:srgbClr val="333399"/>
              </a:solidFill>
              <a:latin typeface="Calibri" pitchFamily="34" charset="0"/>
              <a:cs typeface="Calibri" pitchFamily="34" charset="0"/>
            </a:endParaRPr>
          </a:p>
        </p:txBody>
      </p:sp>
    </p:spTree>
    <p:extLst>
      <p:ext uri="{BB962C8B-B14F-4D97-AF65-F5344CB8AC3E}">
        <p14:creationId xmlns="" xmlns:p14="http://schemas.microsoft.com/office/powerpoint/2010/main" val="3037664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91976</DocId>
    <ImageCreateDate xmlns="4880E4F8-4B7D-4BDD-91E3-E10D47036ECA" xsi:nil="true"/>
    <wic_System_Copyright xmlns="http://schemas.microsoft.com/sharepoint/v3/fields" xsi:nil="true"/>
  </documentManagement>
</p:properti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2.xml><?xml version="1.0" encoding="utf-8"?>
<ds:datastoreItem xmlns:ds="http://schemas.openxmlformats.org/officeDocument/2006/customXml" ds:itemID="{417CDCFD-C2C6-4ECC-85D9-E8AEE3BFF834}">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126B3060-EBEB-42D6-9557-D102FE24D704}"/>
</file>

<file path=docProps/app.xml><?xml version="1.0" encoding="utf-8"?>
<Properties xmlns="http://schemas.openxmlformats.org/officeDocument/2006/extended-properties" xmlns:vt="http://schemas.openxmlformats.org/officeDocument/2006/docPropsVTypes">
  <Template/>
  <TotalTime>7807</TotalTime>
  <Words>156</Words>
  <Application>Microsoft Office PowerPoint</Application>
  <PresentationFormat>On-screen Show (4:3)</PresentationFormat>
  <Paragraphs>30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mu95018</cp:lastModifiedBy>
  <cp:revision>590</cp:revision>
  <cp:lastPrinted>2017-12-24T05:17:20Z</cp:lastPrinted>
  <dcterms:created xsi:type="dcterms:W3CDTF">2001-05-03T06:07:08Z</dcterms:created>
  <dcterms:modified xsi:type="dcterms:W3CDTF">2018-05-17T06:54:46Z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