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wdp" ContentType="image/vnd.ms-photo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74" r:id="rId5"/>
    <p:sldId id="275" r:id="rId6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CCECFF"/>
    <a:srgbClr val="FFCCFF"/>
    <a:srgbClr val="FFCCCC"/>
    <a:srgbClr val="5DD5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67" autoAdjust="0"/>
    <p:restoredTop sz="91906" autoAdjust="0"/>
  </p:normalViewPr>
  <p:slideViewPr>
    <p:cSldViewPr>
      <p:cViewPr varScale="1">
        <p:scale>
          <a:sx n="116" d="100"/>
          <a:sy n="116" d="100"/>
        </p:scale>
        <p:origin x="-174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7"/>
        <p:guide pos="214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7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01" y="0"/>
            <a:ext cx="2945874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86"/>
            <a:ext cx="294587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01" y="9430386"/>
            <a:ext cx="2945874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55AA87-4B92-460C-977B-0D3A2F64F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7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01" y="0"/>
            <a:ext cx="2945874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26" y="4715193"/>
            <a:ext cx="4985824" cy="4466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86"/>
            <a:ext cx="294587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01" y="9430386"/>
            <a:ext cx="2945874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F9EFC2-B0DD-4BF2-8694-068D2DFD7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email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/>
              </a:ext>
            </a:extLst>
          </a:blip>
          <a:srcRect b="7679"/>
          <a:stretch/>
        </p:blipFill>
        <p:spPr>
          <a:xfrm>
            <a:off x="5690058" y="838201"/>
            <a:ext cx="3301542" cy="2286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5690058" y="3749828"/>
            <a:ext cx="3301542" cy="2117572"/>
          </a:xfrm>
          <a:prstGeom prst="rect">
            <a:avLst/>
          </a:prstGeom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76225" y="838200"/>
            <a:ext cx="5286375" cy="490134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27.12.2017  	Incident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title: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HiPo OHL</a:t>
            </a:r>
            <a:endParaRPr lang="en-US" sz="12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050" dirty="0" smtClean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258762" indent="-171450"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Always ensure adequate supervision and banksmen are available for crane operations </a:t>
            </a:r>
          </a:p>
          <a:p>
            <a:pPr marL="258762" indent="-171450"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Always ensure you have a banksman when maneuvering your crane </a:t>
            </a:r>
          </a:p>
          <a:p>
            <a:pPr marL="258762" indent="-171450"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Always ensure you follow the instructions of the foreman</a:t>
            </a:r>
          </a:p>
          <a:p>
            <a:pPr marL="258762" indent="-171450"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Lower crane boom when maneuvering</a:t>
            </a:r>
          </a:p>
          <a:p>
            <a:pPr marL="258762" indent="-171450"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Lifting slings must be secured and not free to swing or drag on the ground</a:t>
            </a:r>
          </a:p>
          <a:p>
            <a:pPr marL="258762" indent="-171450"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Ensure you have received a brief and are aware of any nearby hazards</a:t>
            </a:r>
            <a:endParaRPr lang="en-US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381000" y="5715000"/>
            <a:ext cx="5181600" cy="5847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+mj-lt"/>
              </a:rPr>
              <a:t>Ensure </a:t>
            </a:r>
            <a:r>
              <a:rPr lang="en-US" sz="1600" b="1" dirty="0" smtClean="0">
                <a:solidFill>
                  <a:srgbClr val="FFFF00"/>
                </a:solidFill>
                <a:latin typeface="+mj-lt"/>
              </a:rPr>
              <a:t>you lower your boom and use a banksman when close to overhead lines</a:t>
            </a:r>
            <a:endParaRPr lang="en-US" sz="1600" b="1" strike="sngStrike" dirty="0" smtClean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13" name="Text Placeholder 8"/>
          <p:cNvSpPr txBox="1">
            <a:spLocks/>
          </p:cNvSpPr>
          <p:nvPr/>
        </p:nvSpPr>
        <p:spPr>
          <a:xfrm>
            <a:off x="304800" y="1371600"/>
            <a:ext cx="5334000" cy="121920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r>
              <a:rPr lang="en-GB" sz="1400" dirty="0" smtClean="0">
                <a:latin typeface="Calibri" pitchFamily="34" charset="0"/>
                <a:cs typeface="Calibri" pitchFamily="34" charset="0"/>
              </a:rPr>
              <a:t>On the 27</a:t>
            </a:r>
            <a:r>
              <a:rPr lang="en-GB" sz="1400" baseline="30000" dirty="0" smtClean="0">
                <a:latin typeface="Calibri" pitchFamily="34" charset="0"/>
                <a:cs typeface="Calibri" pitchFamily="34" charset="0"/>
              </a:rPr>
              <a:t>th</a:t>
            </a:r>
            <a:r>
              <a:rPr lang="en-GB" sz="1400" dirty="0" smtClean="0">
                <a:latin typeface="Calibri" pitchFamily="34" charset="0"/>
                <a:cs typeface="Calibri" pitchFamily="34" charset="0"/>
              </a:rPr>
              <a:t> December 2017 at approximately 17:30 hrs, during the move of a Rig in Saih Rawl, an crane after successfully completing a lift, was manoeuvring towards the rig pad parking area when it</a:t>
            </a:r>
            <a:r>
              <a:rPr lang="en-GB" sz="1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1400" dirty="0" smtClean="0">
                <a:latin typeface="Calibri" pitchFamily="34" charset="0"/>
                <a:cs typeface="Calibri" pitchFamily="34" charset="0"/>
              </a:rPr>
              <a:t>moved too close to an Over Head Power Line (OHPL) which was 8.7 meters high. This resulted in an electrical arc between the</a:t>
            </a:r>
            <a:r>
              <a:rPr lang="en-GB" sz="1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1400" dirty="0" smtClean="0">
                <a:latin typeface="Calibri" pitchFamily="34" charset="0"/>
                <a:cs typeface="Calibri" pitchFamily="34" charset="0"/>
              </a:rPr>
              <a:t>centre line of the OHPL’s and the sheave pin on the crane boom. The operator then immediately reversed the crane out of the danger area.</a:t>
            </a:r>
            <a:endParaRPr lang="en-US" sz="1200" kern="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8" name="Group 131"/>
          <p:cNvGrpSpPr>
            <a:grpSpLocks/>
          </p:cNvGrpSpPr>
          <p:nvPr/>
        </p:nvGrpSpPr>
        <p:grpSpPr bwMode="auto">
          <a:xfrm>
            <a:off x="8502650" y="2362200"/>
            <a:ext cx="336550" cy="544513"/>
            <a:chOff x="3504" y="544"/>
            <a:chExt cx="2287" cy="1855"/>
          </a:xfrm>
        </p:grpSpPr>
        <p:sp>
          <p:nvSpPr>
            <p:cNvPr id="19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22" name="Freeform 132"/>
          <p:cNvSpPr>
            <a:spLocks/>
          </p:cNvSpPr>
          <p:nvPr/>
        </p:nvSpPr>
        <p:spPr bwMode="auto">
          <a:xfrm>
            <a:off x="8458200" y="53340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" name="Text Placeholder 4"/>
          <p:cNvSpPr txBox="1">
            <a:spLocks/>
          </p:cNvSpPr>
          <p:nvPr/>
        </p:nvSpPr>
        <p:spPr>
          <a:xfrm>
            <a:off x="5690058" y="3124200"/>
            <a:ext cx="3301542" cy="4572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200" kern="0" dirty="0" smtClean="0">
                <a:latin typeface="+mj-lt"/>
              </a:rPr>
              <a:t>Crane maneuvering with boom up, lifting slings attached and no supervision</a:t>
            </a:r>
            <a:endParaRPr lang="en-US" sz="1200" kern="0" dirty="0">
              <a:latin typeface="+mj-lt"/>
            </a:endParaRPr>
          </a:p>
        </p:txBody>
      </p:sp>
      <p:sp>
        <p:nvSpPr>
          <p:cNvPr id="25" name="Text Placeholder 7"/>
          <p:cNvSpPr txBox="1">
            <a:spLocks/>
          </p:cNvSpPr>
          <p:nvPr/>
        </p:nvSpPr>
        <p:spPr>
          <a:xfrm>
            <a:off x="5690058" y="5875414"/>
            <a:ext cx="3301542" cy="52538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200" kern="0" dirty="0" smtClean="0">
                <a:latin typeface="+mj-lt"/>
              </a:rPr>
              <a:t>Crane operating with boom lowered and under Supervision</a:t>
            </a:r>
          </a:p>
          <a:p>
            <a:pPr marL="0" indent="0" algn="ctr">
              <a:buNone/>
            </a:pPr>
            <a:endParaRPr lang="en-US" sz="1200" kern="0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320087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</a:t>
            </a:r>
            <a:r>
              <a:rPr lang="en-US" sz="16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supervisors carry out dynamic risk assessments?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</a:t>
            </a:r>
            <a:r>
              <a:rPr lang="en-US" sz="16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you ensure supervisors </a:t>
            </a:r>
            <a:r>
              <a:rPr lang="en-US" sz="16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conduct task specific </a:t>
            </a:r>
            <a:r>
              <a:rPr lang="en-US" sz="16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TBT’s/Reflective learnings </a:t>
            </a:r>
            <a:r>
              <a:rPr lang="en-US" sz="16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where required</a:t>
            </a:r>
            <a:r>
              <a:rPr lang="en-US" sz="16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all hazards are included in risk assessments and TBT’s?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adequate supervision to control the operations? </a:t>
            </a:r>
            <a:endParaRPr lang="en-US" sz="1600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</a:t>
            </a:r>
            <a:r>
              <a:rPr lang="en-US" sz="16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you ensure that all equipment is fully serviceable and capable of being operated</a:t>
            </a:r>
            <a:r>
              <a:rPr lang="en-US" sz="16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learnings are disseminated to all required staff</a:t>
            </a:r>
            <a:r>
              <a:rPr lang="en-US" sz="16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?</a:t>
            </a:r>
            <a:endParaRPr lang="en-US" sz="1600" dirty="0" smtClean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  <a:sym typeface="Wingdings" pitchFamily="2" charset="2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299562" y="838200"/>
            <a:ext cx="564403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 smtClean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27.12.2017  	Incident title: HiPo OHL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Language xmlns="4880e4f8-4b7d-4bdd-91e3-e10d47036eca">English 1</Language>
    <DocId xmlns="4880e4f8-4b7d-4bdd-91e3-e10d47036eca">91977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9AD09D9-C863-4077-B41F-4798587B0EFA}"/>
</file>

<file path=customXml/itemProps2.xml><?xml version="1.0" encoding="utf-8"?>
<ds:datastoreItem xmlns:ds="http://schemas.openxmlformats.org/officeDocument/2006/customXml" ds:itemID="{417CDCFD-C2C6-4ECC-85D9-E8AEE3BFF834}"/>
</file>

<file path=customXml/itemProps3.xml><?xml version="1.0" encoding="utf-8"?>
<ds:datastoreItem xmlns:ds="http://schemas.openxmlformats.org/officeDocument/2006/customXml" ds:itemID="{ACF46C6F-070D-40A4-B21F-D63FE5060AA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8923</TotalTime>
  <Words>299</Words>
  <Application>Microsoft Office PowerPoint</Application>
  <PresentationFormat>On-screen Show (4:3)</PresentationFormat>
  <Paragraphs>45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Investigation Template</dc:title>
  <dc:creator>MU93647</dc:creator>
  <cp:lastModifiedBy>MU61323</cp:lastModifiedBy>
  <cp:revision>604</cp:revision>
  <cp:lastPrinted>2018-01-04T09:15:48Z</cp:lastPrinted>
  <dcterms:created xsi:type="dcterms:W3CDTF">2001-05-03T06:07:08Z</dcterms:created>
  <dcterms:modified xsi:type="dcterms:W3CDTF">2018-05-07T10:53:49Z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