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ECFF"/>
    <a:srgbClr val="FFCCFF"/>
    <a:srgbClr val="FFCCCC"/>
    <a:srgbClr val="5DD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1906" autoAdjust="0"/>
  </p:normalViewPr>
  <p:slideViewPr>
    <p:cSldViewPr>
      <p:cViewPr varScale="1">
        <p:scale>
          <a:sx n="116" d="100"/>
          <a:sy n="116" d="100"/>
        </p:scale>
        <p:origin x="-17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 b="7679"/>
          <a:stretch/>
        </p:blipFill>
        <p:spPr>
          <a:xfrm>
            <a:off x="5690058" y="838201"/>
            <a:ext cx="3301542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690058" y="3749828"/>
            <a:ext cx="3301542" cy="2117572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76225" y="838200"/>
            <a:ext cx="5286375" cy="49013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27.12.2017  	Incident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HiPo OHL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Always ensure adequate supervision and banksmen are available for crane operations 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Always ensure you have a banksman when maneuvering your crane 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Always ensure you follow the instructions of the foreman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Lower crane boom when maneuvering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Lifting slings must be secured and not free to swing or drag on the ground</a:t>
            </a:r>
          </a:p>
          <a:p>
            <a:pPr marL="258762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Ensure you have received a brief and are aware of any nearby hazards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7150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+mj-lt"/>
              </a:rPr>
              <a:t>Ensure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you lower your boom and use a banksman when close to overhead lines</a:t>
            </a:r>
            <a:endParaRPr lang="en-US" sz="1600" b="1" strike="sngStrike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Text Placeholder 8"/>
          <p:cNvSpPr txBox="1">
            <a:spLocks/>
          </p:cNvSpPr>
          <p:nvPr/>
        </p:nvSpPr>
        <p:spPr>
          <a:xfrm>
            <a:off x="304800" y="1371600"/>
            <a:ext cx="5334000" cy="12192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On the 27</a:t>
            </a:r>
            <a:r>
              <a:rPr lang="en-GB" sz="14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 December 2017 at approximately 17:30 hrs, during the move of a Rig in Saih Rawl, an crane after successfully completing a lift, was manoeuvring towards the rig pad parking area when it</a:t>
            </a:r>
            <a:r>
              <a:rPr lang="en-GB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moved too close to an Over Head Power Line (OHPL) which was 8.7 meters high. This resulted in an electrical arc between the</a:t>
            </a:r>
            <a:r>
              <a:rPr lang="en-GB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centre line of the OHPL’s and the sheave pin on the crane boom. The operator then immediately reversed the crane out of the danger area.</a:t>
            </a:r>
            <a:endParaRPr lang="en-US" sz="1200" kern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02650" y="2362200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" name="Freeform 132"/>
          <p:cNvSpPr>
            <a:spLocks/>
          </p:cNvSpPr>
          <p:nvPr/>
        </p:nvSpPr>
        <p:spPr bwMode="auto">
          <a:xfrm>
            <a:off x="84582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Text Placeholder 4"/>
          <p:cNvSpPr txBox="1">
            <a:spLocks/>
          </p:cNvSpPr>
          <p:nvPr/>
        </p:nvSpPr>
        <p:spPr>
          <a:xfrm>
            <a:off x="5690058" y="3124200"/>
            <a:ext cx="3301542" cy="45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 smtClean="0">
                <a:latin typeface="+mj-lt"/>
              </a:rPr>
              <a:t>Crane maneuvering with boom up, lifting slings attached and no supervision</a:t>
            </a:r>
            <a:endParaRPr lang="en-US" sz="1200" kern="0" dirty="0">
              <a:latin typeface="+mj-lt"/>
            </a:endParaRPr>
          </a:p>
        </p:txBody>
      </p:sp>
      <p:sp>
        <p:nvSpPr>
          <p:cNvPr id="25" name="Text Placeholder 7"/>
          <p:cNvSpPr txBox="1">
            <a:spLocks/>
          </p:cNvSpPr>
          <p:nvPr/>
        </p:nvSpPr>
        <p:spPr>
          <a:xfrm>
            <a:off x="5690058" y="5875414"/>
            <a:ext cx="3301542" cy="5253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 smtClean="0">
                <a:latin typeface="+mj-lt"/>
              </a:rPr>
              <a:t>Crane operating with boom lowered and under Supervision</a:t>
            </a:r>
          </a:p>
          <a:p>
            <a:pPr marL="0" indent="0" algn="ctr">
              <a:buNone/>
            </a:pPr>
            <a:endParaRPr lang="en-US" sz="1200" kern="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008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supervisors carry out dynamic risk assessments?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supervisors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conduct task specific 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TBT’s/Reflective learnings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where required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hazards are included in risk assessments and TBT’s?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adequate supervision to control the operations? </a:t>
            </a:r>
            <a:endParaRPr lang="en-US" sz="16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all equipment is fully serviceable and capable of being operated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learnings are disseminated to all required staff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  <a:endParaRPr lang="en-US" sz="16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99562" y="838200"/>
            <a:ext cx="56440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27.12.2017  	Incident title: HiPo OHL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91977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CB6EC7-AC4E-4220-866C-9D4F85E16F1A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8923</TotalTime>
  <Words>299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604</cp:revision>
  <cp:lastPrinted>2018-01-04T09:15:48Z</cp:lastPrinted>
  <dcterms:created xsi:type="dcterms:W3CDTF">2001-05-03T06:07:08Z</dcterms:created>
  <dcterms:modified xsi:type="dcterms:W3CDTF">2018-05-07T10:53:49Z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