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85" r:id="rId5"/>
    <p:sldId id="398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739" userDrawn="1">
          <p15:clr>
            <a:srgbClr val="A4A3A4"/>
          </p15:clr>
        </p15:guide>
        <p15:guide id="2" pos="2309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tanu Kumkar" initials="SK" lastIdx="3" clrIdx="0">
    <p:extLst>
      <p:ext uri="{19B8F6BF-5375-455C-9EA6-DF929625EA0E}">
        <p15:presenceInfo xmlns="" xmlns:p15="http://schemas.microsoft.com/office/powerpoint/2012/main" userId="S-1-5-21-1596098200-2895044586-1279781451-71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CBECDE"/>
    <a:srgbClr val="D5D5D5"/>
    <a:srgbClr val="000099"/>
    <a:srgbClr val="FF2525"/>
    <a:srgbClr val="B3B3B3"/>
    <a:srgbClr val="DDF3EA"/>
    <a:srgbClr val="CCECFF"/>
    <a:srgbClr val="CCEED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67" autoAdjust="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739"/>
        <p:guide orient="horz" pos="2928"/>
        <p:guide pos="2309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8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49" y="8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663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49" y="8831663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4048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8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9" y="8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88" y="4415832"/>
            <a:ext cx="5141849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1663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9" y="8831663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6" rIns="92853" bIns="464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7582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80543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0154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0661" y="3906692"/>
            <a:ext cx="2208863" cy="2009368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80189" y="784911"/>
            <a:ext cx="5590472" cy="46628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Date:28.10.17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Asset Damage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algn="just">
              <a:spcBef>
                <a:spcPts val="0"/>
              </a:spcBef>
              <a:defRPr/>
            </a:pPr>
            <a:r>
              <a:rPr lang="en-US" sz="1100" dirty="0" smtClean="0">
                <a:solidFill>
                  <a:srgbClr val="000000"/>
                </a:solidFill>
                <a:latin typeface="Arial"/>
              </a:rPr>
              <a:t>.</a:t>
            </a:r>
            <a:endParaRPr lang="en-US" sz="1100" b="1" dirty="0">
              <a:cs typeface="Arial" charset="0"/>
            </a:endParaRPr>
          </a:p>
          <a:p>
            <a:pPr algn="just">
              <a:tabLst>
                <a:tab pos="166688" algn="l"/>
              </a:tabLst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Whilst breaking out the 6 1/2" Drill Collar using the Manual tong, the long jaw hinge pin and jaw parted. The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long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jaw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including the latch assembly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landed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approximately 1 m away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from the Driller’s console.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No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injury resulted from this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incident.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14300" lvl="0" algn="just">
              <a:spcBef>
                <a:spcPts val="0"/>
              </a:spcBef>
              <a:defRPr/>
            </a:pPr>
            <a:endParaRPr lang="en-US" sz="1100" dirty="0">
              <a:solidFill>
                <a:srgbClr val="000000"/>
              </a:solidFill>
              <a:latin typeface="Arial"/>
            </a:endParaRPr>
          </a:p>
          <a:p>
            <a:pPr marL="91440" indent="-91440">
              <a:spcBef>
                <a:spcPts val="0"/>
              </a:spcBef>
              <a:defRPr/>
            </a:pPr>
            <a:r>
              <a:rPr lang="en-US" sz="1200" dirty="0">
                <a:latin typeface="+mj-lt"/>
              </a:rPr>
              <a:t/>
            </a:r>
            <a:br>
              <a:rPr lang="en-US" sz="1200" dirty="0">
                <a:latin typeface="+mj-lt"/>
              </a:rPr>
            </a:b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Ensure periodic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inspection and verification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are conducted.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Ensure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the inspections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meet </a:t>
            </a:r>
            <a:r>
              <a:rPr lang="en-US" sz="1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1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required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standards.</a:t>
            </a: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Verify the inspection reports and quarantine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all defective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equipment.</a:t>
            </a:r>
          </a:p>
          <a:p>
            <a:pPr marL="182880" indent="-182880" algn="just">
              <a:buFont typeface="Arial" panose="020B0604020202020204" pitchFamily="34" charset="0"/>
              <a:buChar char="•"/>
              <a:tabLst>
                <a:tab pos="166688" algn="l"/>
              </a:tabLst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Always inform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management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of defective equipment immediately.</a:t>
            </a:r>
          </a:p>
          <a:p>
            <a:endParaRPr lang="en-US" sz="1100" b="1" i="1" dirty="0"/>
          </a:p>
          <a:p>
            <a:pPr>
              <a:defRPr/>
            </a:pPr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100" dirty="0"/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587425"/>
            <a:ext cx="53340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ensure defective equipment is removed from service</a:t>
            </a:r>
            <a:endParaRPr lang="en-US" sz="16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9" name="Freeform 132"/>
          <p:cNvSpPr>
            <a:spLocks/>
          </p:cNvSpPr>
          <p:nvPr/>
        </p:nvSpPr>
        <p:spPr bwMode="auto">
          <a:xfrm>
            <a:off x="6033736" y="522361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6012587" y="3641992"/>
            <a:ext cx="2910964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latin typeface="+mj-lt"/>
              </a:rPr>
              <a:t>Sheared tong main </a:t>
            </a:r>
            <a:r>
              <a:rPr lang="en-US" sz="1050" b="1" dirty="0" smtClean="0">
                <a:latin typeface="+mj-lt"/>
              </a:rPr>
              <a:t>jaw &amp; parted pin</a:t>
            </a:r>
            <a:endParaRPr lang="en-US" sz="1050" b="1" dirty="0">
              <a:latin typeface="+mj-lt"/>
            </a:endParaRPr>
          </a:p>
          <a:p>
            <a:pPr algn="ctr"/>
            <a:endParaRPr lang="en-US" sz="800" dirty="0">
              <a:latin typeface="+mj-lt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37201" y="784912"/>
            <a:ext cx="2859406" cy="2809451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352248" y="1832075"/>
            <a:ext cx="2809450" cy="715123"/>
          </a:xfrm>
          <a:prstGeom prst="rect">
            <a:avLst/>
          </a:prstGeom>
          <a:ln>
            <a:solidFill>
              <a:srgbClr val="FF0000"/>
            </a:solidFill>
          </a:ln>
        </p:spPr>
      </p:pic>
      <p:grpSp>
        <p:nvGrpSpPr>
          <p:cNvPr id="30" name="Group 131"/>
          <p:cNvGrpSpPr>
            <a:grpSpLocks/>
          </p:cNvGrpSpPr>
          <p:nvPr/>
        </p:nvGrpSpPr>
        <p:grpSpPr bwMode="auto">
          <a:xfrm>
            <a:off x="6123187" y="2972770"/>
            <a:ext cx="336550" cy="544513"/>
            <a:chOff x="3504" y="544"/>
            <a:chExt cx="2287" cy="1855"/>
          </a:xfrm>
        </p:grpSpPr>
        <p:sp>
          <p:nvSpPr>
            <p:cNvPr id="3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7620001" y="2819400"/>
            <a:ext cx="505529" cy="774964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620000" y="2743200"/>
            <a:ext cx="1066800" cy="851162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8079" y="3886199"/>
            <a:ext cx="1084092" cy="2199551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46902" y="5941216"/>
            <a:ext cx="3645269" cy="8184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492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4657" y="838200"/>
            <a:ext cx="49039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Date:28.10.17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Incident title: HiPo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Asset Damage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1142138"/>
            <a:ext cx="8765109" cy="27699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 adequate third inspection for critical items?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 Do you ensure inspection and maintenance of critical equipment is monitored?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 Do you ensure the right protocol of reporting defective equipment is followed? 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91979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673D62-8E50-409E-8A38-D437A5883FF7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17849</TotalTime>
  <Words>214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MU61323</cp:lastModifiedBy>
  <cp:revision>2259</cp:revision>
  <cp:lastPrinted>2017-12-11T12:59:43Z</cp:lastPrinted>
  <dcterms:created xsi:type="dcterms:W3CDTF">2001-05-03T06:07:08Z</dcterms:created>
  <dcterms:modified xsi:type="dcterms:W3CDTF">2018-05-07T10:44:19Z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