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00FF"/>
    <a:srgbClr val="5DD5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5" autoAdjust="0"/>
    <p:restoredTop sz="99770" autoAdjust="0"/>
  </p:normalViewPr>
  <p:slideViewPr>
    <p:cSldViewPr>
      <p:cViewPr varScale="1">
        <p:scale>
          <a:sx n="116" d="100"/>
          <a:sy n="116" d="100"/>
        </p:scale>
        <p:origin x="-17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1"/>
            <a:ext cx="2890837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403"/>
            <a:ext cx="28908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3403"/>
            <a:ext cx="2890837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96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8908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1"/>
            <a:ext cx="2890837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1" y="4716702"/>
            <a:ext cx="4892675" cy="446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403"/>
            <a:ext cx="28908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3403"/>
            <a:ext cx="2890837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23" tIns="45862" rIns="91723" bIns="458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91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860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027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1" descr="C:\Users\mu54394\AppData\Local\Temp\wzc94c\isolation-(PDO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966695"/>
            <a:ext cx="1427965" cy="13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22960"/>
            <a:ext cx="5791200" cy="49552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26.10.2017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	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Incident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title: HiPo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Fire</a:t>
            </a: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sz="1600" dirty="0" smtClean="0">
                <a:latin typeface="Calibri" pitchFamily="34" charset="0"/>
              </a:rPr>
              <a:t>A welder </a:t>
            </a:r>
            <a:r>
              <a:rPr lang="en-US" sz="1600" dirty="0">
                <a:latin typeface="Calibri" pitchFamily="34" charset="0"/>
              </a:rPr>
              <a:t>was welding inside the intermediate brine tank to fix a leak on bottom of the tank.  </a:t>
            </a:r>
            <a:r>
              <a:rPr lang="en-US" sz="1600" dirty="0" smtClean="0">
                <a:latin typeface="Calibri" pitchFamily="34" charset="0"/>
              </a:rPr>
              <a:t>While carrying out this task, he </a:t>
            </a:r>
            <a:r>
              <a:rPr lang="en-US" sz="1600" dirty="0">
                <a:latin typeface="Calibri" pitchFamily="34" charset="0"/>
              </a:rPr>
              <a:t>heard a sound of air suction similar to opening of valve </a:t>
            </a:r>
            <a:r>
              <a:rPr lang="en-US" sz="1600" dirty="0" smtClean="0">
                <a:latin typeface="Calibri" pitchFamily="34" charset="0"/>
              </a:rPr>
              <a:t>followed by a small </a:t>
            </a:r>
            <a:r>
              <a:rPr lang="en-US" sz="1600" dirty="0">
                <a:latin typeface="Calibri" pitchFamily="34" charset="0"/>
              </a:rPr>
              <a:t>amount of circulation water with oil residue </a:t>
            </a:r>
            <a:r>
              <a:rPr lang="en-US" sz="1600" dirty="0" smtClean="0">
                <a:latin typeface="Calibri" pitchFamily="34" charset="0"/>
              </a:rPr>
              <a:t>entered the </a:t>
            </a:r>
            <a:r>
              <a:rPr lang="en-US" sz="1600" dirty="0">
                <a:latin typeface="Calibri" pitchFamily="34" charset="0"/>
              </a:rPr>
              <a:t>tank. The fluid </a:t>
            </a:r>
            <a:r>
              <a:rPr lang="en-US" sz="1600" dirty="0" smtClean="0">
                <a:latin typeface="Calibri" pitchFamily="34" charset="0"/>
              </a:rPr>
              <a:t>made contact </a:t>
            </a:r>
            <a:r>
              <a:rPr lang="en-US" sz="1600" dirty="0">
                <a:latin typeface="Calibri" pitchFamily="34" charset="0"/>
              </a:rPr>
              <a:t>with the welding spark and caught fire.  The welder immediately evacuated </a:t>
            </a:r>
            <a:r>
              <a:rPr lang="en-US" sz="1600" dirty="0" smtClean="0">
                <a:latin typeface="Calibri" pitchFamily="34" charset="0"/>
              </a:rPr>
              <a:t>and </a:t>
            </a:r>
            <a:r>
              <a:rPr lang="en-US" sz="1600" dirty="0">
                <a:latin typeface="Calibri" pitchFamily="34" charset="0"/>
              </a:rPr>
              <a:t>alerted the crew members and crew put out the fire with portable fire extinguishers</a:t>
            </a:r>
            <a:r>
              <a:rPr lang="en-US" sz="1600" dirty="0" smtClean="0">
                <a:latin typeface="Calibri" pitchFamily="34" charset="0"/>
              </a:rPr>
              <a:t>.  No </a:t>
            </a:r>
            <a:r>
              <a:rPr lang="en-US" sz="1600" dirty="0">
                <a:latin typeface="Calibri" pitchFamily="34" charset="0"/>
              </a:rPr>
              <a:t>personal injury reported</a:t>
            </a:r>
            <a:r>
              <a:rPr lang="en-US" sz="1600" dirty="0" smtClean="0">
                <a:latin typeface="Calibri" pitchFamily="34" charset="0"/>
              </a:rPr>
              <a:t>. </a:t>
            </a:r>
            <a:endParaRPr lang="en-US" sz="1600" dirty="0">
              <a:latin typeface="Calibri" pitchFamily="34" charset="0"/>
            </a:endParaRPr>
          </a:p>
          <a:p>
            <a:pPr marL="342900" indent="-342900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71450" indent="-171450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Always ensure lock out and tag out (LOTO) is in place prior to starting work.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Always ensure </a:t>
            </a:r>
            <a:r>
              <a:rPr lang="en-US" sz="1600" dirty="0">
                <a:latin typeface="Calibri" pitchFamily="34" charset="0"/>
              </a:rPr>
              <a:t>all connected lines are properly flushed prior to do welding in tanks.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Always ensure adequate Permit to Work is in place 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600" dirty="0" smtClean="0">
                <a:latin typeface="Calibri" pitchFamily="34" charset="0"/>
              </a:rPr>
              <a:t>Always ensure emergency evacuation is planned and rescue equipment is available. 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943600"/>
            <a:ext cx="5429248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Always follow the PTW procedures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4" name="Picture 2" descr="D:\mbdata\Desktop\CIMG849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359" b="33675"/>
          <a:stretch/>
        </p:blipFill>
        <p:spPr bwMode="auto">
          <a:xfrm>
            <a:off x="6096000" y="1143000"/>
            <a:ext cx="2855930" cy="221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6462493" y="2696464"/>
            <a:ext cx="778381" cy="2855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57025" y="2999775"/>
            <a:ext cx="12235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Welding area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62997" y="1248664"/>
            <a:ext cx="2830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Suction line through which the fluid came in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6821774" y="1771884"/>
            <a:ext cx="658778" cy="23878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Freeform 132"/>
          <p:cNvSpPr>
            <a:spLocks/>
          </p:cNvSpPr>
          <p:nvPr/>
        </p:nvSpPr>
        <p:spPr bwMode="auto">
          <a:xfrm>
            <a:off x="8153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9" name="Picture 2" descr="C:\Users\mu54394\AppData\Local\Temp\wz236c\work-permit-(PDO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5835" y="3572691"/>
            <a:ext cx="1438129" cy="138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 descr="C:\Users\mu54394\AppData\Local\Temp\wz4703\confined-space-(PDO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7459" y="3572691"/>
            <a:ext cx="1505275" cy="1383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17009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600" dirty="0">
              <a:latin typeface="Tahoma" pitchFamily="34" charset="0"/>
            </a:endParaRPr>
          </a:p>
          <a:p>
            <a:pPr marL="342900" lvl="0" indent="-342900" eaLnBrk="1" hangingPunct="1">
              <a:buFontTx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</a:t>
            </a: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proper precautions are in place before any hot work?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implementation of lock out tag out procedure?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the PTW system is fully understood by </a:t>
            </a: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Rig Managers</a:t>
            </a: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? 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US" sz="1600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monitoring of work to </a:t>
            </a: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identify short cuts?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en-US" sz="16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ensure that the site team understand the term “physical isolation”?</a:t>
            </a:r>
          </a:p>
          <a:p>
            <a:pPr marL="342900" indent="-342900" eaLnBrk="1" hangingPunct="1">
              <a:buFontTx/>
              <a:buAutoNum type="arabicPeriod"/>
              <a:defRPr/>
            </a:pPr>
            <a:endParaRPr lang="en-US" sz="1400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342900" indent="-342900" eaLnBrk="1" hangingPunct="1">
              <a:buFontTx/>
              <a:buAutoNum type="arabicPeriod"/>
              <a:defRPr/>
            </a:pPr>
            <a:endParaRPr lang="en-US" sz="1400" dirty="0">
              <a:solidFill>
                <a:srgbClr val="0000FF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3903" y="838200"/>
            <a:ext cx="45111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26.10.2017	 Incident title: HiPo Fire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91980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46CFA28-85D5-4BED-8060-F7083350158D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12476</TotalTime>
  <Words>180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MU61323</cp:lastModifiedBy>
  <cp:revision>1059</cp:revision>
  <cp:lastPrinted>2017-08-21T04:40:34Z</cp:lastPrinted>
  <dcterms:created xsi:type="dcterms:W3CDTF">2001-05-03T06:07:08Z</dcterms:created>
  <dcterms:modified xsi:type="dcterms:W3CDTF">2018-05-07T10:39:18Z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