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739" userDrawn="1">
          <p15:clr>
            <a:srgbClr val="A4A3A4"/>
          </p15:clr>
        </p15:guide>
        <p15:guide id="2" pos="2309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tanu Kumkar" initials="SK" lastIdx="3" clrIdx="0">
    <p:extLst>
      <p:ext uri="{19B8F6BF-5375-455C-9EA6-DF929625EA0E}">
        <p15:presenceInfo xmlns="" xmlns:p15="http://schemas.microsoft.com/office/powerpoint/2012/main" userId="S-1-5-21-1596098200-2895044586-1279781451-71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0000FF"/>
    <a:srgbClr val="CBECDE"/>
    <a:srgbClr val="D5D5D5"/>
    <a:srgbClr val="FF2525"/>
    <a:srgbClr val="B3B3B3"/>
    <a:srgbClr val="DDF3EA"/>
    <a:srgbClr val="CCECFF"/>
    <a:srgbClr val="CCEED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67" autoAdjust="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739"/>
        <p:guide orient="horz" pos="2928"/>
        <p:guide pos="2309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8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49" y="8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663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49" y="8831663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4048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8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49" y="8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88" y="4415832"/>
            <a:ext cx="5141849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1663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49" y="8831663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7582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3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0154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55851"/>
            <a:ext cx="5638800" cy="47243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 smtClean="0">
                <a:solidFill>
                  <a:srgbClr val="000099"/>
                </a:solidFill>
                <a:latin typeface="Tahoma" pitchFamily="34" charset="0"/>
              </a:rPr>
              <a:t>Date:28.10.17</a:t>
            </a:r>
            <a:r>
              <a:rPr lang="en-US" sz="1600" b="1" dirty="0" smtClean="0">
                <a:solidFill>
                  <a:srgbClr val="0000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000099"/>
                </a:solidFill>
                <a:latin typeface="Tahoma" pitchFamily="34" charset="0"/>
              </a:rPr>
              <a:t>Incident title</a:t>
            </a:r>
            <a:r>
              <a:rPr lang="en-US" sz="1600" b="1" dirty="0" smtClean="0">
                <a:solidFill>
                  <a:srgbClr val="000099"/>
                </a:solidFill>
                <a:latin typeface="Tahoma" pitchFamily="34" charset="0"/>
              </a:rPr>
              <a:t>: HiPo Near Miss Incident</a:t>
            </a:r>
            <a:endParaRPr lang="en-US" sz="1600" b="1" dirty="0">
              <a:solidFill>
                <a:srgbClr val="0000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algn="just">
              <a:spcBef>
                <a:spcPts val="0"/>
              </a:spcBef>
              <a:defRPr/>
            </a:pPr>
            <a:r>
              <a:rPr lang="en-US" sz="1100" dirty="0" smtClean="0">
                <a:solidFill>
                  <a:srgbClr val="000000"/>
                </a:solidFill>
                <a:latin typeface="Arial"/>
              </a:rPr>
              <a:t>.</a:t>
            </a:r>
            <a:endParaRPr lang="en-US" sz="1100" b="1" dirty="0">
              <a:cs typeface="Arial" charset="0"/>
            </a:endParaRPr>
          </a:p>
          <a:p>
            <a:pPr lvl="0" algn="just">
              <a:tabLst>
                <a:tab pos="166688" algn="l"/>
              </a:tabLst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The operation was laying down 6 ½’’ Drill Collar (DC) from the rig floor with two web slings secured to the crane. 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As the Floor man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unlatched the elevator, 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it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swung towards the draw works side and the DC towards the V-door side. 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The Floor man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was knocked off balance and fell backward onto the rig floor landing in a sitting 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position. No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injury 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resulted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from this incident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>
              <a:tabLst>
                <a:tab pos="166688" algn="l"/>
              </a:tabLst>
            </a:pPr>
            <a:r>
              <a:rPr lang="en-US" sz="1200" dirty="0">
                <a:latin typeface="+mj-lt"/>
              </a:rPr>
              <a:t/>
            </a:r>
            <a:br>
              <a:rPr lang="en-US" sz="1200" dirty="0">
                <a:latin typeface="+mj-lt"/>
              </a:rPr>
            </a:b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Always ensure that you follow the safe method for laying down drill collars</a:t>
            </a: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Use the safe hands off method </a:t>
            </a: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Stay clear of the line of fire 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Inform management immediately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if any incident / near miss occurs.</a:t>
            </a: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Always intervene if you observe unsafe acts or conditions </a:t>
            </a:r>
            <a:endParaRPr lang="en-US" sz="1100" dirty="0"/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295400" y="5867400"/>
            <a:ext cx="3358547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Always report Near Misses</a:t>
            </a:r>
            <a:endParaRPr lang="en-US" sz="16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5902414" y="3383279"/>
            <a:ext cx="31574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Calibri" pitchFamily="34" charset="0"/>
                <a:cs typeface="Calibri" pitchFamily="34" charset="0"/>
              </a:rPr>
              <a:t>Unlatching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 the Elevator without using winch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5757163" y="6231773"/>
            <a:ext cx="31574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Calibri" pitchFamily="34" charset="0"/>
                <a:cs typeface="Calibri" pitchFamily="34" charset="0"/>
              </a:rPr>
              <a:t>Unlatching the Elevator using winch &amp; Crane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85758" y="3686580"/>
            <a:ext cx="2990739" cy="2604049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flipV="1">
            <a:off x="7886700" y="4871484"/>
            <a:ext cx="373359" cy="1385178"/>
          </a:xfrm>
          <a:prstGeom prst="straightConnector1">
            <a:avLst/>
          </a:prstGeom>
          <a:ln w="38100">
            <a:solidFill>
              <a:srgbClr val="92D050"/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Freeform 132"/>
          <p:cNvSpPr>
            <a:spLocks/>
          </p:cNvSpPr>
          <p:nvPr/>
        </p:nvSpPr>
        <p:spPr bwMode="auto">
          <a:xfrm>
            <a:off x="6262638" y="5583029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7827" y="802387"/>
            <a:ext cx="2916762" cy="2580892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V="1">
            <a:off x="8458200" y="1828800"/>
            <a:ext cx="228600" cy="155448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5" name="Group 131"/>
          <p:cNvGrpSpPr>
            <a:grpSpLocks/>
          </p:cNvGrpSpPr>
          <p:nvPr/>
        </p:nvGrpSpPr>
        <p:grpSpPr bwMode="auto">
          <a:xfrm>
            <a:off x="6247137" y="2606040"/>
            <a:ext cx="336550" cy="544513"/>
            <a:chOff x="3504" y="544"/>
            <a:chExt cx="2287" cy="1855"/>
          </a:xfrm>
        </p:grpSpPr>
        <p:sp>
          <p:nvSpPr>
            <p:cNvPr id="2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05718" y="1222177"/>
            <a:ext cx="8709681" cy="258532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and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you </a:t>
            </a: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ensure the </a:t>
            </a: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staff competency </a:t>
            </a: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process at </a:t>
            </a: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all </a:t>
            </a: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levels is managed effectively?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</a:t>
            </a: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o you ensure hands off methods are implemented on your sites?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that all near misses are reported?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that your operating procedures are followed? </a:t>
            </a:r>
            <a:endParaRPr lang="en-US" sz="14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173038" indent="-173038"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15790" y="880774"/>
            <a:ext cx="50658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28.10.17  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</a:t>
            </a:r>
            <a:r>
              <a:rPr lang="en-US" sz="1600" b="1" dirty="0" smtClean="0">
                <a:solidFill>
                  <a:srgbClr val="000099"/>
                </a:solidFill>
                <a:latin typeface="Tahoma" pitchFamily="34" charset="0"/>
              </a:rPr>
              <a:t>: HiPo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Near Miss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91981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B33333-C1E3-4603-B019-F53613B4865A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17850</TotalTime>
  <Words>256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MU61323</cp:lastModifiedBy>
  <cp:revision>2258</cp:revision>
  <cp:lastPrinted>2017-12-11T12:59:43Z</cp:lastPrinted>
  <dcterms:created xsi:type="dcterms:W3CDTF">2001-05-03T06:07:08Z</dcterms:created>
  <dcterms:modified xsi:type="dcterms:W3CDTF">2018-05-07T10:42:39Z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