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7" r:id="rId2"/>
    <p:sldId id="29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xmlns="" val="339173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xmlns="" val="17022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5/7/2018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5/7/2018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5/7/2018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5/7/2018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5/7/2018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5/7/2018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838200"/>
            <a:ext cx="5105400" cy="4893647"/>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ea typeface="Tahoma" pitchFamily="34" charset="0"/>
                <a:cs typeface="Tahoma" pitchFamily="34" charset="0"/>
              </a:rPr>
              <a:t>Date:</a:t>
            </a:r>
            <a:r>
              <a:rPr lang="en-US" sz="1600" b="1" dirty="0">
                <a:solidFill>
                  <a:srgbClr val="333399"/>
                </a:solidFill>
                <a:latin typeface="Tahoma" pitchFamily="34" charset="0"/>
                <a:ea typeface="Tahoma" pitchFamily="34" charset="0"/>
                <a:cs typeface="Tahoma" pitchFamily="34" charset="0"/>
              </a:rPr>
              <a:t> </a:t>
            </a:r>
            <a:r>
              <a:rPr lang="en-US" sz="1600" b="1" dirty="0" smtClean="0">
                <a:solidFill>
                  <a:srgbClr val="333399"/>
                </a:solidFill>
                <a:latin typeface="Tahoma" pitchFamily="34" charset="0"/>
                <a:ea typeface="Tahoma" pitchFamily="34" charset="0"/>
                <a:cs typeface="Tahoma" pitchFamily="34" charset="0"/>
              </a:rPr>
              <a:t>22.07.2017	               Incident: LTI</a:t>
            </a:r>
            <a:endParaRPr lang="en-US" sz="1600" b="1" dirty="0">
              <a:solidFill>
                <a:srgbClr val="333399"/>
              </a:solidFill>
              <a:latin typeface="Tahoma" pitchFamily="34" charset="0"/>
              <a:ea typeface="Tahoma" pitchFamily="34" charset="0"/>
              <a:cs typeface="Tahoma" pitchFamily="34" charset="0"/>
            </a:endParaRPr>
          </a:p>
          <a:p>
            <a:pPr marL="114300" indent="-114300" algn="just">
              <a:defRPr/>
            </a:pPr>
            <a:r>
              <a:rPr lang="en-US" sz="1600" b="1" dirty="0" smtClean="0">
                <a:solidFill>
                  <a:srgbClr val="FF0000"/>
                </a:solidFill>
                <a:latin typeface="+mj-lt"/>
              </a:rPr>
              <a:t>What happened?</a:t>
            </a:r>
            <a:endParaRPr lang="en-US" sz="1600" dirty="0" smtClean="0">
              <a:solidFill>
                <a:srgbClr val="FF0000"/>
              </a:solidFill>
              <a:latin typeface="+mj-lt"/>
            </a:endParaRPr>
          </a:p>
          <a:p>
            <a:pPr>
              <a:defRPr/>
            </a:pPr>
            <a:r>
              <a:rPr lang="en-US" sz="1600" dirty="0" smtClean="0">
                <a:solidFill>
                  <a:srgbClr val="000000"/>
                </a:solidFill>
                <a:latin typeface="Calibri" pitchFamily="34" charset="0"/>
                <a:cs typeface="Calibri" pitchFamily="34" charset="0"/>
              </a:rPr>
              <a:t>A mechanical crew was engaged in removal of bolts from a flange as part of commissioning and de-spading activities.  Whilst one of the crew members was hammering a spanner to remove bolts, a small splinter from the hammer cut through his cotton glove and hit his right index finger. This caused a minor superficial scratch injury on the finger. First Aid was given at site clinic and later he was diagnosed with partial tear on his right index finger extensor tendon which required a surgical repair. </a:t>
            </a:r>
          </a:p>
          <a:p>
            <a:pPr>
              <a:defRPr/>
            </a:pPr>
            <a:endParaRPr lang="en-US" sz="1600" dirty="0" smtClean="0">
              <a:solidFill>
                <a:srgbClr val="000000"/>
              </a:solidFill>
              <a:latin typeface="Calibri" pitchFamily="34" charset="0"/>
              <a:cs typeface="Calibri" pitchFamily="34" charset="0"/>
            </a:endParaRPr>
          </a:p>
          <a:p>
            <a:pPr marL="114300" indent="-114300" algn="just">
              <a:defRPr/>
            </a:pPr>
            <a:r>
              <a:rPr lang="en-US" sz="1600" b="1" dirty="0" smtClean="0">
                <a:solidFill>
                  <a:srgbClr val="333399"/>
                </a:solidFill>
                <a:latin typeface="+mj-lt"/>
              </a:rPr>
              <a:t>Your </a:t>
            </a:r>
            <a:r>
              <a:rPr lang="en-US" sz="1600" b="1" dirty="0">
                <a:solidFill>
                  <a:srgbClr val="333399"/>
                </a:solidFill>
                <a:latin typeface="+mj-lt"/>
              </a:rPr>
              <a:t>learning from this incident..</a:t>
            </a:r>
          </a:p>
          <a:p>
            <a:pPr marL="114300" indent="-114300" algn="just">
              <a:defRPr/>
            </a:pPr>
            <a:endParaRPr lang="en-US" sz="800" dirty="0" smtClean="0">
              <a:solidFill>
                <a:srgbClr val="000000"/>
              </a:solidFill>
              <a:latin typeface="Arial" charset="0"/>
            </a:endParaRPr>
          </a:p>
          <a:p>
            <a:pPr>
              <a:buFont typeface="Arial" pitchFamily="34" charset="0"/>
              <a:buChar char="•"/>
              <a:defRPr/>
            </a:pPr>
            <a:r>
              <a:rPr lang="en-US" sz="1600" dirty="0" smtClean="0">
                <a:latin typeface="Calibri" pitchFamily="34" charset="0"/>
                <a:cs typeface="Calibri" pitchFamily="34" charset="0"/>
              </a:rPr>
              <a:t>Keep away from “line of fire” of tools and equipment</a:t>
            </a:r>
          </a:p>
          <a:p>
            <a:pPr>
              <a:buFont typeface="Arial" pitchFamily="34" charset="0"/>
              <a:buChar char="•"/>
              <a:defRPr/>
            </a:pPr>
            <a:r>
              <a:rPr lang="en-US" sz="1600" dirty="0" smtClean="0">
                <a:latin typeface="Calibri" pitchFamily="34" charset="0"/>
                <a:cs typeface="Calibri" pitchFamily="34" charset="0"/>
              </a:rPr>
              <a:t> Always carry out pre use inspection and ensure regular maintenance of hand tools</a:t>
            </a:r>
          </a:p>
          <a:p>
            <a:pPr>
              <a:buFont typeface="Arial" pitchFamily="34" charset="0"/>
              <a:buChar char="•"/>
              <a:defRPr/>
            </a:pPr>
            <a:r>
              <a:rPr lang="en-US" sz="1600" dirty="0" smtClean="0">
                <a:latin typeface="Calibri" pitchFamily="34" charset="0"/>
                <a:cs typeface="Calibri" pitchFamily="34" charset="0"/>
              </a:rPr>
              <a:t> Ensure all staff always use appropriate PPE for the job</a:t>
            </a:r>
          </a:p>
          <a:p>
            <a:pPr>
              <a:buFont typeface="Arial" pitchFamily="34" charset="0"/>
              <a:buChar char="•"/>
              <a:defRPr/>
            </a:pPr>
            <a:r>
              <a:rPr lang="en-US" sz="1600" dirty="0" smtClean="0">
                <a:latin typeface="Calibri" pitchFamily="34" charset="0"/>
                <a:cs typeface="Calibri" pitchFamily="34" charset="0"/>
              </a:rPr>
              <a:t> Report all incidents immediately to comply with </a:t>
            </a:r>
            <a:r>
              <a:rPr lang="en-US" sz="1600" dirty="0" smtClean="0">
                <a:latin typeface="Calibri" pitchFamily="34" charset="0"/>
                <a:cs typeface="Calibri" pitchFamily="34" charset="0"/>
              </a:rPr>
              <a:t>procedures</a:t>
            </a:r>
            <a:endParaRPr lang="en-US" sz="1400" dirty="0">
              <a:solidFill>
                <a:srgbClr val="000000"/>
              </a:solidFill>
              <a:latin typeface="Arial" charset="0"/>
            </a:endParaRPr>
          </a:p>
        </p:txBody>
      </p:sp>
      <p:sp>
        <p:nvSpPr>
          <p:cNvPr id="26628" name="TextBox 16"/>
          <p:cNvSpPr txBox="1">
            <a:spLocks noChangeArrowheads="1"/>
          </p:cNvSpPr>
          <p:nvPr/>
        </p:nvSpPr>
        <p:spPr bwMode="auto">
          <a:xfrm>
            <a:off x="304800" y="5791200"/>
            <a:ext cx="4953000" cy="338554"/>
          </a:xfrm>
          <a:prstGeom prst="rect">
            <a:avLst/>
          </a:prstGeom>
          <a:solidFill>
            <a:srgbClr val="341AF4"/>
          </a:solidFill>
          <a:ln w="9525">
            <a:noFill/>
            <a:miter lim="800000"/>
            <a:headEnd/>
            <a:tailEnd/>
          </a:ln>
        </p:spPr>
        <p:txBody>
          <a:bodyPr wrap="square">
            <a:spAutoFit/>
          </a:bodyPr>
          <a:lstStyle/>
          <a:p>
            <a:pPr algn="ctr"/>
            <a:r>
              <a:rPr lang="en-GB" sz="1600" b="1" dirty="0" smtClean="0">
                <a:solidFill>
                  <a:srgbClr val="FFFF00"/>
                </a:solidFill>
                <a:latin typeface="Tahoma" pitchFamily="34" charset="0"/>
              </a:rPr>
              <a:t>Always use the correct tools for the job</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57" name="Picture 56"/>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5486400" y="1071625"/>
            <a:ext cx="3429000" cy="2152197"/>
          </a:xfrm>
          <a:prstGeom prst="rect">
            <a:avLst/>
          </a:prstGeom>
        </p:spPr>
      </p:pic>
      <p:grpSp>
        <p:nvGrpSpPr>
          <p:cNvPr id="58" name="Group 131"/>
          <p:cNvGrpSpPr>
            <a:grpSpLocks/>
          </p:cNvGrpSpPr>
          <p:nvPr/>
        </p:nvGrpSpPr>
        <p:grpSpPr bwMode="auto">
          <a:xfrm>
            <a:off x="8275638" y="2593052"/>
            <a:ext cx="336550" cy="544513"/>
            <a:chOff x="3504" y="544"/>
            <a:chExt cx="2287" cy="1855"/>
          </a:xfrm>
        </p:grpSpPr>
        <p:sp>
          <p:nvSpPr>
            <p:cNvPr id="5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6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61" name="Picture 60"/>
          <p:cNvPicPr>
            <a:picLocks noChangeAspect="1"/>
          </p:cNvPicPr>
          <p:nvPr/>
        </p:nvPicPr>
        <p:blipFill>
          <a:blip r:embed="rId4" cstate="email">
            <a:extLst>
              <a:ext uri="{28A0092B-C50C-407E-A947-70E740481C1C}">
                <a14:useLocalDpi xmlns="" xmlns:a14="http://schemas.microsoft.com/office/drawing/2010/main" val="0"/>
              </a:ext>
            </a:extLst>
          </a:blip>
          <a:stretch>
            <a:fillRect/>
          </a:stretch>
        </p:blipFill>
        <p:spPr>
          <a:xfrm>
            <a:off x="5455543" y="3458181"/>
            <a:ext cx="3311644" cy="2387464"/>
          </a:xfrm>
          <a:prstGeom prst="rect">
            <a:avLst/>
          </a:prstGeom>
        </p:spPr>
      </p:pic>
      <p:sp>
        <p:nvSpPr>
          <p:cNvPr id="62" name="Freeform 132"/>
          <p:cNvSpPr>
            <a:spLocks/>
          </p:cNvSpPr>
          <p:nvPr/>
        </p:nvSpPr>
        <p:spPr bwMode="auto">
          <a:xfrm>
            <a:off x="8257289" y="507596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125539"/>
            <a:ext cx="8763000" cy="3477875"/>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p>
          <a:p>
            <a:pPr marL="342900" indent="-342900" eaLnBrk="1" hangingPunct="1">
              <a:defRPr/>
            </a:pPr>
            <a:endParaRPr lang="en-US" sz="1600" dirty="0" smtClean="0">
              <a:solidFill>
                <a:srgbClr val="341AF4"/>
              </a:solidFill>
              <a:sym typeface="Wingdings" pitchFamily="2" charset="2"/>
            </a:endParaRPr>
          </a:p>
          <a:p>
            <a:pPr marL="342900" indent="-342900">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Do you ensure that employees are aware of the importance of immediately reporting of incidents?</a:t>
            </a:r>
          </a:p>
          <a:p>
            <a:pPr marL="342900" indent="-342900">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Do you ensure that your team members are aware of the dangers of “Line of Fire”?</a:t>
            </a:r>
          </a:p>
          <a:p>
            <a:pPr marL="342900" indent="-342900">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Do you ensure pre-use inspection and maintenance of hand tools?</a:t>
            </a:r>
          </a:p>
          <a:p>
            <a:pPr marL="342900" indent="-342900">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Do you ensure that your employees are using right PPEs for the job?</a:t>
            </a:r>
          </a:p>
          <a:p>
            <a:pPr marL="342900" indent="-342900">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Do you encourage your employees to intervene when they see an unsafe act or condition?</a:t>
            </a:r>
          </a:p>
          <a:p>
            <a:pPr marL="342900" indent="-342900">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Do you ensure your work teams follow best practice when performing their tasks to ensure safety?</a:t>
            </a:r>
            <a:endParaRPr lang="en-US" sz="1600" dirty="0">
              <a:solidFill>
                <a:srgbClr val="0033CC"/>
              </a:solidFill>
              <a:latin typeface="Tahoma" pitchFamily="34" charset="0"/>
              <a:ea typeface="Tahoma" pitchFamily="34" charset="0"/>
              <a:cs typeface="Tahoma" pitchFamily="34" charset="0"/>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1365" y="838200"/>
            <a:ext cx="3440365" cy="338554"/>
          </a:xfrm>
          <a:prstGeom prst="rect">
            <a:avLst/>
          </a:prstGeom>
          <a:noFill/>
          <a:ln w="9525">
            <a:noFill/>
            <a:miter lim="800000"/>
            <a:headEnd/>
            <a:tailEnd/>
          </a:ln>
        </p:spPr>
        <p:txBody>
          <a:bodyPr wrap="none">
            <a:spAutoFit/>
          </a:bodyPr>
          <a:lstStyle/>
          <a:p>
            <a:pPr marL="114300" indent="-114300" algn="just">
              <a:defRPr/>
            </a:pPr>
            <a:r>
              <a:rPr lang="en-GB" sz="1600" b="1" dirty="0" smtClean="0">
                <a:solidFill>
                  <a:srgbClr val="333399"/>
                </a:solidFill>
                <a:latin typeface="Tahoma" pitchFamily="34" charset="0"/>
                <a:ea typeface="Tahoma" pitchFamily="34" charset="0"/>
                <a:cs typeface="Tahoma" pitchFamily="34" charset="0"/>
              </a:rPr>
              <a:t>Date:</a:t>
            </a:r>
            <a:r>
              <a:rPr lang="en-US" sz="1600" b="1" dirty="0" smtClean="0">
                <a:solidFill>
                  <a:srgbClr val="333399"/>
                </a:solidFill>
                <a:latin typeface="Tahoma" pitchFamily="34" charset="0"/>
                <a:ea typeface="Tahoma" pitchFamily="34" charset="0"/>
                <a:cs typeface="Tahoma" pitchFamily="34" charset="0"/>
              </a:rPr>
              <a:t> 22.07.2017	 Incident: LTI</a:t>
            </a:r>
            <a:endParaRPr lang="en-US" sz="1600" b="1" dirty="0">
              <a:solidFill>
                <a:srgbClr val="333399"/>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2</a:t>
            </a:fld>
            <a:endParaRPr lang="en-US" dirty="0"/>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91982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C68496A-F1DE-4EB8-B302-EC668BED44D7}"/>
</file>

<file path=customXml/itemProps2.xml><?xml version="1.0" encoding="utf-8"?>
<ds:datastoreItem xmlns:ds="http://schemas.openxmlformats.org/officeDocument/2006/customXml" ds:itemID="{FF92BF15-8BF9-4D62-8AF7-47BE1BDCD323}"/>
</file>

<file path=customXml/itemProps3.xml><?xml version="1.0" encoding="utf-8"?>
<ds:datastoreItem xmlns:ds="http://schemas.openxmlformats.org/officeDocument/2006/customXml" ds:itemID="{E8E35B00-AB92-42B2-8E25-8E3F2C986181}"/>
</file>

<file path=docProps/app.xml><?xml version="1.0" encoding="utf-8"?>
<Properties xmlns="http://schemas.openxmlformats.org/officeDocument/2006/extended-properties" xmlns:vt="http://schemas.openxmlformats.org/officeDocument/2006/docPropsVTypes">
  <TotalTime>358</TotalTime>
  <Words>203</Words>
  <Application>Microsoft Office PowerPoint</Application>
  <PresentationFormat>On-screen Show (4:3)</PresentationFormat>
  <Paragraphs>32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63</cp:revision>
  <dcterms:created xsi:type="dcterms:W3CDTF">2017-06-15T10:43:50Z</dcterms:created>
  <dcterms:modified xsi:type="dcterms:W3CDTF">2018-05-07T10:36:18Z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