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97" r:id="rId2"/>
    <p:sldId id="29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AF4"/>
    <a:srgbClr val="471F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173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291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838200"/>
            <a:ext cx="5105400" cy="403187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30.12.2017	               Incident: LTI</a:t>
            </a:r>
            <a:endParaRPr lang="en-US" sz="16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What happened?</a:t>
            </a:r>
            <a:endParaRPr lang="en-US" sz="1600" dirty="0" smtClean="0">
              <a:solidFill>
                <a:srgbClr val="FF0000"/>
              </a:solidFill>
              <a:latin typeface="+mj-lt"/>
            </a:endParaRPr>
          </a:p>
          <a:p>
            <a:pPr marL="12700" algn="just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During Running </a:t>
            </a:r>
            <a:r>
              <a:rPr lang="en-GB" sz="1600" dirty="0" smtClean="0">
                <a:solidFill>
                  <a:srgbClr val="000000"/>
                </a:solidFill>
                <a:latin typeface="Calibri" pitchFamily="34" charset="0"/>
              </a:rPr>
              <a:t>In hole of 9 5/8” casing, three of rig floor crew members were about to latch hydraulic casing power tong to the casing when IP left hand got trapped between the tong gate handle and casing </a:t>
            </a:r>
            <a:r>
              <a:rPr lang="en-GB" sz="1600" dirty="0" smtClean="0">
                <a:latin typeface="Calibri" pitchFamily="34" charset="0"/>
              </a:rPr>
              <a:t>joint resulting in fractures to his middles and ring fingers. </a:t>
            </a:r>
          </a:p>
          <a:p>
            <a:pPr algn="just">
              <a:spcBef>
                <a:spcPct val="50000"/>
              </a:spcBef>
              <a:defRPr/>
            </a:pPr>
            <a:endParaRPr lang="en-US" sz="16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800" dirty="0" smtClean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Always ensure you use the handles;</a:t>
            </a: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Always ensure pinch points are identified;</a:t>
            </a: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Always ensure hazards are identified prior to starting a task.</a:t>
            </a: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Always ensure hazards are communicated prior to starting a </a:t>
            </a: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task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105400"/>
            <a:ext cx="4953000" cy="584775"/>
          </a:xfrm>
          <a:prstGeom prst="rect">
            <a:avLst/>
          </a:prstGeom>
          <a:solidFill>
            <a:srgbClr val="341AF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Keep Your Hands and Fingers away from </a:t>
            </a:r>
          </a:p>
          <a:p>
            <a:pPr algn="ctr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PINCH POINTS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201848" y="5486400"/>
            <a:ext cx="16467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FF00"/>
                </a:solidFill>
                <a:latin typeface="+mj-lt"/>
              </a:rPr>
              <a:t>Stable platform</a:t>
            </a:r>
            <a:endParaRPr lang="en-US" sz="1000" dirty="0">
              <a:solidFill>
                <a:srgbClr val="FFFF00"/>
              </a:solidFill>
              <a:latin typeface="+mj-lt"/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45555" y="992605"/>
            <a:ext cx="3358816" cy="2286000"/>
          </a:xfrm>
          <a:prstGeom prst="rect">
            <a:avLst/>
          </a:prstGeom>
        </p:spPr>
      </p:pic>
      <p:grpSp>
        <p:nvGrpSpPr>
          <p:cNvPr id="51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52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54" name="Picture 5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6040" y="1925172"/>
            <a:ext cx="957155" cy="957155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62600" y="3588037"/>
            <a:ext cx="3429000" cy="2279363"/>
          </a:xfrm>
          <a:prstGeom prst="rect">
            <a:avLst/>
          </a:prstGeom>
        </p:spPr>
      </p:pic>
      <p:sp>
        <p:nvSpPr>
          <p:cNvPr id="56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125539"/>
            <a:ext cx="8763000" cy="273921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eaLnBrk="1" hangingPunct="1">
              <a:defRPr/>
            </a:pPr>
            <a:endParaRPr lang="en-US" sz="1600" dirty="0" smtClean="0">
              <a:solidFill>
                <a:srgbClr val="341AF4"/>
              </a:solidFill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all hazards and pinch points are identified and shared with your teams?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Do you ensure your supervisors are intervening with incorrect practices?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Do you ensure the quality of your TBT’s and communication between Supervisors and staff?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Do you ensure Near Misses are reported and investigated to prevent reoccurrences?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-42968" y="838200"/>
            <a:ext cx="344036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30.12.2017	 Incident: LTI</a:t>
            </a:r>
            <a:endParaRPr lang="en-US" sz="16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91983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2813BC96-6868-463E-8658-54B0E8B5D158}"/>
</file>

<file path=customXml/itemProps2.xml><?xml version="1.0" encoding="utf-8"?>
<ds:datastoreItem xmlns:ds="http://schemas.openxmlformats.org/officeDocument/2006/customXml" ds:itemID="{E7C4649D-F9D1-4C7B-9255-EE24CBF82F13}"/>
</file>

<file path=customXml/itemProps3.xml><?xml version="1.0" encoding="utf-8"?>
<ds:datastoreItem xmlns:ds="http://schemas.openxmlformats.org/officeDocument/2006/customXml" ds:itemID="{4DA0A9B3-6C6D-4FC0-88D2-28062593D2AA}"/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172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62</cp:revision>
  <dcterms:created xsi:type="dcterms:W3CDTF">2017-06-15T10:43:50Z</dcterms:created>
  <dcterms:modified xsi:type="dcterms:W3CDTF">2018-05-07T10:35:18Z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