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7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17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2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410200" cy="40318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06.05.2017	              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 smtClean="0">
              <a:solidFill>
                <a:srgbClr val="FF0000"/>
              </a:solidFill>
              <a:latin typeface="+mj-lt"/>
            </a:endParaRPr>
          </a:p>
          <a:p>
            <a:pPr algn="just" eaLnBrk="0" hangingPunct="0"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During welding of a 6’’ pipe line a welder suffered  fracture to his  pelvis. He was working inside a trench when the soil stored on the side collapsed on to the pipe and it moved crushing the welder against the side wall.</a:t>
            </a:r>
          </a:p>
          <a:p>
            <a:pPr algn="just">
              <a:spcBef>
                <a:spcPct val="50000"/>
              </a:spcBef>
              <a:defRPr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800" dirty="0" smtClean="0">
              <a:solidFill>
                <a:srgbClr val="000000"/>
              </a:solidFill>
              <a:latin typeface="Arial" charset="0"/>
            </a:endParaRPr>
          </a:p>
          <a:p>
            <a:pPr marL="285750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Always ensure the surcharge load is half meter away from the trench. </a:t>
            </a:r>
            <a:endParaRPr lang="en-US" sz="16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Encourage peers to intervene in unsafe actions.</a:t>
            </a:r>
          </a:p>
          <a:p>
            <a:pPr marL="285750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Always comply with planned activity at site.</a:t>
            </a:r>
          </a:p>
          <a:p>
            <a:pPr marL="285750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Discuss line of fire  in TRC sessions before start of job.</a:t>
            </a:r>
          </a:p>
          <a:p>
            <a:pPr marL="285750" indent="-285750" eaLnBrk="0" hangingPunct="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Provide feedback to the management incase of unsafe conditions and congested work areas at site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486400"/>
            <a:ext cx="4953000" cy="338554"/>
          </a:xfrm>
          <a:prstGeom prst="rect">
            <a:avLst/>
          </a:prstGeom>
          <a:solidFill>
            <a:srgbClr val="341AF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Keep away from “Line of Fire”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01848" y="5486400"/>
            <a:ext cx="1646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FF00"/>
                </a:solidFill>
                <a:latin typeface="+mj-lt"/>
              </a:rPr>
              <a:t>Stable platform</a:t>
            </a:r>
            <a:endParaRPr lang="en-US" sz="10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914400"/>
            <a:ext cx="3200400" cy="223413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grpSp>
        <p:nvGrpSpPr>
          <p:cNvPr id="23" name="Group 131"/>
          <p:cNvGrpSpPr>
            <a:grpSpLocks/>
          </p:cNvGrpSpPr>
          <p:nvPr/>
        </p:nvGrpSpPr>
        <p:grpSpPr bwMode="auto">
          <a:xfrm>
            <a:off x="8105392" y="2056584"/>
            <a:ext cx="308357" cy="493465"/>
            <a:chOff x="3504" y="544"/>
            <a:chExt cx="2287" cy="1855"/>
          </a:xfrm>
        </p:grpSpPr>
        <p:sp>
          <p:nvSpPr>
            <p:cNvPr id="2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9" name="Picture 3" descr="C:\Users\Ali Zamin\Desktop\800px-W-S_139_trenching_section_11_651586181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77344" y="3505200"/>
            <a:ext cx="3214255" cy="2362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33" name="Freeform 132"/>
          <p:cNvSpPr>
            <a:spLocks/>
          </p:cNvSpPr>
          <p:nvPr/>
        </p:nvSpPr>
        <p:spPr bwMode="auto">
          <a:xfrm>
            <a:off x="8421365" y="5147398"/>
            <a:ext cx="351160" cy="42949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9"/>
            <a:ext cx="8763000" cy="40934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urgent jobs are also planned and captured in change control ?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 the crew uses correct trenching &amp; excavation method as per PR 1002 ?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your permit holder identify &amp; document  the dynamic risk in case of any change ? 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tool box talks include discussion on hazards identified during the completion of the task?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the supervisor ensure proper feedback from sites for change of design ?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64835" y="838200"/>
            <a:ext cx="34403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06.05.2017	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91985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1602A24-B1D5-4612-956D-DD694E0088EE}"/>
</file>

<file path=customXml/itemProps2.xml><?xml version="1.0" encoding="utf-8"?>
<ds:datastoreItem xmlns:ds="http://schemas.openxmlformats.org/officeDocument/2006/customXml" ds:itemID="{0D7AAEEB-2300-4D7E-AF83-0AE6A4C9B9C8}"/>
</file>

<file path=customXml/itemProps3.xml><?xml version="1.0" encoding="utf-8"?>
<ds:datastoreItem xmlns:ds="http://schemas.openxmlformats.org/officeDocument/2006/customXml" ds:itemID="{DD7080B1-8762-4B9E-B8A2-5D1D9414E0E1}"/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192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58</cp:revision>
  <dcterms:created xsi:type="dcterms:W3CDTF">2017-06-15T10:43:50Z</dcterms:created>
  <dcterms:modified xsi:type="dcterms:W3CDTF">2018-05-07T10:33:02Z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