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7" r:id="rId2"/>
    <p:sldId id="29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5/7/2018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xmlns="" val="339173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xmlns="" val="170229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5/7/2018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5/7/2018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5/7/2018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5/7/2018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5/7/2018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5/7/2018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5/7/2018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838200"/>
            <a:ext cx="5410200" cy="4862870"/>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ea typeface="Tahoma" pitchFamily="34" charset="0"/>
                <a:cs typeface="Tahoma" pitchFamily="34" charset="0"/>
              </a:rPr>
              <a:t>Date:</a:t>
            </a:r>
            <a:r>
              <a:rPr lang="en-US" sz="1600" b="1" dirty="0">
                <a:solidFill>
                  <a:srgbClr val="333399"/>
                </a:solidFill>
                <a:latin typeface="Tahoma" pitchFamily="34" charset="0"/>
                <a:ea typeface="Tahoma" pitchFamily="34" charset="0"/>
                <a:cs typeface="Tahoma" pitchFamily="34" charset="0"/>
              </a:rPr>
              <a:t> </a:t>
            </a:r>
            <a:r>
              <a:rPr lang="en-US" sz="1600" b="1" dirty="0" smtClean="0">
                <a:solidFill>
                  <a:srgbClr val="333399"/>
                </a:solidFill>
                <a:latin typeface="Tahoma" pitchFamily="34" charset="0"/>
                <a:ea typeface="Tahoma" pitchFamily="34" charset="0"/>
                <a:cs typeface="Tahoma" pitchFamily="34" charset="0"/>
              </a:rPr>
              <a:t>30.09.2017	             Incident: LTI</a:t>
            </a:r>
            <a:endParaRPr lang="en-US" sz="1600" b="1" dirty="0">
              <a:solidFill>
                <a:srgbClr val="333399"/>
              </a:solidFill>
              <a:latin typeface="Tahoma" pitchFamily="34" charset="0"/>
              <a:ea typeface="Tahoma" pitchFamily="34" charset="0"/>
              <a:cs typeface="Tahoma" pitchFamily="34" charset="0"/>
            </a:endParaRPr>
          </a:p>
          <a:p>
            <a:pPr marL="114300" indent="-114300" algn="just">
              <a:defRPr/>
            </a:pPr>
            <a:r>
              <a:rPr lang="en-US" sz="1600" b="1" dirty="0" smtClean="0">
                <a:solidFill>
                  <a:srgbClr val="FF0000"/>
                </a:solidFill>
                <a:latin typeface="+mj-lt"/>
              </a:rPr>
              <a:t>What </a:t>
            </a:r>
            <a:r>
              <a:rPr lang="en-US" sz="1600" b="1" dirty="0">
                <a:solidFill>
                  <a:srgbClr val="FF0000"/>
                </a:solidFill>
                <a:latin typeface="+mj-lt"/>
              </a:rPr>
              <a:t>happened?</a:t>
            </a:r>
            <a:endParaRPr lang="en-US" sz="1600" dirty="0">
              <a:solidFill>
                <a:srgbClr val="FF0000"/>
              </a:solidFill>
              <a:latin typeface="+mj-lt"/>
            </a:endParaRPr>
          </a:p>
          <a:p>
            <a:pPr algn="just">
              <a:defRPr/>
            </a:pPr>
            <a:r>
              <a:rPr lang="en-US" sz="1600" dirty="0" smtClean="0"/>
              <a:t> </a:t>
            </a:r>
            <a:r>
              <a:rPr lang="en-GB" sz="1600" dirty="0" smtClean="0">
                <a:ea typeface="Tahoma" pitchFamily="34" charset="0"/>
                <a:cs typeface="Calibri" pitchFamily="34" charset="0"/>
              </a:rPr>
              <a:t>A Civil crew was engaged in excavation for 30” via GRE piping. While digging the trench from 2.4m to 2.9 m depth, a part of the trench wall collapsed and fell on the ground worker who was using the jack hammer. Some soil fell on the other two crew members who were also working inside the trench. </a:t>
            </a:r>
            <a:r>
              <a:rPr lang="en-GB" sz="1600" dirty="0" smtClean="0">
                <a:ea typeface="Tahoma" pitchFamily="34" charset="0"/>
                <a:cs typeface="Calibri" pitchFamily="34" charset="0"/>
              </a:rPr>
              <a:t>One </a:t>
            </a:r>
            <a:r>
              <a:rPr lang="en-GB" sz="1600" dirty="0" smtClean="0">
                <a:ea typeface="Tahoma" pitchFamily="34" charset="0"/>
                <a:cs typeface="Calibri" pitchFamily="34" charset="0"/>
              </a:rPr>
              <a:t>of them was diagnosed with Pelvic fracture and other was diagnosed with minor contusion on right knee.</a:t>
            </a:r>
            <a:endParaRPr lang="en-US" sz="1600" dirty="0"/>
          </a:p>
          <a:p>
            <a:pPr marL="114300" indent="-114300" algn="just">
              <a:defRPr/>
            </a:pPr>
            <a:r>
              <a:rPr lang="en-US" sz="1600" b="1" dirty="0">
                <a:solidFill>
                  <a:srgbClr val="333399"/>
                </a:solidFill>
                <a:latin typeface="+mj-lt"/>
              </a:rPr>
              <a:t>Your learning from this incident..</a:t>
            </a:r>
          </a:p>
          <a:p>
            <a:pPr marL="114300" indent="-114300" algn="just">
              <a:defRPr/>
            </a:pPr>
            <a:endParaRPr lang="en-US" sz="600" dirty="0">
              <a:solidFill>
                <a:srgbClr val="000000"/>
              </a:solidFill>
              <a:latin typeface="+mj-lt"/>
            </a:endParaRPr>
          </a:p>
          <a:p>
            <a:pPr marL="171450" lvl="0" indent="-171450">
              <a:buFont typeface="Arial" panose="020B0604020202020204" pitchFamily="34" charset="0"/>
              <a:buChar char="•"/>
            </a:pPr>
            <a:r>
              <a:rPr lang="en-US" sz="1600" dirty="0" smtClean="0">
                <a:latin typeface="Calibri" pitchFamily="34" charset="0"/>
                <a:ea typeface="Tahoma" pitchFamily="34" charset="0"/>
                <a:cs typeface="Calibri" pitchFamily="34" charset="0"/>
              </a:rPr>
              <a:t>Always comply with procedures &amp; apply MOC for any deviation.</a:t>
            </a:r>
          </a:p>
          <a:p>
            <a:pPr marL="171450" lvl="0" indent="-171450">
              <a:buFont typeface="Arial" panose="020B0604020202020204" pitchFamily="34" charset="0"/>
              <a:buChar char="•"/>
            </a:pPr>
            <a:r>
              <a:rPr lang="en-US" sz="1600" dirty="0" smtClean="0">
                <a:latin typeface="Calibri" pitchFamily="34" charset="0"/>
                <a:ea typeface="Tahoma" pitchFamily="34" charset="0"/>
                <a:cs typeface="Calibri" pitchFamily="34" charset="0"/>
              </a:rPr>
              <a:t>Use Empowerment to STOP work policy if the work and site conditions are unsafe.</a:t>
            </a:r>
          </a:p>
          <a:p>
            <a:pPr marL="171450" lvl="0" indent="-171450">
              <a:buFont typeface="Arial" panose="020B0604020202020204" pitchFamily="34" charset="0"/>
              <a:buChar char="•"/>
            </a:pPr>
            <a:r>
              <a:rPr lang="en-US" sz="1600" dirty="0" smtClean="0">
                <a:latin typeface="Calibri" pitchFamily="34" charset="0"/>
                <a:ea typeface="Tahoma" pitchFamily="34" charset="0"/>
                <a:cs typeface="Calibri" pitchFamily="34" charset="0"/>
              </a:rPr>
              <a:t>Always Intervene unsafe acts and behavior</a:t>
            </a:r>
          </a:p>
          <a:p>
            <a:pPr marL="171450" lvl="0" indent="-171450">
              <a:buFont typeface="Arial" panose="020B0604020202020204" pitchFamily="34" charset="0"/>
              <a:buChar char="•"/>
            </a:pPr>
            <a:r>
              <a:rPr lang="en-US" sz="1600" dirty="0" smtClean="0">
                <a:latin typeface="Calibri" pitchFamily="34" charset="0"/>
                <a:ea typeface="Tahoma" pitchFamily="34" charset="0"/>
                <a:cs typeface="Calibri" pitchFamily="34" charset="0"/>
              </a:rPr>
              <a:t>Escalate safety concerns to the management.</a:t>
            </a:r>
            <a:endParaRPr lang="en-GB" sz="1600" dirty="0" smtClean="0">
              <a:latin typeface="Calibri" pitchFamily="34" charset="0"/>
              <a:ea typeface="Tahoma" pitchFamily="34" charset="0"/>
              <a:cs typeface="Calibri" pitchFamily="34" charset="0"/>
            </a:endParaRPr>
          </a:p>
          <a:p>
            <a:pPr marL="171450" indent="-171450">
              <a:buFont typeface="Arial" panose="020B0604020202020204" pitchFamily="34" charset="0"/>
              <a:buChar char="•"/>
            </a:pPr>
            <a:r>
              <a:rPr lang="en-US" sz="1600" dirty="0" smtClean="0">
                <a:solidFill>
                  <a:srgbClr val="000000"/>
                </a:solidFill>
                <a:latin typeface="Calibri" pitchFamily="34" charset="0"/>
                <a:cs typeface="Calibri" pitchFamily="34" charset="0"/>
              </a:rPr>
              <a:t>worker.</a:t>
            </a:r>
          </a:p>
          <a:p>
            <a:pPr marL="171450" indent="-171450">
              <a:buFont typeface="Arial" panose="020B0604020202020204" pitchFamily="34" charset="0"/>
              <a:buChar char="•"/>
            </a:pPr>
            <a:r>
              <a:rPr lang="en-US" sz="1600" dirty="0" smtClean="0">
                <a:solidFill>
                  <a:srgbClr val="000000"/>
                </a:solidFill>
                <a:latin typeface="Calibri" pitchFamily="34" charset="0"/>
                <a:cs typeface="Calibri" pitchFamily="34" charset="0"/>
              </a:rPr>
              <a:t>Always use the appropriate methods/tools for gaining height for the activity</a:t>
            </a:r>
            <a:r>
              <a:rPr lang="en-US" sz="1600" dirty="0" smtClean="0">
                <a:solidFill>
                  <a:srgbClr val="000000"/>
                </a:solidFill>
                <a:latin typeface="Calibri" pitchFamily="34" charset="0"/>
                <a:cs typeface="Calibri" pitchFamily="34" charset="0"/>
              </a:rPr>
              <a:t>.</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4" y="1219200"/>
            <a:ext cx="2924175" cy="1006475"/>
          </a:xfrm>
          <a:prstGeom prst="rect">
            <a:avLst/>
          </a:prstGeom>
          <a:noFill/>
          <a:ln w="9525">
            <a:noFill/>
            <a:miter lim="800000"/>
            <a:headEnd/>
            <a:tailEnd/>
          </a:ln>
        </p:spPr>
        <p:txBody>
          <a:bodyPr wrap="square">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81000" y="5638800"/>
            <a:ext cx="5122422" cy="646331"/>
          </a:xfrm>
          <a:prstGeom prst="rect">
            <a:avLst/>
          </a:prstGeom>
          <a:solidFill>
            <a:srgbClr val="341AF4"/>
          </a:solidFill>
          <a:ln w="9525">
            <a:noFill/>
            <a:miter lim="800000"/>
            <a:headEnd/>
            <a:tailEnd/>
          </a:ln>
        </p:spPr>
        <p:txBody>
          <a:bodyPr wrap="square">
            <a:spAutoFit/>
          </a:bodyPr>
          <a:lstStyle/>
          <a:p>
            <a:pPr algn="ctr"/>
            <a:r>
              <a:rPr lang="en-US" sz="1600" b="1" dirty="0" smtClean="0">
                <a:solidFill>
                  <a:srgbClr val="FFFF00"/>
                </a:solidFill>
                <a:latin typeface="+mj-lt"/>
              </a:rPr>
              <a:t> </a:t>
            </a:r>
            <a:r>
              <a:rPr lang="en-US" altLang="en-US" b="1" dirty="0" smtClean="0">
                <a:solidFill>
                  <a:srgbClr val="FFFF00"/>
                </a:solidFill>
                <a:latin typeface="+mj-lt"/>
              </a:rPr>
              <a:t>Ensure to use the right tools and equipment for the activity </a:t>
            </a:r>
            <a:endParaRPr lang="en-US" sz="1600" b="1" dirty="0" smtClean="0">
              <a:solidFill>
                <a:srgbClr val="FFFF00"/>
              </a:solidFill>
              <a:latin typeface="+mj-lt"/>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sp>
        <p:nvSpPr>
          <p:cNvPr id="25" name="TextBox 24"/>
          <p:cNvSpPr txBox="1"/>
          <p:nvPr/>
        </p:nvSpPr>
        <p:spPr>
          <a:xfrm>
            <a:off x="6201848" y="5486400"/>
            <a:ext cx="1646752" cy="246221"/>
          </a:xfrm>
          <a:prstGeom prst="rect">
            <a:avLst/>
          </a:prstGeom>
          <a:noFill/>
        </p:spPr>
        <p:txBody>
          <a:bodyPr wrap="square" rtlCol="0">
            <a:spAutoFit/>
          </a:bodyPr>
          <a:lstStyle/>
          <a:p>
            <a:pPr algn="ctr"/>
            <a:r>
              <a:rPr lang="en-US" sz="1000" dirty="0" smtClean="0">
                <a:solidFill>
                  <a:srgbClr val="FFFF00"/>
                </a:solidFill>
                <a:latin typeface="+mj-lt"/>
              </a:rPr>
              <a:t>Stable platform</a:t>
            </a:r>
            <a:endParaRPr lang="en-US" sz="1000" dirty="0">
              <a:solidFill>
                <a:srgbClr val="FFFF00"/>
              </a:solidFill>
              <a:latin typeface="+mj-lt"/>
            </a:endParaRPr>
          </a:p>
        </p:txBody>
      </p:sp>
      <p:pic>
        <p:nvPicPr>
          <p:cNvPr id="17" name="Picture 16"/>
          <p:cNvPicPr>
            <a:picLocks noChangeAspect="1"/>
          </p:cNvPicPr>
          <p:nvPr/>
        </p:nvPicPr>
        <p:blipFill>
          <a:blip r:embed="rId3" cstate="email"/>
          <a:stretch>
            <a:fillRect/>
          </a:stretch>
        </p:blipFill>
        <p:spPr>
          <a:xfrm>
            <a:off x="5756212" y="914400"/>
            <a:ext cx="3235388" cy="2370169"/>
          </a:xfrm>
          <a:prstGeom prst="rect">
            <a:avLst/>
          </a:prstGeom>
        </p:spPr>
      </p:pic>
      <p:sp>
        <p:nvSpPr>
          <p:cNvPr id="18" name="Multiply 17"/>
          <p:cNvSpPr/>
          <p:nvPr/>
        </p:nvSpPr>
        <p:spPr bwMode="auto">
          <a:xfrm>
            <a:off x="8077200" y="2165319"/>
            <a:ext cx="914400" cy="914400"/>
          </a:xfrm>
          <a:prstGeom prst="mathMultiply">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pic>
        <p:nvPicPr>
          <p:cNvPr id="20" name="Picture 19"/>
          <p:cNvPicPr>
            <a:picLocks noChangeAspect="1"/>
          </p:cNvPicPr>
          <p:nvPr/>
        </p:nvPicPr>
        <p:blipFill>
          <a:blip r:embed="rId4" cstate="email"/>
          <a:stretch>
            <a:fillRect/>
          </a:stretch>
        </p:blipFill>
        <p:spPr>
          <a:xfrm>
            <a:off x="5715000" y="3581400"/>
            <a:ext cx="3276600" cy="2614612"/>
          </a:xfrm>
          <a:prstGeom prst="rect">
            <a:avLst/>
          </a:prstGeom>
        </p:spPr>
      </p:pic>
      <p:sp>
        <p:nvSpPr>
          <p:cNvPr id="22" name="Freeform 132"/>
          <p:cNvSpPr>
            <a:spLocks/>
          </p:cNvSpPr>
          <p:nvPr/>
        </p:nvSpPr>
        <p:spPr bwMode="auto">
          <a:xfrm>
            <a:off x="8351115" y="5410200"/>
            <a:ext cx="533400" cy="5334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9"/>
            <a:ext cx="8351838" cy="3231654"/>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endParaRPr lang="en-US" sz="1400" dirty="0">
              <a:solidFill>
                <a:srgbClr val="000000"/>
              </a:solidFill>
              <a:latin typeface="Arial" charset="0"/>
            </a:endParaRPr>
          </a:p>
          <a:p>
            <a:pPr marL="342900" indent="-342900">
              <a:defRPr/>
            </a:pPr>
            <a:endParaRPr lang="en-US" sz="1600" dirty="0" smtClean="0">
              <a:solidFill>
                <a:srgbClr val="000000"/>
              </a:solidFill>
              <a:latin typeface="Arial" charset="0"/>
            </a:endParaRPr>
          </a:p>
          <a:p>
            <a:pPr marL="342900" indent="-342900">
              <a:buFont typeface="+mj-lt"/>
              <a:buAutoNum type="arabicPeriod"/>
              <a:defRPr/>
            </a:pPr>
            <a:r>
              <a:rPr lang="en-US" sz="1600" dirty="0" smtClean="0">
                <a:solidFill>
                  <a:srgbClr val="341AF4"/>
                </a:solidFill>
                <a:latin typeface="Tahoma" pitchFamily="34" charset="0"/>
                <a:ea typeface="Tahoma" pitchFamily="34" charset="0"/>
                <a:cs typeface="Tahoma" pitchFamily="34" charset="0"/>
                <a:sym typeface="Wingdings" pitchFamily="2" charset="2"/>
              </a:rPr>
              <a:t>Do you conduct constructability review for design deliverables?</a:t>
            </a:r>
          </a:p>
          <a:p>
            <a:pPr marL="342900" indent="-342900">
              <a:buFont typeface="+mj-lt"/>
              <a:buAutoNum type="arabicPeriod"/>
              <a:defRPr/>
            </a:pPr>
            <a:r>
              <a:rPr lang="en-US" sz="1600" dirty="0" smtClean="0">
                <a:solidFill>
                  <a:srgbClr val="341AF4"/>
                </a:solidFill>
                <a:latin typeface="Tahoma" pitchFamily="34" charset="0"/>
                <a:ea typeface="Tahoma" pitchFamily="34" charset="0"/>
                <a:cs typeface="Tahoma" pitchFamily="34" charset="0"/>
                <a:sym typeface="Wingdings" pitchFamily="2" charset="2"/>
              </a:rPr>
              <a:t>Do you ensure that your team members identify all opportunities to manager change effectively?</a:t>
            </a:r>
            <a:endParaRPr lang="en-GB" sz="1600" dirty="0" smtClean="0">
              <a:solidFill>
                <a:srgbClr val="341AF4"/>
              </a:solidFill>
              <a:latin typeface="Tahoma" pitchFamily="34" charset="0"/>
              <a:ea typeface="Tahoma" pitchFamily="34" charset="0"/>
              <a:cs typeface="Tahoma" pitchFamily="34" charset="0"/>
              <a:sym typeface="Wingdings" pitchFamily="2" charset="2"/>
            </a:endParaRPr>
          </a:p>
          <a:p>
            <a:pPr marL="342900" indent="-342900">
              <a:buFont typeface="+mj-lt"/>
              <a:buAutoNum type="arabicPeriod"/>
              <a:defRPr/>
            </a:pPr>
            <a:r>
              <a:rPr lang="en-US" sz="1600" dirty="0" smtClean="0">
                <a:solidFill>
                  <a:srgbClr val="341AF4"/>
                </a:solidFill>
                <a:latin typeface="Tahoma" pitchFamily="34" charset="0"/>
                <a:ea typeface="Tahoma" pitchFamily="34" charset="0"/>
                <a:cs typeface="Tahoma" pitchFamily="34" charset="0"/>
                <a:sym typeface="Wingdings" pitchFamily="2" charset="2"/>
              </a:rPr>
              <a:t>Do you ensure that the inspection for Excavations and other activities are carried out effectively?</a:t>
            </a:r>
          </a:p>
          <a:p>
            <a:pPr marL="342900" indent="-342900">
              <a:buFont typeface="+mj-lt"/>
              <a:buAutoNum type="arabicPeriod"/>
              <a:defRPr/>
            </a:pPr>
            <a:r>
              <a:rPr lang="en-US" sz="1600" dirty="0" smtClean="0">
                <a:solidFill>
                  <a:srgbClr val="341AF4"/>
                </a:solidFill>
                <a:latin typeface="Tahoma" pitchFamily="34" charset="0"/>
                <a:ea typeface="Tahoma" pitchFamily="34" charset="0"/>
                <a:cs typeface="Tahoma" pitchFamily="34" charset="0"/>
                <a:sym typeface="Wingdings" pitchFamily="2" charset="2"/>
              </a:rPr>
              <a:t>Do you actively drive empowerment to stop policy? </a:t>
            </a:r>
          </a:p>
          <a:p>
            <a:pPr marL="342900" indent="-342900">
              <a:buFont typeface="+mj-lt"/>
              <a:buAutoNum type="arabicPeriod"/>
              <a:defRPr/>
            </a:pPr>
            <a:r>
              <a:rPr lang="en-US" sz="1600" dirty="0" smtClean="0">
                <a:solidFill>
                  <a:srgbClr val="341AF4"/>
                </a:solidFill>
                <a:latin typeface="Tahoma" pitchFamily="34" charset="0"/>
                <a:ea typeface="Tahoma" pitchFamily="34" charset="0"/>
                <a:cs typeface="Tahoma" pitchFamily="34" charset="0"/>
                <a:sym typeface="Wingdings" pitchFamily="2" charset="2"/>
              </a:rPr>
              <a:t>Do you ensure that the planned work is realistic &amp; achievable? </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5197" y="838200"/>
            <a:ext cx="3264035" cy="307777"/>
          </a:xfrm>
          <a:prstGeom prst="rect">
            <a:avLst/>
          </a:prstGeom>
          <a:noFill/>
          <a:ln w="9525">
            <a:noFill/>
            <a:miter lim="800000"/>
            <a:headEnd/>
            <a:tailEnd/>
          </a:ln>
        </p:spPr>
        <p:txBody>
          <a:bodyPr wrap="none">
            <a:spAutoFit/>
          </a:bodyPr>
          <a:lstStyle/>
          <a:p>
            <a:pPr marL="114300" indent="-114300" algn="just">
              <a:defRPr/>
            </a:pPr>
            <a:r>
              <a:rPr lang="en-GB" sz="1400" b="1" dirty="0" smtClean="0">
                <a:solidFill>
                  <a:srgbClr val="333399"/>
                </a:solidFill>
                <a:latin typeface="Tahoma" pitchFamily="34" charset="0"/>
                <a:ea typeface="Tahoma" pitchFamily="34" charset="0"/>
                <a:cs typeface="Tahoma" pitchFamily="34" charset="0"/>
              </a:rPr>
              <a:t>Date:</a:t>
            </a:r>
            <a:r>
              <a:rPr lang="en-US" sz="1400" b="1" dirty="0" smtClean="0">
                <a:solidFill>
                  <a:srgbClr val="333399"/>
                </a:solidFill>
                <a:latin typeface="Tahoma" pitchFamily="34" charset="0"/>
                <a:ea typeface="Tahoma" pitchFamily="34" charset="0"/>
                <a:cs typeface="Tahoma" pitchFamily="34" charset="0"/>
              </a:rPr>
              <a:t> 30.09.2017	 Incident: LTI</a:t>
            </a:r>
            <a:endParaRPr lang="en-US" sz="1400" b="1" dirty="0">
              <a:solidFill>
                <a:srgbClr val="333399"/>
              </a:solidFill>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91987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5B1CAE0-5594-45C9-AF6F-0794807DF647}"/>
</file>

<file path=customXml/itemProps2.xml><?xml version="1.0" encoding="utf-8"?>
<ds:datastoreItem xmlns:ds="http://schemas.openxmlformats.org/officeDocument/2006/customXml" ds:itemID="{901C47F6-9C92-4208-8266-5F670CEB6507}"/>
</file>

<file path=customXml/itemProps3.xml><?xml version="1.0" encoding="utf-8"?>
<ds:datastoreItem xmlns:ds="http://schemas.openxmlformats.org/officeDocument/2006/customXml" ds:itemID="{DCE75B71-E360-4D49-886D-D91FC4BD1D1D}"/>
</file>

<file path=docProps/app.xml><?xml version="1.0" encoding="utf-8"?>
<Properties xmlns="http://schemas.openxmlformats.org/officeDocument/2006/extended-properties" xmlns:vt="http://schemas.openxmlformats.org/officeDocument/2006/docPropsVTypes">
  <TotalTime>305</TotalTime>
  <Words>178</Words>
  <Application>Microsoft Office PowerPoint</Application>
  <PresentationFormat>On-screen Show (4:3)</PresentationFormat>
  <Paragraphs>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50</cp:revision>
  <dcterms:created xsi:type="dcterms:W3CDTF">2017-06-15T10:43:50Z</dcterms:created>
  <dcterms:modified xsi:type="dcterms:W3CDTF">2018-05-07T10:30:08Z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