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97" r:id="rId2"/>
    <p:sldId id="298"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AF4"/>
    <a:srgbClr val="471FE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72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4E231-D57E-4427-AF2D-B0A462C32D3A}" type="datetimeFigureOut">
              <a:rPr lang="en-US" smtClean="0"/>
              <a:pPr/>
              <a:t>5/7/2018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A32C96-3758-4203-A354-CCCA137C74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 xmlns:p14="http://schemas.microsoft.com/office/powerpoint/2010/main" val="339173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a:solidFill>
                  <a:srgbClr val="0033CC"/>
                </a:solidFill>
                <a:latin typeface="Arial" charset="0"/>
                <a:cs typeface="Arial" charset="0"/>
                <a:sym typeface="Wingdings" pitchFamily="2" charset="2"/>
              </a:rPr>
              <a:t>Make a list of closed questions (only ‘yes’ or ‘no’ as an answer) to ask other contractors if they have the same issues based on the management or HSE-MS failings or shortfalls identified in the investigation. Pretend you have to audit other companies to see if they could have the same issues.</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 xmlns:p14="http://schemas.microsoft.com/office/powerpoint/2010/main" val="170229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CE7204-ADB1-4154-B7BE-8AC8310990A4}"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19174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E7204-ADB1-4154-B7BE-8AC8310990A4}"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75815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E7204-ADB1-4154-B7BE-8AC8310990A4}"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91225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lgn="l">
              <a:defRPr/>
            </a:pPr>
            <a:endParaRPr lang="en-US" dirty="0">
              <a:solidFill>
                <a:srgbClr val="000000"/>
              </a:solidFill>
              <a:cs typeface="+mn-cs"/>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fld id="{1ACE7204-ADB1-4154-B7BE-8AC8310990A4}" type="datetimeFigureOut">
              <a:rPr lang="en-US" smtClean="0"/>
              <a:pPr/>
              <a:t>5/7/2018</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lgn="ctr">
              <a:defRPr/>
            </a:lvl1pPr>
          </a:lstStyle>
          <a:p>
            <a:fld id="{9C0877B9-A654-41F3-AC11-A63AF75A463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a:defRPr/>
            </a:lvl1pPr>
          </a:lstStyle>
          <a:p>
            <a:fld id="{1ACE7204-ADB1-4154-B7BE-8AC8310990A4}" type="datetimeFigureOut">
              <a:rPr lang="en-US" smtClean="0"/>
              <a:pPr/>
              <a:t>5/7/2018</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lgn="ctr">
              <a:defRPr/>
            </a:lvl1pPr>
          </a:lstStyle>
          <a:p>
            <a:fld id="{9C0877B9-A654-41F3-AC11-A63AF75A463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5"/>
          <p:cNvSpPr>
            <a:spLocks noGrp="1" noChangeArrowheads="1"/>
          </p:cNvSpPr>
          <p:nvPr>
            <p:ph type="dt" sz="half" idx="10"/>
          </p:nvPr>
        </p:nvSpPr>
        <p:spPr>
          <a:xfrm>
            <a:off x="457200" y="6356350"/>
            <a:ext cx="2133600" cy="365125"/>
          </a:xfrm>
          <a:prstGeom prst="rect">
            <a:avLst/>
          </a:prstGeom>
        </p:spPr>
        <p:txBody>
          <a:bodyPr/>
          <a:lstStyle>
            <a:lvl1pPr>
              <a:defRPr/>
            </a:lvl1pPr>
          </a:lstStyle>
          <a:p>
            <a:fld id="{1ACE7204-ADB1-4154-B7BE-8AC8310990A4}" type="datetimeFigureOut">
              <a:rPr lang="en-US" smtClean="0"/>
              <a:pPr/>
              <a:t>5/7/2018</a:t>
            </a:fld>
            <a:endParaRPr lang="en-US"/>
          </a:p>
        </p:txBody>
      </p:sp>
      <p:sp>
        <p:nvSpPr>
          <p:cNvPr id="7" name="Rectangle 6"/>
          <p:cNvSpPr>
            <a:spLocks noGrp="1" noChangeArrowheads="1"/>
          </p:cNvSpPr>
          <p:nvPr>
            <p:ph type="ftr" sz="quarter" idx="11"/>
          </p:nvPr>
        </p:nvSpPr>
        <p:spPr/>
        <p:txBody>
          <a:bodyPr/>
          <a:lstStyle>
            <a:lvl1pPr>
              <a:defRPr/>
            </a:lvl1pPr>
          </a:lstStyle>
          <a:p>
            <a:endParaRPr lang="en-US"/>
          </a:p>
        </p:txBody>
      </p:sp>
      <p:sp>
        <p:nvSpPr>
          <p:cNvPr id="8" name="Rectangle 7"/>
          <p:cNvSpPr>
            <a:spLocks noGrp="1" noChangeArrowheads="1"/>
          </p:cNvSpPr>
          <p:nvPr>
            <p:ph type="sldNum" sz="quarter" idx="12"/>
          </p:nvPr>
        </p:nvSpPr>
        <p:spPr/>
        <p:txBody>
          <a:bodyPr/>
          <a:lstStyle>
            <a:lvl1pPr>
              <a:defRPr/>
            </a:lvl1pPr>
          </a:lstStyle>
          <a:p>
            <a:fld id="{9C0877B9-A654-41F3-AC11-A63AF75A463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1" y="236542"/>
            <a:ext cx="8364538" cy="607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0"/>
          <p:cNvSpPr>
            <a:spLocks noGrp="1" noChangeArrowheads="1"/>
          </p:cNvSpPr>
          <p:nvPr>
            <p:ph type="sldNum" sz="quarter" idx="10"/>
          </p:nvPr>
        </p:nvSpPr>
        <p:spPr>
          <a:ln/>
        </p:spPr>
        <p:txBody>
          <a:bodyPr/>
          <a:lstStyle>
            <a:lvl1pPr>
              <a:defRPr/>
            </a:lvl1pPr>
          </a:lstStyle>
          <a:p>
            <a:fld id="{9C0877B9-A654-41F3-AC11-A63AF75A46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E7204-ADB1-4154-B7BE-8AC8310990A4}"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115795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7204-ADB1-4154-B7BE-8AC8310990A4}"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4314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CE7204-ADB1-4154-B7BE-8AC8310990A4}"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37515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E7204-ADB1-4154-B7BE-8AC8310990A4}" type="datetimeFigureOut">
              <a:rPr lang="en-US" smtClean="0"/>
              <a:pPr/>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268841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CE7204-ADB1-4154-B7BE-8AC8310990A4}" type="datetimeFigureOut">
              <a:rPr lang="en-US" smtClean="0"/>
              <a:pPr/>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189057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E7204-ADB1-4154-B7BE-8AC8310990A4}" type="datetimeFigureOut">
              <a:rPr lang="en-US" smtClean="0"/>
              <a:pPr/>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34430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E7204-ADB1-4154-B7BE-8AC8310990A4}"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24690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E7204-ADB1-4154-B7BE-8AC8310990A4}"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47264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E7204-ADB1-4154-B7BE-8AC8310990A4}" type="datetimeFigureOut">
              <a:rPr lang="en-US" smtClean="0"/>
              <a:pPr/>
              <a:t>5/7/2018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877B9-A654-41F3-AC11-A63AF75A4638}" type="slidenum">
              <a:rPr lang="en-US" smtClean="0"/>
              <a:pPr/>
              <a:t>‹#›</a:t>
            </a:fld>
            <a:endParaRPr lang="en-US"/>
          </a:p>
        </p:txBody>
      </p:sp>
      <p:pic>
        <p:nvPicPr>
          <p:cNvPr id="2051" name="Picture 3" descr="C:\Ruchi\Ruchi\PDO\2012\Corporate Identity\PDO ppt 2.jpg"/>
          <p:cNvPicPr>
            <a:picLocks noChangeAspect="1" noChangeArrowheads="1"/>
          </p:cNvPicPr>
          <p:nvPr/>
        </p:nvPicPr>
        <p:blipFill>
          <a:blip r:embed="rId17" cstate="email">
            <a:extLst>
              <a:ext uri="{28A0092B-C50C-407E-A947-70E740481C1C}">
                <a14:useLocalDpi xmlns:a14="http://schemas.microsoft.com/office/drawing/2010/main" xmlns="" val="0"/>
              </a:ext>
            </a:extLst>
          </a:blip>
          <a:srcRect/>
          <a:stretch>
            <a:fillRect/>
          </a:stretch>
        </p:blipFill>
        <p:spPr bwMode="auto">
          <a:xfrm>
            <a:off x="0" y="0"/>
            <a:ext cx="9144000" cy="68640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6576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228600" y="838200"/>
            <a:ext cx="5410200" cy="4770537"/>
          </a:xfrm>
          <a:prstGeom prst="rect">
            <a:avLst/>
          </a:prstGeom>
          <a:noFill/>
          <a:ln w="19050">
            <a:noFill/>
            <a:miter lim="800000"/>
            <a:headEnd/>
            <a:tailEnd/>
          </a:ln>
        </p:spPr>
        <p:txBody>
          <a:bodyPr wrap="square">
            <a:spAutoFit/>
          </a:bodyPr>
          <a:lstStyle/>
          <a:p>
            <a:pPr marL="114300" indent="-114300" algn="just">
              <a:defRPr/>
            </a:pPr>
            <a:r>
              <a:rPr lang="en-GB" sz="1600" b="1" dirty="0">
                <a:solidFill>
                  <a:srgbClr val="333399"/>
                </a:solidFill>
                <a:latin typeface="Tahoma" pitchFamily="34" charset="0"/>
                <a:ea typeface="Tahoma" pitchFamily="34" charset="0"/>
                <a:cs typeface="Tahoma" pitchFamily="34" charset="0"/>
              </a:rPr>
              <a:t>Date:</a:t>
            </a:r>
            <a:r>
              <a:rPr lang="en-US" sz="1600" b="1" dirty="0">
                <a:solidFill>
                  <a:srgbClr val="333399"/>
                </a:solidFill>
                <a:latin typeface="Tahoma" pitchFamily="34" charset="0"/>
                <a:ea typeface="Tahoma" pitchFamily="34" charset="0"/>
                <a:cs typeface="Tahoma" pitchFamily="34" charset="0"/>
              </a:rPr>
              <a:t> </a:t>
            </a:r>
            <a:r>
              <a:rPr lang="en-US" sz="1600" b="1" dirty="0" smtClean="0">
                <a:solidFill>
                  <a:srgbClr val="333399"/>
                </a:solidFill>
                <a:latin typeface="Tahoma" pitchFamily="34" charset="0"/>
                <a:ea typeface="Tahoma" pitchFamily="34" charset="0"/>
                <a:cs typeface="Tahoma" pitchFamily="34" charset="0"/>
              </a:rPr>
              <a:t>25.09.2017	               Incident: LTI</a:t>
            </a:r>
            <a:endParaRPr lang="en-US" sz="1600" b="1" dirty="0">
              <a:solidFill>
                <a:srgbClr val="333399"/>
              </a:solidFill>
              <a:latin typeface="Tahoma" pitchFamily="34" charset="0"/>
              <a:ea typeface="Tahoma" pitchFamily="34" charset="0"/>
              <a:cs typeface="Tahoma" pitchFamily="34" charset="0"/>
            </a:endParaRPr>
          </a:p>
          <a:p>
            <a:pPr marL="114300" indent="-114300" algn="just">
              <a:defRPr/>
            </a:pPr>
            <a:r>
              <a:rPr lang="en-US" sz="1600" b="1" dirty="0" smtClean="0">
                <a:solidFill>
                  <a:srgbClr val="FF0000"/>
                </a:solidFill>
                <a:latin typeface="+mj-lt"/>
              </a:rPr>
              <a:t>What happened?</a:t>
            </a:r>
            <a:endParaRPr lang="en-US" sz="1600" dirty="0" smtClean="0">
              <a:solidFill>
                <a:srgbClr val="FF0000"/>
              </a:solidFill>
              <a:latin typeface="+mj-lt"/>
            </a:endParaRPr>
          </a:p>
          <a:p>
            <a:pPr algn="just">
              <a:spcBef>
                <a:spcPct val="50000"/>
              </a:spcBef>
              <a:defRPr/>
            </a:pPr>
            <a:r>
              <a:rPr lang="en-US" sz="1600" dirty="0" smtClean="0">
                <a:latin typeface="Calibri" pitchFamily="34" charset="0"/>
                <a:cs typeface="Calibri" pitchFamily="34" charset="0"/>
              </a:rPr>
              <a:t>Contractor requested to replace isolation valve on flow line  L398 due to integrity issues with the existing isolation valve. Ignition occurred through an electrostatic discharge the resulting flash fire injured nearby Vacuum Tanker Driver Assistance</a:t>
            </a:r>
            <a:r>
              <a:rPr lang="en-US" sz="1600" dirty="0" smtClean="0">
                <a:latin typeface="Calibri" pitchFamily="34" charset="0"/>
                <a:cs typeface="Calibri" pitchFamily="34" charset="0"/>
              </a:rPr>
              <a:t>.</a:t>
            </a:r>
            <a:endParaRPr lang="en-US" sz="1600" dirty="0" smtClean="0">
              <a:solidFill>
                <a:srgbClr val="000000"/>
              </a:solidFill>
              <a:latin typeface="Calibri" pitchFamily="34" charset="0"/>
              <a:cs typeface="Calibri" pitchFamily="34" charset="0"/>
            </a:endParaRPr>
          </a:p>
          <a:p>
            <a:pPr marL="114300" indent="-114300" algn="just">
              <a:defRPr/>
            </a:pPr>
            <a:r>
              <a:rPr lang="en-US" sz="1600" b="1" dirty="0" smtClean="0">
                <a:solidFill>
                  <a:srgbClr val="333399"/>
                </a:solidFill>
                <a:latin typeface="+mj-lt"/>
              </a:rPr>
              <a:t>Your </a:t>
            </a:r>
            <a:r>
              <a:rPr lang="en-US" sz="1600" b="1" dirty="0">
                <a:solidFill>
                  <a:srgbClr val="333399"/>
                </a:solidFill>
                <a:latin typeface="+mj-lt"/>
              </a:rPr>
              <a:t>learning from this incident..</a:t>
            </a:r>
          </a:p>
          <a:p>
            <a:pPr marL="114300" indent="-114300" algn="just">
              <a:defRPr/>
            </a:pPr>
            <a:endParaRPr lang="en-US" sz="800" dirty="0" smtClean="0">
              <a:solidFill>
                <a:srgbClr val="000000"/>
              </a:solidFill>
              <a:latin typeface="Arial" charset="0"/>
            </a:endParaRPr>
          </a:p>
          <a:p>
            <a:pPr marL="269875" lvl="0" indent="-171450">
              <a:buFont typeface="Arial" charset="0"/>
              <a:buChar char="•"/>
            </a:pPr>
            <a:r>
              <a:rPr lang="en-US" sz="1600" dirty="0" smtClean="0">
                <a:latin typeface="Calibri" pitchFamily="34" charset="0"/>
                <a:cs typeface="Calibri" pitchFamily="34" charset="0"/>
              </a:rPr>
              <a:t>Understanding of the executors PR-1073 requirement “Bonding/Grounding”</a:t>
            </a:r>
          </a:p>
          <a:p>
            <a:pPr marL="269875" lvl="0" indent="-171450">
              <a:buFont typeface="Arial" charset="0"/>
              <a:buChar char="•"/>
            </a:pPr>
            <a:r>
              <a:rPr lang="en-US" sz="1600" dirty="0" smtClean="0">
                <a:latin typeface="Calibri" pitchFamily="34" charset="0"/>
                <a:cs typeface="Calibri" pitchFamily="34" charset="0"/>
              </a:rPr>
              <a:t>Bonding and grounding was not mentioned as part of PTW</a:t>
            </a:r>
          </a:p>
          <a:p>
            <a:pPr marL="269875" lvl="0" indent="-171450">
              <a:buFont typeface="Arial" charset="0"/>
              <a:buChar char="•"/>
            </a:pPr>
            <a:r>
              <a:rPr lang="en-US" sz="1600" dirty="0" smtClean="0">
                <a:latin typeface="Calibri" pitchFamily="34" charset="0"/>
                <a:cs typeface="Calibri" pitchFamily="34" charset="0"/>
              </a:rPr>
              <a:t>No method statement attached in PTW due to lack of the procedure understanding.  </a:t>
            </a:r>
            <a:endParaRPr lang="en-US" sz="1600" dirty="0" smtClean="0">
              <a:solidFill>
                <a:schemeClr val="accent2"/>
              </a:solidFill>
              <a:latin typeface="Calibri" pitchFamily="34" charset="0"/>
              <a:cs typeface="Calibri" pitchFamily="34" charset="0"/>
            </a:endParaRPr>
          </a:p>
          <a:p>
            <a:pPr marL="269875" lvl="0" indent="-171450">
              <a:buFont typeface="Arial" charset="0"/>
              <a:buChar char="•"/>
            </a:pPr>
            <a:r>
              <a:rPr lang="en-US" sz="1600" dirty="0" smtClean="0">
                <a:latin typeface="Calibri" pitchFamily="34" charset="0"/>
                <a:cs typeface="Calibri" pitchFamily="34" charset="0"/>
              </a:rPr>
              <a:t>Bonding and grounding was not verified as per PR-1073, neither by  contractor, nor PDO because of lack of knowledge of the consequence and updated vacuum tanker procedure (PR-2282) the system was not yet approved for use. </a:t>
            </a:r>
            <a:endParaRPr lang="en-US" sz="1400" dirty="0">
              <a:solidFill>
                <a:srgbClr val="000000"/>
              </a:solidFill>
              <a:latin typeface="Arial" charset="0"/>
            </a:endParaRPr>
          </a:p>
        </p:txBody>
      </p:sp>
      <p:sp>
        <p:nvSpPr>
          <p:cNvPr id="26628" name="TextBox 16"/>
          <p:cNvSpPr txBox="1">
            <a:spLocks noChangeArrowheads="1"/>
          </p:cNvSpPr>
          <p:nvPr/>
        </p:nvSpPr>
        <p:spPr bwMode="auto">
          <a:xfrm>
            <a:off x="457200" y="5562600"/>
            <a:ext cx="4953000" cy="738664"/>
          </a:xfrm>
          <a:prstGeom prst="rect">
            <a:avLst/>
          </a:prstGeom>
          <a:solidFill>
            <a:srgbClr val="341AF4"/>
          </a:solidFill>
          <a:ln w="9525">
            <a:noFill/>
            <a:miter lim="800000"/>
            <a:headEnd/>
            <a:tailEnd/>
          </a:ln>
        </p:spPr>
        <p:txBody>
          <a:bodyPr wrap="square">
            <a:spAutoFit/>
          </a:bodyPr>
          <a:lstStyle/>
          <a:p>
            <a:pPr algn="ctr"/>
            <a:r>
              <a:rPr lang="en-US" sz="1400" b="1" dirty="0" smtClean="0">
                <a:solidFill>
                  <a:srgbClr val="FFFF00"/>
                </a:solidFill>
                <a:latin typeface="Tahoma" pitchFamily="34" charset="0"/>
              </a:rPr>
              <a:t>“Bonding/Grounding of the system Will prevent Ignition occurred through an electrostatic discharge</a:t>
            </a:r>
            <a:r>
              <a:rPr lang="en-US" sz="1400" b="1" dirty="0" smtClean="0">
                <a:solidFill>
                  <a:srgbClr val="FFFF00"/>
                </a:solidFill>
                <a:latin typeface="Tahoma" pitchFamily="34" charset="0"/>
              </a:rPr>
              <a:t>”</a:t>
            </a:r>
            <a:endParaRPr lang="en-US" sz="1400" dirty="0">
              <a:solidFill>
                <a:srgbClr val="FF0000"/>
              </a:solidFill>
              <a:latin typeface="Tahoma" pitchFamily="34" charset="0"/>
            </a:endParaRP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5" name="Slide Number Placeholder 4"/>
          <p:cNvSpPr>
            <a:spLocks noGrp="1"/>
          </p:cNvSpPr>
          <p:nvPr>
            <p:ph type="sldNum" sz="quarter" idx="12"/>
          </p:nvPr>
        </p:nvSpPr>
        <p:spPr/>
        <p:txBody>
          <a:bodyPr/>
          <a:lstStyle/>
          <a:p>
            <a:pPr>
              <a:defRPr/>
            </a:pPr>
            <a:fld id="{C085B925-3865-4333-AFCB-ABF9FE11EB42}" type="slidenum">
              <a:rPr lang="en-US" smtClean="0"/>
              <a:pPr>
                <a:defRPr/>
              </a:pPr>
              <a:t>1</a:t>
            </a:fld>
            <a:endParaRPr lang="en-US"/>
          </a:p>
        </p:txBody>
      </p:sp>
      <p:sp>
        <p:nvSpPr>
          <p:cNvPr id="25" name="TextBox 24"/>
          <p:cNvSpPr txBox="1"/>
          <p:nvPr/>
        </p:nvSpPr>
        <p:spPr>
          <a:xfrm>
            <a:off x="6201848" y="5486400"/>
            <a:ext cx="1646752" cy="246221"/>
          </a:xfrm>
          <a:prstGeom prst="rect">
            <a:avLst/>
          </a:prstGeom>
          <a:noFill/>
        </p:spPr>
        <p:txBody>
          <a:bodyPr wrap="square" rtlCol="0">
            <a:spAutoFit/>
          </a:bodyPr>
          <a:lstStyle/>
          <a:p>
            <a:pPr algn="ctr"/>
            <a:r>
              <a:rPr lang="en-US" sz="1000" dirty="0" smtClean="0">
                <a:solidFill>
                  <a:srgbClr val="FFFF00"/>
                </a:solidFill>
                <a:latin typeface="+mj-lt"/>
              </a:rPr>
              <a:t>Stable platform</a:t>
            </a:r>
            <a:endParaRPr lang="en-US" sz="1000" dirty="0">
              <a:solidFill>
                <a:srgbClr val="FFFF00"/>
              </a:solidFill>
              <a:latin typeface="+mj-lt"/>
            </a:endParaRPr>
          </a:p>
        </p:txBody>
      </p:sp>
      <p:grpSp>
        <p:nvGrpSpPr>
          <p:cNvPr id="17" name="Group 16"/>
          <p:cNvGrpSpPr/>
          <p:nvPr/>
        </p:nvGrpSpPr>
        <p:grpSpPr>
          <a:xfrm>
            <a:off x="5638800" y="914400"/>
            <a:ext cx="3369947" cy="1999259"/>
            <a:chOff x="-320995" y="627893"/>
            <a:chExt cx="9160195" cy="4934707"/>
          </a:xfrm>
        </p:grpSpPr>
        <p:pic>
          <p:nvPicPr>
            <p:cNvPr id="18" name="Picture 2"/>
            <p:cNvPicPr>
              <a:picLocks noChangeAspect="1" noChangeArrowheads="1"/>
            </p:cNvPicPr>
            <p:nvPr/>
          </p:nvPicPr>
          <p:blipFill>
            <a:blip r:embed="rId3" cstate="email"/>
            <a:srcRect/>
            <a:stretch>
              <a:fillRect/>
            </a:stretch>
          </p:blipFill>
          <p:spPr bwMode="auto">
            <a:xfrm>
              <a:off x="76200" y="1143000"/>
              <a:ext cx="8763000" cy="441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7" name="Freeform 11"/>
            <p:cNvSpPr>
              <a:spLocks/>
            </p:cNvSpPr>
            <p:nvPr/>
          </p:nvSpPr>
          <p:spPr bwMode="auto">
            <a:xfrm>
              <a:off x="5400136" y="3276600"/>
              <a:ext cx="1147609" cy="1009290"/>
            </a:xfrm>
            <a:custGeom>
              <a:avLst/>
              <a:gdLst>
                <a:gd name="T0" fmla="*/ 138022 w 1147609"/>
                <a:gd name="T1" fmla="*/ 254171 h 1254836"/>
                <a:gd name="T2" fmla="*/ 163902 w 1147609"/>
                <a:gd name="T3" fmla="*/ 90270 h 1254836"/>
                <a:gd name="T4" fmla="*/ 258792 w 1147609"/>
                <a:gd name="T5" fmla="*/ 21258 h 1254836"/>
                <a:gd name="T6" fmla="*/ 465826 w 1147609"/>
                <a:gd name="T7" fmla="*/ 38511 h 1254836"/>
                <a:gd name="T8" fmla="*/ 854015 w 1147609"/>
                <a:gd name="T9" fmla="*/ 55764 h 1254836"/>
                <a:gd name="T10" fmla="*/ 888521 w 1147609"/>
                <a:gd name="T11" fmla="*/ 107522 h 1254836"/>
                <a:gd name="T12" fmla="*/ 923026 w 1147609"/>
                <a:gd name="T13" fmla="*/ 219666 h 1254836"/>
                <a:gd name="T14" fmla="*/ 983411 w 1147609"/>
                <a:gd name="T15" fmla="*/ 357688 h 1254836"/>
                <a:gd name="T16" fmla="*/ 1086928 w 1147609"/>
                <a:gd name="T17" fmla="*/ 400820 h 1254836"/>
                <a:gd name="T18" fmla="*/ 1112807 w 1147609"/>
                <a:gd name="T19" fmla="*/ 461205 h 1254836"/>
                <a:gd name="T20" fmla="*/ 1147313 w 1147609"/>
                <a:gd name="T21" fmla="*/ 573349 h 1254836"/>
                <a:gd name="T22" fmla="*/ 1112807 w 1147609"/>
                <a:gd name="T23" fmla="*/ 702745 h 1254836"/>
                <a:gd name="T24" fmla="*/ 1086928 w 1147609"/>
                <a:gd name="T25" fmla="*/ 763130 h 1254836"/>
                <a:gd name="T26" fmla="*/ 1061049 w 1147609"/>
                <a:gd name="T27" fmla="*/ 849394 h 1254836"/>
                <a:gd name="T28" fmla="*/ 1026543 w 1147609"/>
                <a:gd name="T29" fmla="*/ 1021922 h 1254836"/>
                <a:gd name="T30" fmla="*/ 879894 w 1147609"/>
                <a:gd name="T31" fmla="*/ 1056428 h 1254836"/>
                <a:gd name="T32" fmla="*/ 819509 w 1147609"/>
                <a:gd name="T33" fmla="*/ 1125439 h 1254836"/>
                <a:gd name="T34" fmla="*/ 750498 w 1147609"/>
                <a:gd name="T35" fmla="*/ 1203077 h 1254836"/>
                <a:gd name="T36" fmla="*/ 646981 w 1147609"/>
                <a:gd name="T37" fmla="*/ 1185824 h 1254836"/>
                <a:gd name="T38" fmla="*/ 543464 w 1147609"/>
                <a:gd name="T39" fmla="*/ 1254836 h 1254836"/>
                <a:gd name="T40" fmla="*/ 491706 w 1147609"/>
                <a:gd name="T41" fmla="*/ 1211703 h 1254836"/>
                <a:gd name="T42" fmla="*/ 353683 w 1147609"/>
                <a:gd name="T43" fmla="*/ 1099560 h 1254836"/>
                <a:gd name="T44" fmla="*/ 267419 w 1147609"/>
                <a:gd name="T45" fmla="*/ 1065054 h 1254836"/>
                <a:gd name="T46" fmla="*/ 215660 w 1147609"/>
                <a:gd name="T47" fmla="*/ 1030549 h 1254836"/>
                <a:gd name="T48" fmla="*/ 181155 w 1147609"/>
                <a:gd name="T49" fmla="*/ 901153 h 1254836"/>
                <a:gd name="T50" fmla="*/ 120770 w 1147609"/>
                <a:gd name="T51" fmla="*/ 806262 h 1254836"/>
                <a:gd name="T52" fmla="*/ 86264 w 1147609"/>
                <a:gd name="T53" fmla="*/ 728624 h 1254836"/>
                <a:gd name="T54" fmla="*/ 60385 w 1147609"/>
                <a:gd name="T55" fmla="*/ 676866 h 1254836"/>
                <a:gd name="T56" fmla="*/ 25879 w 1147609"/>
                <a:gd name="T57" fmla="*/ 607854 h 1254836"/>
                <a:gd name="T58" fmla="*/ 0 w 1147609"/>
                <a:gd name="T59" fmla="*/ 461205 h 1254836"/>
                <a:gd name="T60" fmla="*/ 25879 w 1147609"/>
                <a:gd name="T61" fmla="*/ 331809 h 1254836"/>
                <a:gd name="T62" fmla="*/ 60385 w 1147609"/>
                <a:gd name="T63" fmla="*/ 254171 h 1254836"/>
                <a:gd name="T64" fmla="*/ 155275 w 1147609"/>
                <a:gd name="T65" fmla="*/ 176534 h 12548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7609"/>
                <a:gd name="T100" fmla="*/ 0 h 1254836"/>
                <a:gd name="T101" fmla="*/ 1147609 w 1147609"/>
                <a:gd name="T102" fmla="*/ 1254836 h 12548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7609" h="1254836">
                  <a:moveTo>
                    <a:pt x="120770" y="280051"/>
                  </a:moveTo>
                  <a:cubicBezTo>
                    <a:pt x="126521" y="271424"/>
                    <a:pt x="135886" y="264316"/>
                    <a:pt x="138022" y="254171"/>
                  </a:cubicBezTo>
                  <a:cubicBezTo>
                    <a:pt x="147574" y="208800"/>
                    <a:pt x="140612" y="160135"/>
                    <a:pt x="155275" y="116149"/>
                  </a:cubicBezTo>
                  <a:cubicBezTo>
                    <a:pt x="158151" y="107523"/>
                    <a:pt x="159835" y="98403"/>
                    <a:pt x="163902" y="90270"/>
                  </a:cubicBezTo>
                  <a:cubicBezTo>
                    <a:pt x="170924" y="76227"/>
                    <a:pt x="193825" y="45849"/>
                    <a:pt x="207034" y="38511"/>
                  </a:cubicBezTo>
                  <a:cubicBezTo>
                    <a:pt x="222931" y="29679"/>
                    <a:pt x="241539" y="27009"/>
                    <a:pt x="258792" y="21258"/>
                  </a:cubicBezTo>
                  <a:lnTo>
                    <a:pt x="284672" y="12632"/>
                  </a:lnTo>
                  <a:cubicBezTo>
                    <a:pt x="402616" y="19570"/>
                    <a:pt x="398433" y="0"/>
                    <a:pt x="465826" y="38511"/>
                  </a:cubicBezTo>
                  <a:cubicBezTo>
                    <a:pt x="474828" y="43655"/>
                    <a:pt x="483079" y="50013"/>
                    <a:pt x="491706" y="55764"/>
                  </a:cubicBezTo>
                  <a:cubicBezTo>
                    <a:pt x="530824" y="54367"/>
                    <a:pt x="774495" y="37053"/>
                    <a:pt x="854015" y="55764"/>
                  </a:cubicBezTo>
                  <a:cubicBezTo>
                    <a:pt x="865890" y="58558"/>
                    <a:pt x="871268" y="73017"/>
                    <a:pt x="879894" y="81643"/>
                  </a:cubicBezTo>
                  <a:cubicBezTo>
                    <a:pt x="882770" y="90269"/>
                    <a:pt x="884455" y="99389"/>
                    <a:pt x="888521" y="107522"/>
                  </a:cubicBezTo>
                  <a:cubicBezTo>
                    <a:pt x="921966" y="174413"/>
                    <a:pt x="892716" y="94234"/>
                    <a:pt x="914400" y="159281"/>
                  </a:cubicBezTo>
                  <a:cubicBezTo>
                    <a:pt x="917275" y="179409"/>
                    <a:pt x="923026" y="199333"/>
                    <a:pt x="923026" y="219666"/>
                  </a:cubicBezTo>
                  <a:cubicBezTo>
                    <a:pt x="923026" y="295265"/>
                    <a:pt x="921738" y="292541"/>
                    <a:pt x="905773" y="340436"/>
                  </a:cubicBezTo>
                  <a:cubicBezTo>
                    <a:pt x="935417" y="346364"/>
                    <a:pt x="954989" y="349567"/>
                    <a:pt x="983411" y="357688"/>
                  </a:cubicBezTo>
                  <a:cubicBezTo>
                    <a:pt x="1045309" y="375373"/>
                    <a:pt x="964724" y="357402"/>
                    <a:pt x="1052422" y="374941"/>
                  </a:cubicBezTo>
                  <a:cubicBezTo>
                    <a:pt x="1063924" y="383567"/>
                    <a:pt x="1077724" y="389775"/>
                    <a:pt x="1086928" y="400820"/>
                  </a:cubicBezTo>
                  <a:cubicBezTo>
                    <a:pt x="1092749" y="407806"/>
                    <a:pt x="1091973" y="418342"/>
                    <a:pt x="1095555" y="426700"/>
                  </a:cubicBezTo>
                  <a:cubicBezTo>
                    <a:pt x="1100620" y="438519"/>
                    <a:pt x="1107584" y="449454"/>
                    <a:pt x="1112807" y="461205"/>
                  </a:cubicBezTo>
                  <a:cubicBezTo>
                    <a:pt x="1117329" y="471380"/>
                    <a:pt x="1134622" y="513959"/>
                    <a:pt x="1138687" y="530217"/>
                  </a:cubicBezTo>
                  <a:cubicBezTo>
                    <a:pt x="1142243" y="544441"/>
                    <a:pt x="1144438" y="558972"/>
                    <a:pt x="1147313" y="573349"/>
                  </a:cubicBezTo>
                  <a:cubicBezTo>
                    <a:pt x="1144438" y="607855"/>
                    <a:pt x="1147609" y="643410"/>
                    <a:pt x="1138687" y="676866"/>
                  </a:cubicBezTo>
                  <a:cubicBezTo>
                    <a:pt x="1135544" y="688654"/>
                    <a:pt x="1119574" y="692594"/>
                    <a:pt x="1112807" y="702745"/>
                  </a:cubicBezTo>
                  <a:cubicBezTo>
                    <a:pt x="1107763" y="710311"/>
                    <a:pt x="1107763" y="720266"/>
                    <a:pt x="1104181" y="728624"/>
                  </a:cubicBezTo>
                  <a:cubicBezTo>
                    <a:pt x="1099115" y="740444"/>
                    <a:pt x="1092679" y="751628"/>
                    <a:pt x="1086928" y="763130"/>
                  </a:cubicBezTo>
                  <a:cubicBezTo>
                    <a:pt x="1084053" y="774632"/>
                    <a:pt x="1081709" y="786280"/>
                    <a:pt x="1078302" y="797636"/>
                  </a:cubicBezTo>
                  <a:cubicBezTo>
                    <a:pt x="1073076" y="815055"/>
                    <a:pt x="1061049" y="849394"/>
                    <a:pt x="1061049" y="849394"/>
                  </a:cubicBezTo>
                  <a:cubicBezTo>
                    <a:pt x="1058173" y="898277"/>
                    <a:pt x="1062025" y="948026"/>
                    <a:pt x="1052422" y="996043"/>
                  </a:cubicBezTo>
                  <a:cubicBezTo>
                    <a:pt x="1050029" y="1008006"/>
                    <a:pt x="1037207" y="1015997"/>
                    <a:pt x="1026543" y="1021922"/>
                  </a:cubicBezTo>
                  <a:cubicBezTo>
                    <a:pt x="1010646" y="1030754"/>
                    <a:pt x="992038" y="1033424"/>
                    <a:pt x="974785" y="1039175"/>
                  </a:cubicBezTo>
                  <a:cubicBezTo>
                    <a:pt x="926910" y="1055134"/>
                    <a:pt x="957936" y="1046673"/>
                    <a:pt x="879894" y="1056428"/>
                  </a:cubicBezTo>
                  <a:cubicBezTo>
                    <a:pt x="871268" y="1062179"/>
                    <a:pt x="860842" y="1065879"/>
                    <a:pt x="854015" y="1073681"/>
                  </a:cubicBezTo>
                  <a:cubicBezTo>
                    <a:pt x="840361" y="1089286"/>
                    <a:pt x="819509" y="1125439"/>
                    <a:pt x="819509" y="1125439"/>
                  </a:cubicBezTo>
                  <a:cubicBezTo>
                    <a:pt x="803774" y="1172645"/>
                    <a:pt x="814654" y="1175313"/>
                    <a:pt x="776377" y="1194451"/>
                  </a:cubicBezTo>
                  <a:cubicBezTo>
                    <a:pt x="768244" y="1198517"/>
                    <a:pt x="759124" y="1200202"/>
                    <a:pt x="750498" y="1203077"/>
                  </a:cubicBezTo>
                  <a:cubicBezTo>
                    <a:pt x="724619" y="1200202"/>
                    <a:pt x="698544" y="1198732"/>
                    <a:pt x="672860" y="1194451"/>
                  </a:cubicBezTo>
                  <a:cubicBezTo>
                    <a:pt x="663891" y="1192956"/>
                    <a:pt x="656018" y="1184820"/>
                    <a:pt x="646981" y="1185824"/>
                  </a:cubicBezTo>
                  <a:cubicBezTo>
                    <a:pt x="628906" y="1187832"/>
                    <a:pt x="612475" y="1197326"/>
                    <a:pt x="595222" y="1203077"/>
                  </a:cubicBezTo>
                  <a:cubicBezTo>
                    <a:pt x="583720" y="1226081"/>
                    <a:pt x="577971" y="1254836"/>
                    <a:pt x="543464" y="1254836"/>
                  </a:cubicBezTo>
                  <a:cubicBezTo>
                    <a:pt x="533096" y="1254836"/>
                    <a:pt x="525550" y="1244220"/>
                    <a:pt x="517585" y="1237583"/>
                  </a:cubicBezTo>
                  <a:cubicBezTo>
                    <a:pt x="508213" y="1229773"/>
                    <a:pt x="499516" y="1221075"/>
                    <a:pt x="491706" y="1211703"/>
                  </a:cubicBezTo>
                  <a:cubicBezTo>
                    <a:pt x="465659" y="1180447"/>
                    <a:pt x="470627" y="1158033"/>
                    <a:pt x="422694" y="1134066"/>
                  </a:cubicBezTo>
                  <a:cubicBezTo>
                    <a:pt x="399690" y="1122564"/>
                    <a:pt x="371869" y="1117746"/>
                    <a:pt x="353683" y="1099560"/>
                  </a:cubicBezTo>
                  <a:cubicBezTo>
                    <a:pt x="345057" y="1090934"/>
                    <a:pt x="339131" y="1078212"/>
                    <a:pt x="327804" y="1073681"/>
                  </a:cubicBezTo>
                  <a:cubicBezTo>
                    <a:pt x="308926" y="1066130"/>
                    <a:pt x="287475" y="1068397"/>
                    <a:pt x="267419" y="1065054"/>
                  </a:cubicBezTo>
                  <a:cubicBezTo>
                    <a:pt x="252956" y="1062644"/>
                    <a:pt x="238664" y="1059303"/>
                    <a:pt x="224287" y="1056428"/>
                  </a:cubicBezTo>
                  <a:cubicBezTo>
                    <a:pt x="221411" y="1047802"/>
                    <a:pt x="216862" y="1039562"/>
                    <a:pt x="215660" y="1030549"/>
                  </a:cubicBezTo>
                  <a:cubicBezTo>
                    <a:pt x="211084" y="996227"/>
                    <a:pt x="215955" y="960488"/>
                    <a:pt x="207034" y="927032"/>
                  </a:cubicBezTo>
                  <a:cubicBezTo>
                    <a:pt x="203891" y="915244"/>
                    <a:pt x="188246" y="911080"/>
                    <a:pt x="181155" y="901153"/>
                  </a:cubicBezTo>
                  <a:cubicBezTo>
                    <a:pt x="173681" y="890689"/>
                    <a:pt x="170282" y="877812"/>
                    <a:pt x="163902" y="866647"/>
                  </a:cubicBezTo>
                  <a:cubicBezTo>
                    <a:pt x="152288" y="846323"/>
                    <a:pt x="133990" y="824770"/>
                    <a:pt x="120770" y="806262"/>
                  </a:cubicBezTo>
                  <a:cubicBezTo>
                    <a:pt x="114744" y="797826"/>
                    <a:pt x="107728" y="789857"/>
                    <a:pt x="103517" y="780383"/>
                  </a:cubicBezTo>
                  <a:cubicBezTo>
                    <a:pt x="96131" y="763764"/>
                    <a:pt x="96352" y="743756"/>
                    <a:pt x="86264" y="728624"/>
                  </a:cubicBezTo>
                  <a:lnTo>
                    <a:pt x="69011" y="702745"/>
                  </a:lnTo>
                  <a:cubicBezTo>
                    <a:pt x="66136" y="694119"/>
                    <a:pt x="65429" y="684432"/>
                    <a:pt x="60385" y="676866"/>
                  </a:cubicBezTo>
                  <a:cubicBezTo>
                    <a:pt x="53618" y="666715"/>
                    <a:pt x="39962" y="661899"/>
                    <a:pt x="34506" y="650987"/>
                  </a:cubicBezTo>
                  <a:cubicBezTo>
                    <a:pt x="27949" y="637873"/>
                    <a:pt x="27953" y="622369"/>
                    <a:pt x="25879" y="607854"/>
                  </a:cubicBezTo>
                  <a:cubicBezTo>
                    <a:pt x="22197" y="582077"/>
                    <a:pt x="21778" y="555859"/>
                    <a:pt x="17253" y="530217"/>
                  </a:cubicBezTo>
                  <a:cubicBezTo>
                    <a:pt x="13132" y="506866"/>
                    <a:pt x="0" y="461205"/>
                    <a:pt x="0" y="461205"/>
                  </a:cubicBezTo>
                  <a:cubicBezTo>
                    <a:pt x="4871" y="427108"/>
                    <a:pt x="8841" y="391334"/>
                    <a:pt x="17253" y="357688"/>
                  </a:cubicBezTo>
                  <a:cubicBezTo>
                    <a:pt x="19458" y="348867"/>
                    <a:pt x="21813" y="339942"/>
                    <a:pt x="25879" y="331809"/>
                  </a:cubicBezTo>
                  <a:cubicBezTo>
                    <a:pt x="30516" y="322536"/>
                    <a:pt x="37381" y="314556"/>
                    <a:pt x="43132" y="305930"/>
                  </a:cubicBezTo>
                  <a:cubicBezTo>
                    <a:pt x="48883" y="288677"/>
                    <a:pt x="45253" y="264259"/>
                    <a:pt x="60385" y="254171"/>
                  </a:cubicBezTo>
                  <a:cubicBezTo>
                    <a:pt x="77638" y="242669"/>
                    <a:pt x="97481" y="234328"/>
                    <a:pt x="112143" y="219666"/>
                  </a:cubicBezTo>
                  <a:lnTo>
                    <a:pt x="155275" y="176534"/>
                  </a:lnTo>
                </a:path>
              </a:pathLst>
            </a:custGeom>
            <a:solidFill>
              <a:srgbClr val="FFFF00">
                <a:alpha val="61176"/>
              </a:srgbClr>
            </a:solidFill>
            <a:ln w="9525" cap="flat" cmpd="sng" algn="ctr">
              <a:solidFill>
                <a:srgbClr val="FF0000"/>
              </a:solidFill>
              <a:prstDash val="solid"/>
              <a:round/>
              <a:headEnd type="none" w="med" len="med"/>
              <a:tailEnd type="none" w="med" len="med"/>
            </a:ln>
          </p:spPr>
          <p:txBody>
            <a:bodyPr/>
            <a:lstStyle/>
            <a:p>
              <a:endParaRPr lang="en-US" sz="900" dirty="0"/>
            </a:p>
          </p:txBody>
        </p:sp>
        <p:sp>
          <p:nvSpPr>
            <p:cNvPr id="28" name="Explosion 1 12"/>
            <p:cNvSpPr>
              <a:spLocks noChangeArrowheads="1"/>
            </p:cNvSpPr>
            <p:nvPr/>
          </p:nvSpPr>
          <p:spPr bwMode="auto">
            <a:xfrm>
              <a:off x="6019800" y="3962399"/>
              <a:ext cx="304800" cy="304800"/>
            </a:xfrm>
            <a:prstGeom prst="irregularSeal1">
              <a:avLst/>
            </a:prstGeom>
            <a:solidFill>
              <a:srgbClr val="FFC000"/>
            </a:solidFill>
            <a:ln w="9525" algn="ctr">
              <a:solidFill>
                <a:schemeClr val="tx1"/>
              </a:solidFill>
              <a:round/>
              <a:headEnd/>
              <a:tailEnd/>
            </a:ln>
          </p:spPr>
          <p:txBody>
            <a:bodyPr/>
            <a:lstStyle/>
            <a:p>
              <a:endParaRPr lang="en-US" sz="900" dirty="0">
                <a:solidFill>
                  <a:srgbClr val="000000"/>
                </a:solidFill>
              </a:endParaRPr>
            </a:p>
          </p:txBody>
        </p:sp>
        <p:sp>
          <p:nvSpPr>
            <p:cNvPr id="30" name="TextBox 14"/>
            <p:cNvSpPr txBox="1">
              <a:spLocks noChangeArrowheads="1"/>
            </p:cNvSpPr>
            <p:nvPr/>
          </p:nvSpPr>
          <p:spPr bwMode="auto">
            <a:xfrm>
              <a:off x="4348578" y="3352798"/>
              <a:ext cx="1158099" cy="417821"/>
            </a:xfrm>
            <a:prstGeom prst="rect">
              <a:avLst/>
            </a:prstGeom>
            <a:solidFill>
              <a:srgbClr val="FFFF00"/>
            </a:solidFill>
            <a:ln w="9525">
              <a:noFill/>
              <a:miter lim="800000"/>
              <a:headEnd/>
              <a:tailEnd/>
            </a:ln>
          </p:spPr>
          <p:txBody>
            <a:bodyPr wrap="none">
              <a:spAutoFit/>
            </a:bodyPr>
            <a:lstStyle/>
            <a:p>
              <a:r>
                <a:rPr lang="en-US" sz="500" dirty="0">
                  <a:solidFill>
                    <a:srgbClr val="000000"/>
                  </a:solidFill>
                </a:rPr>
                <a:t>Gas cloud</a:t>
              </a:r>
            </a:p>
          </p:txBody>
        </p:sp>
        <p:cxnSp>
          <p:nvCxnSpPr>
            <p:cNvPr id="31" name="Straight Arrow Connector 16"/>
            <p:cNvCxnSpPr>
              <a:cxnSpLocks noChangeShapeType="1"/>
              <a:stCxn id="30" idx="3"/>
            </p:cNvCxnSpPr>
            <p:nvPr/>
          </p:nvCxnSpPr>
          <p:spPr bwMode="auto">
            <a:xfrm flipV="1">
              <a:off x="5506676" y="3505204"/>
              <a:ext cx="132122" cy="56506"/>
            </a:xfrm>
            <a:prstGeom prst="straightConnector1">
              <a:avLst/>
            </a:prstGeom>
            <a:noFill/>
            <a:ln w="25400" algn="ctr">
              <a:solidFill>
                <a:schemeClr val="tx1"/>
              </a:solidFill>
              <a:round/>
              <a:headEnd type="arrow" w="med" len="med"/>
              <a:tailEnd type="arrow" w="med" len="med"/>
            </a:ln>
          </p:spPr>
        </p:cxnSp>
        <p:cxnSp>
          <p:nvCxnSpPr>
            <p:cNvPr id="32" name="Straight Arrow Connector 17"/>
            <p:cNvCxnSpPr>
              <a:cxnSpLocks noChangeShapeType="1"/>
            </p:cNvCxnSpPr>
            <p:nvPr/>
          </p:nvCxnSpPr>
          <p:spPr bwMode="auto">
            <a:xfrm>
              <a:off x="6172200" y="4114799"/>
              <a:ext cx="762000" cy="1"/>
            </a:xfrm>
            <a:prstGeom prst="straightConnector1">
              <a:avLst/>
            </a:prstGeom>
            <a:noFill/>
            <a:ln w="25400" algn="ctr">
              <a:solidFill>
                <a:schemeClr val="bg1"/>
              </a:solidFill>
              <a:round/>
              <a:headEnd type="arrow" w="med" len="med"/>
              <a:tailEnd type="arrow" w="med" len="med"/>
            </a:ln>
          </p:spPr>
        </p:cxnSp>
        <p:sp>
          <p:nvSpPr>
            <p:cNvPr id="34" name="object 10"/>
            <p:cNvSpPr txBox="1">
              <a:spLocks noChangeArrowheads="1"/>
            </p:cNvSpPr>
            <p:nvPr/>
          </p:nvSpPr>
          <p:spPr bwMode="auto">
            <a:xfrm>
              <a:off x="-320995" y="627893"/>
              <a:ext cx="8458201" cy="479424"/>
            </a:xfrm>
            <a:prstGeom prst="rect">
              <a:avLst/>
            </a:prstGeom>
            <a:noFill/>
            <a:ln w="9525">
              <a:noFill/>
              <a:miter lim="800000"/>
              <a:headEnd/>
              <a:tailEnd/>
            </a:ln>
          </p:spPr>
          <p:txBody>
            <a:bodyPr lIns="0" tIns="0" rIns="0" bIns="0"/>
            <a:lstStyle/>
            <a:p>
              <a:pPr marL="12700"/>
              <a:endParaRPr lang="en-US" sz="600" b="1" dirty="0">
                <a:solidFill>
                  <a:srgbClr val="000000"/>
                </a:solidFill>
                <a:latin typeface="Arial" charset="0"/>
              </a:endParaRPr>
            </a:p>
            <a:p>
              <a:pPr marL="12700"/>
              <a:endParaRPr lang="en-US" sz="500" dirty="0">
                <a:solidFill>
                  <a:srgbClr val="0000FF"/>
                </a:solidFill>
                <a:latin typeface="Arial" charset="0"/>
              </a:endParaRPr>
            </a:p>
          </p:txBody>
        </p:sp>
        <p:cxnSp>
          <p:nvCxnSpPr>
            <p:cNvPr id="44" name="Straight Arrow Connector 22"/>
            <p:cNvCxnSpPr>
              <a:cxnSpLocks noChangeShapeType="1"/>
            </p:cNvCxnSpPr>
            <p:nvPr/>
          </p:nvCxnSpPr>
          <p:spPr bwMode="auto">
            <a:xfrm>
              <a:off x="4495800" y="1371600"/>
              <a:ext cx="1219200" cy="1600200"/>
            </a:xfrm>
            <a:prstGeom prst="straightConnector1">
              <a:avLst/>
            </a:prstGeom>
            <a:noFill/>
            <a:ln w="25400" algn="ctr">
              <a:solidFill>
                <a:schemeClr val="bg1"/>
              </a:solidFill>
              <a:round/>
              <a:headEnd type="arrow" w="med" len="med"/>
              <a:tailEnd type="arrow" w="med" len="med"/>
            </a:ln>
          </p:spPr>
        </p:cxnSp>
      </p:grpSp>
      <p:grpSp>
        <p:nvGrpSpPr>
          <p:cNvPr id="45" name="Group 131"/>
          <p:cNvGrpSpPr>
            <a:grpSpLocks/>
          </p:cNvGrpSpPr>
          <p:nvPr/>
        </p:nvGrpSpPr>
        <p:grpSpPr bwMode="auto">
          <a:xfrm>
            <a:off x="8610600" y="2362200"/>
            <a:ext cx="319346" cy="544513"/>
            <a:chOff x="3504" y="544"/>
            <a:chExt cx="2287" cy="1855"/>
          </a:xfrm>
        </p:grpSpPr>
        <p:sp>
          <p:nvSpPr>
            <p:cNvPr id="46"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dirty="0"/>
            </a:p>
          </p:txBody>
        </p:sp>
        <p:sp>
          <p:nvSpPr>
            <p:cNvPr id="47"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dirty="0"/>
            </a:p>
          </p:txBody>
        </p:sp>
      </p:grpSp>
      <p:pic>
        <p:nvPicPr>
          <p:cNvPr id="48" name="Picture 2"/>
          <p:cNvPicPr>
            <a:picLocks noChangeAspect="1" noChangeArrowheads="1"/>
          </p:cNvPicPr>
          <p:nvPr/>
        </p:nvPicPr>
        <p:blipFill>
          <a:blip r:embed="rId4" cstate="print"/>
          <a:srcRect/>
          <a:stretch>
            <a:fillRect/>
          </a:stretch>
        </p:blipFill>
        <p:spPr bwMode="auto">
          <a:xfrm>
            <a:off x="5715000" y="3410158"/>
            <a:ext cx="3276600" cy="2466386"/>
          </a:xfrm>
          <a:prstGeom prst="rect">
            <a:avLst/>
          </a:prstGeom>
          <a:noFill/>
          <a:ln w="9525">
            <a:noFill/>
            <a:miter lim="800000"/>
            <a:headEnd/>
            <a:tailEnd/>
          </a:ln>
        </p:spPr>
      </p:pic>
      <p:sp>
        <p:nvSpPr>
          <p:cNvPr id="49" name="Freeform 132"/>
          <p:cNvSpPr>
            <a:spLocks/>
          </p:cNvSpPr>
          <p:nvPr/>
        </p:nvSpPr>
        <p:spPr bwMode="auto">
          <a:xfrm>
            <a:off x="8458200" y="5257800"/>
            <a:ext cx="435497"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50" y="1125539"/>
            <a:ext cx="8351838" cy="421653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solidFill>
                  <a:srgbClr val="0000FF"/>
                </a:solidFill>
                <a:latin typeface="Tahoma" pitchFamily="34" charset="0"/>
              </a:rPr>
              <a:t>Confirm the following</a:t>
            </a:r>
            <a:r>
              <a:rPr lang="en-US" sz="1600" b="1" dirty="0" smtClean="0">
                <a:solidFill>
                  <a:srgbClr val="0000FF"/>
                </a:solidFill>
                <a:latin typeface="Tahoma" pitchFamily="34" charset="0"/>
              </a:rPr>
              <a:t>:</a:t>
            </a:r>
            <a:endParaRPr lang="en-US" sz="1400" dirty="0">
              <a:solidFill>
                <a:srgbClr val="000000"/>
              </a:solidFill>
              <a:latin typeface="Arial" charset="0"/>
            </a:endParaRPr>
          </a:p>
          <a:p>
            <a:pPr marL="342900" indent="-342900" eaLnBrk="1" hangingPunct="1">
              <a:defRPr/>
            </a:pPr>
            <a:endParaRPr lang="en-US" sz="1600" dirty="0" smtClean="0">
              <a:solidFill>
                <a:srgbClr val="000000"/>
              </a:solidFill>
              <a:latin typeface="Arial" charset="0"/>
            </a:endParaRPr>
          </a:p>
          <a:p>
            <a:pPr marL="342900" indent="-342900">
              <a:buFont typeface="+mj-lt"/>
              <a:buAutoNum type="arabicPeriod"/>
              <a:defRPr/>
            </a:pPr>
            <a:r>
              <a:rPr lang="en-US" sz="1600" dirty="0" smtClean="0">
                <a:solidFill>
                  <a:srgbClr val="341AF4"/>
                </a:solidFill>
                <a:sym typeface="Wingdings" pitchFamily="2" charset="2"/>
              </a:rPr>
              <a:t>Do you ensure that all parts of PTW are complete including bonding/grounding requirements applicable for drain jobs? </a:t>
            </a:r>
          </a:p>
          <a:p>
            <a:pPr marL="342900" indent="-342900">
              <a:buFont typeface="+mj-lt"/>
              <a:buAutoNum type="arabicPeriod"/>
            </a:pPr>
            <a:r>
              <a:rPr lang="en-US" sz="1600" dirty="0" smtClean="0">
                <a:solidFill>
                  <a:srgbClr val="341AF4"/>
                </a:solidFill>
                <a:sym typeface="Wingdings" pitchFamily="2" charset="2"/>
              </a:rPr>
              <a:t>Do you ensure that all Permit holders are aware that dynamic risk assessments are to be done before resuming work after a break? </a:t>
            </a:r>
          </a:p>
          <a:p>
            <a:pPr marL="342900" indent="-342900">
              <a:buFont typeface="+mj-lt"/>
              <a:buAutoNum type="arabicPeriod"/>
            </a:pPr>
            <a:r>
              <a:rPr lang="en-US" sz="1600" dirty="0" smtClean="0">
                <a:solidFill>
                  <a:srgbClr val="341AF4"/>
                </a:solidFill>
                <a:sym typeface="Wingdings" pitchFamily="2" charset="2"/>
              </a:rPr>
              <a:t>Do you ensure that dynamic risk assessments capture conditions that may have changed that may force a different approach in managing the task?</a:t>
            </a:r>
          </a:p>
          <a:p>
            <a:pPr marL="342900" indent="-342900">
              <a:buFont typeface="+mj-lt"/>
              <a:buAutoNum type="arabicPeriod"/>
            </a:pPr>
            <a:r>
              <a:rPr lang="en-US" sz="1600" dirty="0" smtClean="0">
                <a:solidFill>
                  <a:srgbClr val="341AF4"/>
                </a:solidFill>
                <a:sym typeface="Wingdings" pitchFamily="2" charset="2"/>
              </a:rPr>
              <a:t>Do you ensure all operations/maintenance teams are aware of the hazards/risks (managing of potential ignition sources) when draining HC in a system open to air (e.g. through sharing information on similar incidents)? (following PR1073)</a:t>
            </a:r>
          </a:p>
          <a:p>
            <a:pPr marL="342900" indent="-342900">
              <a:buFont typeface="+mj-lt"/>
              <a:buAutoNum type="arabicPeriod"/>
              <a:defRPr/>
            </a:pPr>
            <a:endParaRPr lang="en-US" sz="1600" dirty="0" smtClean="0">
              <a:solidFill>
                <a:srgbClr val="341AF4"/>
              </a:solidFill>
              <a:sym typeface="Wingdings" pitchFamily="2" charset="2"/>
            </a:endParaRPr>
          </a:p>
          <a:p>
            <a:pPr marL="342900" indent="-342900">
              <a:buFont typeface="+mj-lt"/>
              <a:buAutoNum type="arabicPeriod"/>
              <a:defRPr/>
            </a:pPr>
            <a:endParaRPr lang="en-US" sz="1600" dirty="0" smtClean="0">
              <a:solidFill>
                <a:srgbClr val="341AF4"/>
              </a:solidFill>
              <a:sym typeface="Wingdings" pitchFamily="2" charset="2"/>
            </a:endParaRPr>
          </a:p>
        </p:txBody>
      </p:sp>
      <p:grpSp>
        <p:nvGrpSpPr>
          <p:cNvPr id="2"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45197" y="838200"/>
            <a:ext cx="3264035" cy="307777"/>
          </a:xfrm>
          <a:prstGeom prst="rect">
            <a:avLst/>
          </a:prstGeom>
          <a:noFill/>
          <a:ln w="9525">
            <a:noFill/>
            <a:miter lim="800000"/>
            <a:headEnd/>
            <a:tailEnd/>
          </a:ln>
        </p:spPr>
        <p:txBody>
          <a:bodyPr wrap="none">
            <a:spAutoFit/>
          </a:bodyPr>
          <a:lstStyle/>
          <a:p>
            <a:pPr marL="114300" indent="-114300" algn="just">
              <a:defRPr/>
            </a:pPr>
            <a:r>
              <a:rPr lang="en-GB" sz="1400" b="1" dirty="0" smtClean="0">
                <a:solidFill>
                  <a:srgbClr val="333399"/>
                </a:solidFill>
                <a:latin typeface="Tahoma" pitchFamily="34" charset="0"/>
                <a:ea typeface="Tahoma" pitchFamily="34" charset="0"/>
                <a:cs typeface="Tahoma" pitchFamily="34" charset="0"/>
              </a:rPr>
              <a:t>Date:</a:t>
            </a:r>
            <a:r>
              <a:rPr lang="en-US" sz="1400" b="1" dirty="0" smtClean="0">
                <a:solidFill>
                  <a:srgbClr val="333399"/>
                </a:solidFill>
                <a:latin typeface="Tahoma" pitchFamily="34" charset="0"/>
                <a:ea typeface="Tahoma" pitchFamily="34" charset="0"/>
                <a:cs typeface="Tahoma" pitchFamily="34" charset="0"/>
              </a:rPr>
              <a:t> 25.09.2017	 Incident: LTI</a:t>
            </a:r>
            <a:endParaRPr lang="en-US" sz="1400" b="1" dirty="0">
              <a:solidFill>
                <a:srgbClr val="333399"/>
              </a:solidFill>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fld id="{C085B925-3865-4333-AFCB-ABF9FE11EB42}" type="slidenum">
              <a:rPr lang="en-US" smtClean="0"/>
              <a:pPr>
                <a:defRPr/>
              </a:pPr>
              <a:t>2</a:t>
            </a:fld>
            <a:endParaRPr lang="en-US" dirty="0"/>
          </a:p>
        </p:txBody>
      </p:sp>
    </p:spTree>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91988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E809CA8A-AAF1-4904-AB6F-DD3628007ED4}"/>
</file>

<file path=customXml/itemProps2.xml><?xml version="1.0" encoding="utf-8"?>
<ds:datastoreItem xmlns:ds="http://schemas.openxmlformats.org/officeDocument/2006/customXml" ds:itemID="{9D8475C4-F52F-4A5C-ADD2-03A8DE5B7B8B}"/>
</file>

<file path=customXml/itemProps3.xml><?xml version="1.0" encoding="utf-8"?>
<ds:datastoreItem xmlns:ds="http://schemas.openxmlformats.org/officeDocument/2006/customXml" ds:itemID="{6A7DF38E-9B75-401F-9E53-36BBF90AC77F}"/>
</file>

<file path=docProps/app.xml><?xml version="1.0" encoding="utf-8"?>
<Properties xmlns="http://schemas.openxmlformats.org/officeDocument/2006/extended-properties" xmlns:vt="http://schemas.openxmlformats.org/officeDocument/2006/docPropsVTypes">
  <TotalTime>321</TotalTime>
  <Words>228</Words>
  <Application>Microsoft Office PowerPoint</Application>
  <PresentationFormat>On-screen Show (4:3)</PresentationFormat>
  <Paragraphs>31</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Theme1</vt:lpstr>
      <vt:lpstr>Slide 1</vt:lpstr>
      <vt:lpstr>Slide 2</vt:lpstr>
    </vt:vector>
  </TitlesOfParts>
  <Company>PDO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mu61323</dc:creator>
  <cp:lastModifiedBy>MU61323</cp:lastModifiedBy>
  <cp:revision>54</cp:revision>
  <dcterms:created xsi:type="dcterms:W3CDTF">2017-06-15T10:43:50Z</dcterms:created>
  <dcterms:modified xsi:type="dcterms:W3CDTF">2018-05-07T10:28:44Z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