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97" r:id="rId5"/>
    <p:sldId id="29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17/05/2018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xmlns="" val="339173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xmlns="" val="170229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17/05/2018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17/05/2018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17/05/2018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17/05/2018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17/05/2018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066800"/>
            <a:ext cx="5105400" cy="4324261"/>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ea typeface="Tahoma" pitchFamily="34" charset="0"/>
                <a:cs typeface="Tahoma" pitchFamily="34" charset="0"/>
              </a:rPr>
              <a:t>Date:</a:t>
            </a:r>
            <a:r>
              <a:rPr lang="en-US" sz="1600" b="1" dirty="0">
                <a:solidFill>
                  <a:srgbClr val="333399"/>
                </a:solidFill>
                <a:latin typeface="Tahoma" pitchFamily="34" charset="0"/>
                <a:ea typeface="Tahoma" pitchFamily="34" charset="0"/>
                <a:cs typeface="Tahoma" pitchFamily="34" charset="0"/>
              </a:rPr>
              <a:t> </a:t>
            </a:r>
            <a:r>
              <a:rPr lang="en-US" sz="1600" b="1" dirty="0" smtClean="0">
                <a:solidFill>
                  <a:srgbClr val="333399"/>
                </a:solidFill>
                <a:latin typeface="Tahoma" pitchFamily="34" charset="0"/>
                <a:ea typeface="Tahoma" pitchFamily="34" charset="0"/>
                <a:cs typeface="Tahoma" pitchFamily="34" charset="0"/>
              </a:rPr>
              <a:t>05.03.2017	             Incident: LTI</a:t>
            </a:r>
            <a:endParaRPr lang="en-US" sz="1600" b="1" dirty="0">
              <a:solidFill>
                <a:srgbClr val="333399"/>
              </a:solidFill>
              <a:latin typeface="Tahoma" pitchFamily="34" charset="0"/>
              <a:ea typeface="Tahoma" pitchFamily="34" charset="0"/>
              <a:cs typeface="Tahoma" pitchFamily="34" charset="0"/>
            </a:endParaRPr>
          </a:p>
          <a:p>
            <a:pPr marL="114300" indent="-114300" algn="just">
              <a:defRPr/>
            </a:pPr>
            <a:endParaRPr lang="en-US" sz="1300" b="1" dirty="0">
              <a:solidFill>
                <a:srgbClr val="FF0000"/>
              </a:solidFill>
              <a:latin typeface="+mj-lt"/>
            </a:endParaRPr>
          </a:p>
          <a:p>
            <a:pPr marL="114300" indent="-114300" algn="just">
              <a:defRPr/>
            </a:pPr>
            <a:r>
              <a:rPr lang="en-US" sz="1600" b="1" dirty="0">
                <a:solidFill>
                  <a:srgbClr val="FF0000"/>
                </a:solidFill>
                <a:latin typeface="+mj-lt"/>
              </a:rPr>
              <a:t>What happened?</a:t>
            </a:r>
            <a:endParaRPr lang="en-US" sz="1600" dirty="0">
              <a:solidFill>
                <a:srgbClr val="FF0000"/>
              </a:solidFill>
              <a:latin typeface="+mj-lt"/>
            </a:endParaRPr>
          </a:p>
          <a:p>
            <a:pPr algn="just">
              <a:defRPr/>
            </a:pPr>
            <a:r>
              <a:rPr lang="en-US" sz="1600" dirty="0" smtClean="0"/>
              <a:t> </a:t>
            </a:r>
            <a:r>
              <a:rPr lang="en-US" sz="1600" dirty="0" smtClean="0">
                <a:latin typeface="Calibri" pitchFamily="34" charset="0"/>
                <a:cs typeface="Calibri" pitchFamily="34" charset="0"/>
              </a:rPr>
              <a:t>At approximately 13:30 on 5</a:t>
            </a:r>
            <a:r>
              <a:rPr lang="en-US" sz="1600" baseline="30000" dirty="0" smtClean="0">
                <a:latin typeface="Calibri" pitchFamily="34" charset="0"/>
                <a:cs typeface="Calibri" pitchFamily="34" charset="0"/>
              </a:rPr>
              <a:t>th</a:t>
            </a:r>
            <a:r>
              <a:rPr lang="en-US" sz="1600" dirty="0" smtClean="0">
                <a:latin typeface="Calibri" pitchFamily="34" charset="0"/>
                <a:cs typeface="Calibri" pitchFamily="34" charset="0"/>
              </a:rPr>
              <a:t> March 2017 a third party welder was standing on a step ladder to weld a shade on top of the Electric distribution board behind the Rig manager’s Office Caravan on the second step facing the caravan, when he tried to climb to third step, the ladder moved causing him to lose his balance falling to the ground, landing on his right wrist.</a:t>
            </a:r>
            <a:endParaRPr lang="en-US" sz="1600" dirty="0" smtClean="0"/>
          </a:p>
          <a:p>
            <a:pPr marL="342900" indent="-342900" eaLnBrk="1" hangingPunct="1">
              <a:defRPr/>
            </a:pPr>
            <a:endParaRPr lang="en-US" sz="1600" dirty="0">
              <a:latin typeface="+mj-lt"/>
            </a:endParaRPr>
          </a:p>
          <a:p>
            <a:pPr marL="114300" indent="-114300" algn="just">
              <a:defRPr/>
            </a:pPr>
            <a:r>
              <a:rPr lang="en-US" sz="1600" b="1" dirty="0">
                <a:solidFill>
                  <a:srgbClr val="333399"/>
                </a:solidFill>
                <a:latin typeface="+mj-lt"/>
              </a:rPr>
              <a:t>Your learning from this incident..</a:t>
            </a:r>
          </a:p>
          <a:p>
            <a:pPr marL="114300" indent="-114300" algn="just">
              <a:defRPr/>
            </a:pPr>
            <a:endParaRPr lang="en-US" sz="600" dirty="0">
              <a:solidFill>
                <a:srgbClr val="000000"/>
              </a:solidFill>
              <a:latin typeface="+mj-lt"/>
            </a:endParaRPr>
          </a:p>
          <a:p>
            <a:pPr marL="171450" indent="-171450">
              <a:buFont typeface="Arial" panose="020B0604020202020204" pitchFamily="34" charset="0"/>
              <a:buChar char="•"/>
            </a:pPr>
            <a:r>
              <a:rPr lang="en-US" sz="1600" dirty="0" smtClean="0">
                <a:solidFill>
                  <a:srgbClr val="000000"/>
                </a:solidFill>
                <a:latin typeface="Calibri" pitchFamily="34" charset="0"/>
                <a:cs typeface="Calibri" pitchFamily="34" charset="0"/>
              </a:rPr>
              <a:t>Always ensure step ladder is placed on level ground.</a:t>
            </a:r>
          </a:p>
          <a:p>
            <a:pPr marL="171450" indent="-171450">
              <a:buFont typeface="Arial" panose="020B0604020202020204" pitchFamily="34" charset="0"/>
              <a:buChar char="•"/>
            </a:pPr>
            <a:r>
              <a:rPr lang="en-US" sz="1600" dirty="0" smtClean="0">
                <a:solidFill>
                  <a:srgbClr val="000000"/>
                </a:solidFill>
                <a:latin typeface="Calibri" pitchFamily="34" charset="0"/>
                <a:cs typeface="Calibri" pitchFamily="34" charset="0"/>
              </a:rPr>
              <a:t>Provide effective on site supervision for third party worker.</a:t>
            </a:r>
          </a:p>
          <a:p>
            <a:pPr marL="171450" indent="-171450">
              <a:buFont typeface="Arial" panose="020B0604020202020204" pitchFamily="34" charset="0"/>
              <a:buChar char="•"/>
            </a:pPr>
            <a:r>
              <a:rPr lang="en-US" sz="1600" dirty="0" smtClean="0">
                <a:solidFill>
                  <a:srgbClr val="000000"/>
                </a:solidFill>
                <a:latin typeface="Calibri" pitchFamily="34" charset="0"/>
                <a:cs typeface="Calibri" pitchFamily="34" charset="0"/>
              </a:rPr>
              <a:t>Always use the appropriate methods/tools for gaining height for the activity.</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4" y="1219200"/>
            <a:ext cx="2924175" cy="1006475"/>
          </a:xfrm>
          <a:prstGeom prst="rect">
            <a:avLst/>
          </a:prstGeom>
          <a:noFill/>
          <a:ln w="9525">
            <a:noFill/>
            <a:miter lim="800000"/>
            <a:headEnd/>
            <a:tailEnd/>
          </a:ln>
        </p:spPr>
        <p:txBody>
          <a:bodyPr wrap="square">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81000" y="5410201"/>
            <a:ext cx="5122422" cy="584775"/>
          </a:xfrm>
          <a:prstGeom prst="rect">
            <a:avLst/>
          </a:prstGeom>
          <a:solidFill>
            <a:srgbClr val="341AF4"/>
          </a:solidFill>
          <a:ln w="9525">
            <a:noFill/>
            <a:miter lim="800000"/>
            <a:headEnd/>
            <a:tailEnd/>
          </a:ln>
        </p:spPr>
        <p:txBody>
          <a:bodyPr wrap="square">
            <a:spAutoFit/>
          </a:bodyPr>
          <a:lstStyle/>
          <a:p>
            <a:pPr algn="ctr"/>
            <a:r>
              <a:rPr lang="en-US" sz="1600" b="1" dirty="0" smtClean="0">
                <a:solidFill>
                  <a:srgbClr val="FFFF00"/>
                </a:solidFill>
                <a:latin typeface="+mj-lt"/>
              </a:rPr>
              <a:t> </a:t>
            </a:r>
            <a:r>
              <a:rPr lang="en-US" altLang="en-US" sz="1600" b="1" dirty="0" smtClean="0">
                <a:solidFill>
                  <a:srgbClr val="FFFF00"/>
                </a:solidFill>
                <a:latin typeface="Tahoma" panose="020B0604030504040204" pitchFamily="34" charset="0"/>
              </a:rPr>
              <a:t>Ensure to use the right tools and equipment for the activity </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pic>
        <p:nvPicPr>
          <p:cNvPr id="14" name="Picture 13"/>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714999" y="838200"/>
            <a:ext cx="3200401" cy="2544339"/>
          </a:xfrm>
          <a:prstGeom prst="rect">
            <a:avLst/>
          </a:prstGeom>
          <a:ln>
            <a:noFill/>
          </a:ln>
          <a:effectLst>
            <a:outerShdw blurRad="190500" algn="tl" rotWithShape="0">
              <a:srgbClr val="000000">
                <a:alpha val="70000"/>
              </a:srgbClr>
            </a:outerShdw>
          </a:effectLst>
        </p:spPr>
      </p:pic>
      <p:grpSp>
        <p:nvGrpSpPr>
          <p:cNvPr id="15" name="Group 131"/>
          <p:cNvGrpSpPr>
            <a:grpSpLocks/>
          </p:cNvGrpSpPr>
          <p:nvPr/>
        </p:nvGrpSpPr>
        <p:grpSpPr bwMode="auto">
          <a:xfrm>
            <a:off x="8471947" y="2801166"/>
            <a:ext cx="372159" cy="544513"/>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 name="Line 130"/>
            <p:cNvSpPr>
              <a:spLocks noChangeShapeType="1"/>
            </p:cNvSpPr>
            <p:nvPr/>
          </p:nvSpPr>
          <p:spPr bwMode="auto">
            <a:xfrm flipV="1">
              <a:off x="3528" y="544"/>
              <a:ext cx="2144" cy="1807"/>
            </a:xfrm>
            <a:prstGeom prst="line">
              <a:avLst/>
            </a:prstGeom>
            <a:noFill/>
            <a:ln w="1333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pic>
        <p:nvPicPr>
          <p:cNvPr id="23" name="Picture 22"/>
          <p:cNvPicPr>
            <a:picLocks noChangeAspect="1"/>
          </p:cNvPicPr>
          <p:nvPr/>
        </p:nvPicPr>
        <p:blipFill>
          <a:blip r:embed="rId4" cstate="email">
            <a:extLst>
              <a:ext uri="{28A0092B-C50C-407E-A947-70E740481C1C}">
                <a14:useLocalDpi xmlns:a14="http://schemas.microsoft.com/office/drawing/2010/main" xmlns="" val="0"/>
              </a:ext>
            </a:extLst>
          </a:blip>
          <a:stretch>
            <a:fillRect/>
          </a:stretch>
        </p:blipFill>
        <p:spPr>
          <a:xfrm>
            <a:off x="5715000" y="3499050"/>
            <a:ext cx="3200400" cy="2616874"/>
          </a:xfrm>
          <a:prstGeom prst="rect">
            <a:avLst/>
          </a:prstGeom>
          <a:ln>
            <a:noFill/>
          </a:ln>
          <a:effectLst>
            <a:outerShdw blurRad="190500" algn="tl" rotWithShape="0">
              <a:srgbClr val="000000">
                <a:alpha val="70000"/>
              </a:srgbClr>
            </a:outerShdw>
          </a:effectLst>
        </p:spPr>
      </p:pic>
      <p:sp>
        <p:nvSpPr>
          <p:cNvPr id="24" name="Freeform 132"/>
          <p:cNvSpPr>
            <a:spLocks/>
          </p:cNvSpPr>
          <p:nvPr/>
        </p:nvSpPr>
        <p:spPr bwMode="auto">
          <a:xfrm>
            <a:off x="8404258" y="5486400"/>
            <a:ext cx="520027"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5" name="TextBox 24"/>
          <p:cNvSpPr txBox="1"/>
          <p:nvPr/>
        </p:nvSpPr>
        <p:spPr>
          <a:xfrm>
            <a:off x="6201848" y="5486400"/>
            <a:ext cx="1646752" cy="246221"/>
          </a:xfrm>
          <a:prstGeom prst="rect">
            <a:avLst/>
          </a:prstGeom>
          <a:noFill/>
        </p:spPr>
        <p:txBody>
          <a:bodyPr wrap="square" rtlCol="0">
            <a:spAutoFit/>
          </a:bodyPr>
          <a:lstStyle/>
          <a:p>
            <a:pPr algn="ctr"/>
            <a:r>
              <a:rPr lang="en-US" sz="1000" dirty="0" smtClean="0">
                <a:solidFill>
                  <a:srgbClr val="FFFF00"/>
                </a:solidFill>
                <a:latin typeface="+mj-lt"/>
              </a:rPr>
              <a:t>Stable platform</a:t>
            </a:r>
            <a:endParaRPr lang="en-US" sz="1000" dirty="0">
              <a:solidFill>
                <a:srgbClr val="FFFF00"/>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262432"/>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endParaRPr lang="en-US" sz="1400" dirty="0">
              <a:solidFill>
                <a:srgbClr val="000000"/>
              </a:solidFill>
              <a:latin typeface="Arial" charset="0"/>
            </a:endParaRPr>
          </a:p>
          <a:p>
            <a:pPr marL="342900" indent="-342900">
              <a:defRPr/>
            </a:pPr>
            <a:endParaRPr lang="en-US" sz="1600" dirty="0" smtClean="0">
              <a:solidFill>
                <a:srgbClr val="000000"/>
              </a:solidFill>
              <a:latin typeface="Arial" charset="0"/>
            </a:endParaRPr>
          </a:p>
          <a:p>
            <a:pPr marL="342900" indent="-342900">
              <a:buFont typeface="+mj-lt"/>
              <a:buAutoNum type="arabicPeriod"/>
              <a:defRPr/>
            </a:pPr>
            <a:r>
              <a:rPr lang="en-US" sz="1600" dirty="0" smtClean="0">
                <a:solidFill>
                  <a:srgbClr val="0000FF"/>
                </a:solidFill>
                <a:latin typeface="Tahoma" pitchFamily="34" charset="0"/>
                <a:sym typeface="Wingdings" pitchFamily="2" charset="2"/>
              </a:rPr>
              <a:t>Do you ensure your TBT covers all associated hazards for the activity?</a:t>
            </a:r>
            <a:endParaRPr lang="en-US" sz="1600" dirty="0" smtClean="0">
              <a:solidFill>
                <a:srgbClr val="0033CC"/>
              </a:solidFill>
              <a:sym typeface="Wingdings" pitchFamily="2" charset="2"/>
            </a:endParaRPr>
          </a:p>
          <a:p>
            <a:pPr marL="342900" indent="-342900">
              <a:buFont typeface="+mj-lt"/>
              <a:buAutoNum type="arabicPeriod"/>
              <a:defRPr/>
            </a:pPr>
            <a:r>
              <a:rPr lang="en-US" sz="1600" dirty="0" smtClean="0">
                <a:solidFill>
                  <a:srgbClr val="0000FF"/>
                </a:solidFill>
                <a:latin typeface="Tahoma" pitchFamily="34" charset="0"/>
                <a:sym typeface="Wingdings" pitchFamily="2" charset="2"/>
              </a:rPr>
              <a:t>Does you site supervisor effectively supervise third party workers</a:t>
            </a:r>
          </a:p>
          <a:p>
            <a:pPr marL="342900" indent="-342900">
              <a:buFont typeface="+mj-lt"/>
              <a:buAutoNum type="arabicPeriod"/>
              <a:defRPr/>
            </a:pPr>
            <a:r>
              <a:rPr lang="en-US" sz="1600" dirty="0" smtClean="0">
                <a:solidFill>
                  <a:srgbClr val="0000FF"/>
                </a:solidFill>
                <a:latin typeface="Tahoma" pitchFamily="34" charset="0"/>
                <a:sym typeface="Wingdings" pitchFamily="2" charset="2"/>
              </a:rPr>
              <a:t>Is your team empowered to stop any unsafe act /condition?</a:t>
            </a:r>
          </a:p>
          <a:p>
            <a:pPr marL="342900" indent="-342900">
              <a:buFont typeface="+mj-lt"/>
              <a:buAutoNum type="arabicPeriod"/>
              <a:defRPr/>
            </a:pPr>
            <a:r>
              <a:rPr lang="en-US" sz="1600" dirty="0" smtClean="0">
                <a:solidFill>
                  <a:srgbClr val="0000FF"/>
                </a:solidFill>
                <a:latin typeface="Tahoma" pitchFamily="34" charset="0"/>
                <a:sym typeface="Wingdings" pitchFamily="2" charset="2"/>
              </a:rPr>
              <a:t>Do you ensure the required equipment is available for the activity? </a:t>
            </a: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5197" y="838200"/>
            <a:ext cx="3264035" cy="307777"/>
          </a:xfrm>
          <a:prstGeom prst="rect">
            <a:avLst/>
          </a:prstGeom>
          <a:noFill/>
          <a:ln w="9525">
            <a:noFill/>
            <a:miter lim="800000"/>
            <a:headEnd/>
            <a:tailEnd/>
          </a:ln>
        </p:spPr>
        <p:txBody>
          <a:bodyPr wrap="none">
            <a:spAutoFit/>
          </a:bodyPr>
          <a:lstStyle/>
          <a:p>
            <a:pPr marL="114300" indent="-114300" algn="just">
              <a:defRPr/>
            </a:pPr>
            <a:r>
              <a:rPr lang="en-GB" sz="1400" b="1" dirty="0" smtClean="0">
                <a:solidFill>
                  <a:srgbClr val="333399"/>
                </a:solidFill>
                <a:latin typeface="Tahoma" pitchFamily="34" charset="0"/>
                <a:ea typeface="Tahoma" pitchFamily="34" charset="0"/>
                <a:cs typeface="Tahoma" pitchFamily="34" charset="0"/>
              </a:rPr>
              <a:t>Date:</a:t>
            </a:r>
            <a:r>
              <a:rPr lang="en-US" sz="1400" b="1" dirty="0" smtClean="0">
                <a:solidFill>
                  <a:srgbClr val="333399"/>
                </a:solidFill>
                <a:latin typeface="Tahoma" pitchFamily="34" charset="0"/>
                <a:ea typeface="Tahoma" pitchFamily="34" charset="0"/>
                <a:cs typeface="Tahoma" pitchFamily="34" charset="0"/>
              </a:rPr>
              <a:t> 05.03.2017	 Incident: LTI</a:t>
            </a:r>
            <a:endParaRPr lang="en-US" sz="1400" b="1" dirty="0">
              <a:solidFill>
                <a:srgbClr val="333399"/>
              </a:solidFill>
              <a:latin typeface="Tahoma" pitchFamily="34" charset="0"/>
              <a:ea typeface="Tahoma" pitchFamily="34" charset="0"/>
              <a:cs typeface="Tahoma" pitchFamily="34" charset="0"/>
            </a:endParaRP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91989</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6A530B-9E13-4219-944B-83F267D34FD5}">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2274F978-3BA9-4401-B0AA-802AF9EA94BF}"/>
</file>

<file path=customXml/itemProps3.xml><?xml version="1.0" encoding="utf-8"?>
<ds:datastoreItem xmlns:ds="http://schemas.openxmlformats.org/officeDocument/2006/customXml" ds:itemID="{7B838EA9-112C-4620-82E7-0861AAC5C3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293</TotalTime>
  <Words>163</Words>
  <Application>Microsoft Office PowerPoint</Application>
  <PresentationFormat>On-screen Show (4:3)</PresentationFormat>
  <Paragraphs>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49</cp:revision>
  <dcterms:created xsi:type="dcterms:W3CDTF">2017-06-15T10:43:50Z</dcterms:created>
  <dcterms:modified xsi:type="dcterms:W3CDTF">2018-05-17T07:13:40Z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