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8382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6019800" y="4648200"/>
            <a:ext cx="922020" cy="2048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638772611"/>
              </p:ext>
            </p:extLst>
          </p:nvPr>
        </p:nvGraphicFramePr>
        <p:xfrm>
          <a:off x="1828799" y="762000"/>
          <a:ext cx="7162802"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4">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(#13)</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16.05.18 @</a:t>
                      </a:r>
                      <a:r>
                        <a:rPr lang="en-GB" sz="1400" b="0" kern="1200" baseline="0" dirty="0">
                          <a:solidFill>
                            <a:schemeClr val="tx1"/>
                          </a:solidFill>
                          <a:latin typeface="Calibri" pitchFamily="34" charset="0"/>
                          <a:ea typeface="+mn-ea"/>
                          <a:cs typeface="Calibri" pitchFamily="34" charset="0"/>
                        </a:rPr>
                        <a:t>19:00hrs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Marmul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20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3810000"/>
            <a:ext cx="5715000" cy="990600"/>
          </a:xfrm>
          <a:prstGeom prst="wedgeRoundRectCallout">
            <a:avLst>
              <a:gd name="adj1" fmla="val 58375"/>
              <a:gd name="adj2" fmla="val 9089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GB" sz="1200" dirty="0">
                <a:solidFill>
                  <a:srgbClr val="000000"/>
                </a:solidFill>
                <a:latin typeface="Calibri" pitchFamily="34" charset="0"/>
                <a:cs typeface="Calibri" pitchFamily="34" charset="0"/>
              </a:rPr>
              <a:t>Do you </a:t>
            </a:r>
            <a:r>
              <a:rPr lang="en-US" sz="1200" dirty="0">
                <a:solidFill>
                  <a:srgbClr val="000000"/>
                </a:solidFill>
                <a:latin typeface="Calibri" pitchFamily="34" charset="0"/>
                <a:cs typeface="Calibri" pitchFamily="34" charset="0"/>
              </a:rPr>
              <a:t>always ensure you communicate with your team member before moving to the next step</a:t>
            </a:r>
            <a:r>
              <a:rPr lang="en-GB" sz="1200" dirty="0">
                <a:solidFill>
                  <a:srgbClr val="000000"/>
                </a:solidFill>
                <a:latin typeface="Calibri" pitchFamily="34" charset="0"/>
                <a:cs typeface="Calibri" pitchFamily="34" charset="0"/>
              </a:rPr>
              <a:t>?</a:t>
            </a:r>
            <a:endParaRPr lang="en-US" sz="1400" dirty="0">
              <a:latin typeface="Calibri" pitchFamily="34" charset="0"/>
              <a:cs typeface="Calibri" pitchFamily="34" charset="0"/>
            </a:endParaRPr>
          </a:p>
          <a:p>
            <a:pPr marL="342900" indent="-342900">
              <a:buFontTx/>
              <a:buAutoNum type="arabicPeriod"/>
            </a:pPr>
            <a:r>
              <a:rPr lang="en-US" sz="1200" dirty="0">
                <a:solidFill>
                  <a:srgbClr val="000000"/>
                </a:solidFill>
                <a:latin typeface="Calibri" pitchFamily="34" charset="0"/>
                <a:cs typeface="Calibri" pitchFamily="34" charset="0"/>
              </a:rPr>
              <a:t>Do you always wear your impact gloves?</a:t>
            </a:r>
          </a:p>
          <a:p>
            <a:pPr marL="342900" indent="-342900">
              <a:buFontTx/>
              <a:buAutoNum type="arabicPeriod"/>
            </a:pPr>
            <a:r>
              <a:rPr lang="en-US" sz="1200" dirty="0">
                <a:solidFill>
                  <a:srgbClr val="000000"/>
                </a:solidFill>
                <a:latin typeface="Calibri" pitchFamily="34" charset="0"/>
                <a:cs typeface="Calibri" pitchFamily="34" charset="0"/>
              </a:rPr>
              <a:t>Do you always consider the line of fire?</a:t>
            </a:r>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69403"/>
            <a:ext cx="5562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200" dirty="0">
                <a:latin typeface="Calibri" pitchFamily="34" charset="0"/>
              </a:rPr>
              <a:t>While rigging up, the Derrickman and Driller were pulling the guy lines away from the mast. While holding the same line the driller pulled on the line causing it to crush the Derrickman’s right hand against the draw-work’s body resulting in  fracture to his right hand little finger.  </a:t>
            </a:r>
            <a:endParaRPr lang="en-US" sz="1200" dirty="0">
              <a:latin typeface="Calibri" pitchFamily="34" charset="0"/>
            </a:endParaRPr>
          </a:p>
        </p:txBody>
      </p:sp>
      <p:pic>
        <p:nvPicPr>
          <p:cNvPr id="2" name="Picture 2" descr="C:\Users\mu55250\AppData\Local\Microsoft\Windows\Temporary Internet Files\Content.Outlook\W3BAC7GW\Picture1.jpg"/>
          <p:cNvPicPr>
            <a:picLocks noChangeAspect="1" noChangeArrowheads="1"/>
          </p:cNvPicPr>
          <p:nvPr/>
        </p:nvPicPr>
        <p:blipFill>
          <a:blip r:embed="rId5" cstate="print"/>
          <a:srcRect/>
          <a:stretch>
            <a:fillRect/>
          </a:stretch>
        </p:blipFill>
        <p:spPr bwMode="auto">
          <a:xfrm>
            <a:off x="6019800" y="1905000"/>
            <a:ext cx="2895600" cy="2246986"/>
          </a:xfrm>
          <a:prstGeom prst="rect">
            <a:avLst/>
          </a:prstGeom>
          <a:noFill/>
        </p:spPr>
      </p:pic>
      <p:pic>
        <p:nvPicPr>
          <p:cNvPr id="19" name="Picture 18" descr="SQASHED Fingers.png"/>
          <p:cNvPicPr>
            <a:picLocks noChangeAspect="1"/>
          </p:cNvPicPr>
          <p:nvPr/>
        </p:nvPicPr>
        <p:blipFill>
          <a:blip r:embed="rId6" cstate="print"/>
          <a:stretch>
            <a:fillRect/>
          </a:stretch>
        </p:blipFill>
        <p:spPr>
          <a:xfrm>
            <a:off x="152400" y="762000"/>
            <a:ext cx="1164026" cy="129540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91993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5789CB-51B7-4CB9-A9DC-B7B567F3A9B2}"/>
</file>

<file path=customXml/itemProps2.xml><?xml version="1.0" encoding="utf-8"?>
<ds:datastoreItem xmlns:ds="http://schemas.openxmlformats.org/officeDocument/2006/customXml" ds:itemID="{3A5D88EA-5F43-417B-8A80-9407E5803871}">
  <ds:schemaRefs>
    <ds:schemaRef ds:uri="http://schemas.microsoft.com/office/2006/documentManagement/types"/>
    <ds:schemaRef ds:uri="http://purl.org/dc/dcmitype/"/>
    <ds:schemaRef ds:uri="http://purl.org/dc/elements/1.1/"/>
    <ds:schemaRef ds:uri="http://schemas.microsoft.com/sharepoint/v3"/>
    <ds:schemaRef ds:uri="http://schemas.microsoft.com/office/infopath/2007/PartnerControls"/>
    <ds:schemaRef ds:uri="http://purl.org/dc/terms/"/>
    <ds:schemaRef ds:uri="http://schemas.openxmlformats.org/package/2006/metadata/core-properties"/>
    <ds:schemaRef ds:uri="9d51eac6-a7d5-47f5-a119-63d146adb134"/>
    <ds:schemaRef ds:uri="4880e4f8-4b7d-4bdd-91e3-e10d47036eca"/>
    <ds:schemaRef ds:uri="http://schemas.microsoft.com/sharepoint/v3/fields"/>
    <ds:schemaRef ds:uri="4880E4F8-4B7D-4BDD-91E3-E10D47036ECA"/>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8591</TotalTime>
  <Words>145</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915</cp:revision>
  <dcterms:created xsi:type="dcterms:W3CDTF">2001-05-03T06:07:08Z</dcterms:created>
  <dcterms:modified xsi:type="dcterms:W3CDTF">2024-04-21T06:05:32Z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