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98120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838200" y="33496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203200" y="54864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6388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6019800" y="4648200"/>
            <a:ext cx="922020" cy="2048933"/>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1388595421"/>
              </p:ext>
            </p:extLst>
          </p:nvPr>
        </p:nvGraphicFramePr>
        <p:xfrm>
          <a:off x="1828799" y="762000"/>
          <a:ext cx="7162802" cy="914400"/>
        </p:xfrm>
        <a:graphic>
          <a:graphicData uri="http://schemas.openxmlformats.org/drawingml/2006/table">
            <a:tbl>
              <a:tblPr firstRow="1" bandRow="1">
                <a:tableStyleId>{5C22544A-7EE6-4342-B048-85BDC9FD1C3A}</a:tableStyleId>
              </a:tblPr>
              <a:tblGrid>
                <a:gridCol w="1634987">
                  <a:extLst>
                    <a:ext uri="{9D8B030D-6E8A-4147-A177-3AD203B41FA5}">
                      <a16:colId xmlns:a16="http://schemas.microsoft.com/office/drawing/2014/main" val="20000"/>
                    </a:ext>
                  </a:extLst>
                </a:gridCol>
                <a:gridCol w="2179984">
                  <a:extLst>
                    <a:ext uri="{9D8B030D-6E8A-4147-A177-3AD203B41FA5}">
                      <a16:colId xmlns:a16="http://schemas.microsoft.com/office/drawing/2014/main" val="20001"/>
                    </a:ext>
                  </a:extLst>
                </a:gridCol>
                <a:gridCol w="1574860">
                  <a:extLst>
                    <a:ext uri="{9D8B030D-6E8A-4147-A177-3AD203B41FA5}">
                      <a16:colId xmlns:a16="http://schemas.microsoft.com/office/drawing/2014/main" val="20002"/>
                    </a:ext>
                  </a:extLst>
                </a:gridCol>
                <a:gridCol w="177297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LTI (#17)</a:t>
                      </a: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08.07.18 @ 07:45 </a:t>
                      </a:r>
                      <a:r>
                        <a:rPr lang="en-GB" sz="1400" b="0" kern="1200" baseline="0" dirty="0">
                          <a:solidFill>
                            <a:schemeClr val="tx1"/>
                          </a:solidFill>
                          <a:latin typeface="Calibri" pitchFamily="34" charset="0"/>
                          <a:ea typeface="+mn-ea"/>
                          <a:cs typeface="Calibri" pitchFamily="34" charset="0"/>
                        </a:rPr>
                        <a:t>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latin typeface="Calibri" pitchFamily="34" charset="0"/>
                          <a:ea typeface="+mn-ea"/>
                          <a:cs typeface="Calibri" pitchFamily="34" charset="0"/>
                        </a:rPr>
                        <a:t>Mina</a:t>
                      </a:r>
                      <a:r>
                        <a:rPr lang="en-US" sz="1400" b="0" kern="1200" baseline="0" dirty="0">
                          <a:solidFill>
                            <a:schemeClr val="tx1"/>
                          </a:solidFill>
                          <a:latin typeface="Calibri" pitchFamily="34" charset="0"/>
                          <a:ea typeface="+mn-ea"/>
                          <a:cs typeface="Calibri" pitchFamily="34" charset="0"/>
                        </a:rPr>
                        <a:t> Al </a:t>
                      </a:r>
                      <a:r>
                        <a:rPr lang="en-US" sz="1400" b="0" kern="1200" baseline="0" dirty="0" err="1">
                          <a:solidFill>
                            <a:schemeClr val="tx1"/>
                          </a:solidFill>
                          <a:latin typeface="Calibri" pitchFamily="34" charset="0"/>
                          <a:ea typeface="+mn-ea"/>
                          <a:cs typeface="Calibri" pitchFamily="34" charset="0"/>
                        </a:rPr>
                        <a:t>Fahal</a:t>
                      </a:r>
                      <a:r>
                        <a:rPr lang="en-US" sz="1400" b="0" kern="1200" baseline="0">
                          <a:solidFill>
                            <a:schemeClr val="tx1"/>
                          </a:solidFill>
                          <a:latin typeface="Calibri" pitchFamily="34" charset="0"/>
                          <a:ea typeface="+mn-ea"/>
                          <a:cs typeface="Calibri" pitchFamily="34" charset="0"/>
                        </a:rPr>
                        <a:t> </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20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228600" y="3810000"/>
            <a:ext cx="5715000" cy="685800"/>
          </a:xfrm>
          <a:prstGeom prst="wedgeRoundRectCallout">
            <a:avLst>
              <a:gd name="adj1" fmla="val 58523"/>
              <a:gd name="adj2" fmla="val 155342"/>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US" sz="1200" dirty="0">
                <a:solidFill>
                  <a:srgbClr val="000000"/>
                </a:solidFill>
                <a:latin typeface="Calibri" pitchFamily="34" charset="0"/>
                <a:cs typeface="Calibri" pitchFamily="34" charset="0"/>
              </a:rPr>
              <a:t>Do you ensure you have sufficient staff to do the job?</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consider what could go wrong? </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ensure you are out of the “Line of Fire”?</a:t>
            </a:r>
            <a:endParaRPr lang="en-GB"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345205"/>
            <a:ext cx="5562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GB" sz="1200" dirty="0">
                <a:latin typeface="Calibri" pitchFamily="34" charset="0"/>
              </a:rPr>
              <a:t>The diver was attempting to align the locking pin into the securing socket. When the pin dropped trapping his finger between the hoist hook and the locking pin pad eye resulting in the amputation of the tip of the right hand middle finger. </a:t>
            </a:r>
            <a:endParaRPr lang="en-US" sz="1200" dirty="0">
              <a:latin typeface="Calibri" pitchFamily="34" charset="0"/>
            </a:endParaRPr>
          </a:p>
          <a:p>
            <a:pPr algn="just"/>
            <a:endParaRPr lang="en-GB" sz="1200" dirty="0">
              <a:latin typeface="Calibri" pitchFamily="34" charset="0"/>
            </a:endParaRPr>
          </a:p>
          <a:p>
            <a:r>
              <a:rPr lang="en-GB" sz="1200" dirty="0"/>
              <a:t> </a:t>
            </a:r>
            <a:r>
              <a:rPr lang="en-GB" sz="1200" dirty="0">
                <a:latin typeface="Calibri" pitchFamily="34" charset="0"/>
                <a:cs typeface="Calibri" pitchFamily="34" charset="0"/>
              </a:rPr>
              <a:t>                                                                                                   </a:t>
            </a:r>
            <a:endParaRPr lang="en-US" sz="1200" dirty="0">
              <a:latin typeface="Calibri" pitchFamily="34" charset="0"/>
              <a:cs typeface="Calibri" pitchFamily="34" charset="0"/>
            </a:endParaRPr>
          </a:p>
        </p:txBody>
      </p:sp>
      <p:pic>
        <p:nvPicPr>
          <p:cNvPr id="21" name="Picture 20" descr="SQASHED Fingers.png"/>
          <p:cNvPicPr>
            <a:picLocks noChangeAspect="1"/>
          </p:cNvPicPr>
          <p:nvPr/>
        </p:nvPicPr>
        <p:blipFill>
          <a:blip r:embed="rId5" cstate="print"/>
          <a:stretch>
            <a:fillRect/>
          </a:stretch>
        </p:blipFill>
        <p:spPr>
          <a:xfrm>
            <a:off x="304800" y="762000"/>
            <a:ext cx="1143000" cy="1187200"/>
          </a:xfrm>
          <a:prstGeom prst="rect">
            <a:avLst/>
          </a:prstGeom>
        </p:spPr>
      </p:pic>
      <p:pic>
        <p:nvPicPr>
          <p:cNvPr id="1026" name="Picture 2"/>
          <p:cNvPicPr>
            <a:picLocks noChangeAspect="1" noChangeArrowheads="1"/>
          </p:cNvPicPr>
          <p:nvPr/>
        </p:nvPicPr>
        <p:blipFill>
          <a:blip r:embed="rId6" cstate="print"/>
          <a:srcRect/>
          <a:stretch>
            <a:fillRect/>
          </a:stretch>
        </p:blipFill>
        <p:spPr bwMode="auto">
          <a:xfrm>
            <a:off x="6400800" y="1752600"/>
            <a:ext cx="2590800" cy="2392597"/>
          </a:xfrm>
          <a:prstGeom prst="rect">
            <a:avLst/>
          </a:prstGeom>
          <a:noFill/>
          <a:ln w="9525">
            <a:noFill/>
            <a:miter lim="800000"/>
            <a:headEnd/>
            <a:tailEnd/>
          </a:ln>
        </p:spPr>
      </p:pic>
      <p:sp>
        <p:nvSpPr>
          <p:cNvPr id="22" name="Oval 21"/>
          <p:cNvSpPr/>
          <p:nvPr/>
        </p:nvSpPr>
        <p:spPr bwMode="auto">
          <a:xfrm>
            <a:off x="7315200" y="3200400"/>
            <a:ext cx="609600" cy="381000"/>
          </a:xfrm>
          <a:prstGeom prst="ellipse">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
        <p:nvSpPr>
          <p:cNvPr id="23" name="TextBox 22"/>
          <p:cNvSpPr txBox="1"/>
          <p:nvPr/>
        </p:nvSpPr>
        <p:spPr>
          <a:xfrm>
            <a:off x="6629400" y="4191000"/>
            <a:ext cx="2057400" cy="276999"/>
          </a:xfrm>
          <a:prstGeom prst="rect">
            <a:avLst/>
          </a:prstGeom>
          <a:noFill/>
          <a:ln>
            <a:solidFill>
              <a:schemeClr val="tx1"/>
            </a:solidFill>
          </a:ln>
        </p:spPr>
        <p:txBody>
          <a:bodyPr wrap="square" rtlCol="0">
            <a:spAutoFit/>
          </a:bodyPr>
          <a:lstStyle/>
          <a:p>
            <a:pPr algn="ctr"/>
            <a:r>
              <a:rPr lang="en-GB" sz="1200" dirty="0">
                <a:latin typeface="+mj-lt"/>
              </a:rPr>
              <a:t>Pinch point</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92003</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81E6B2-E534-4C7E-BA5A-7040DFCB6BBE}"/>
</file>

<file path=customXml/itemProps2.xml><?xml version="1.0" encoding="utf-8"?>
<ds:datastoreItem xmlns:ds="http://schemas.openxmlformats.org/officeDocument/2006/customXml" ds:itemID="{3A5D88EA-5F43-417B-8A80-9407E5803871}">
  <ds:schemaRefs>
    <ds:schemaRef ds:uri="http://www.w3.org/XML/1998/namespace"/>
    <ds:schemaRef ds:uri="http://schemas.microsoft.com/office/2006/documentManagement/types"/>
    <ds:schemaRef ds:uri="4880E4F8-4B7D-4BDD-91E3-E10D47036ECA"/>
    <ds:schemaRef ds:uri="http://schemas.microsoft.com/office/infopath/2007/PartnerControls"/>
    <ds:schemaRef ds:uri="http://purl.org/dc/dcmitype/"/>
    <ds:schemaRef ds:uri="http://schemas.openxmlformats.org/package/2006/metadata/core-properties"/>
    <ds:schemaRef ds:uri="9d51eac6-a7d5-47f5-a119-63d146adb134"/>
    <ds:schemaRef ds:uri="http://purl.org/dc/elements/1.1/"/>
    <ds:schemaRef ds:uri="http://schemas.microsoft.com/sharepoint/v3"/>
    <ds:schemaRef ds:uri="http://schemas.microsoft.com/office/2006/metadata/properties"/>
    <ds:schemaRef ds:uri="4880e4f8-4b7d-4bdd-91e3-e10d47036eca"/>
    <ds:schemaRef ds:uri="http://schemas.microsoft.com/sharepoint/v3/fields"/>
    <ds:schemaRef ds:uri="http://purl.org/dc/terms/"/>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9047</TotalTime>
  <Words>144</Words>
  <Application>Microsoft Office PowerPoint</Application>
  <PresentationFormat>On-screen Show (4:3)</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967</cp:revision>
  <dcterms:created xsi:type="dcterms:W3CDTF">2001-05-03T06:07:08Z</dcterms:created>
  <dcterms:modified xsi:type="dcterms:W3CDTF">2024-04-21T06:03:14Z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